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01_0.xml" ContentType="application/vnd.ms-powerpoint.comments+xml"/>
  <Override PartName="/ppt/comments/modernComment_102_0.xml" ContentType="application/vnd.ms-powerpoint.comments+xml"/>
  <Override PartName="/ppt/comments/modernComment_103_0.xml" ContentType="application/vnd.ms-powerpoint.comments+xml"/>
  <Override PartName="/ppt/comments/modernComment_107_0.xml" ContentType="application/vnd.ms-powerpoint.comments+xml"/>
  <Override PartName="/ppt/comments/modernComment_108_0.xml" ContentType="application/vnd.ms-powerpoint.comments+xml"/>
  <Override PartName="/ppt/comments/modernComment_10C_0.xml" ContentType="application/vnd.ms-powerpoint.comments+xml"/>
  <Override PartName="/ppt/comments/modernComment_11F_630B8025.xml" ContentType="application/vnd.ms-powerpoint.comments+xml"/>
  <Override PartName="/ppt/comments/modernComment_110_0.xml" ContentType="application/vnd.ms-powerpoint.comments+xml"/>
  <Override PartName="/ppt/comments/modernComment_122_53156B5A.xml" ContentType="application/vnd.ms-powerpoint.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78" r:id="rId13"/>
    <p:sldId id="264" r:id="rId14"/>
    <p:sldId id="265" r:id="rId15"/>
    <p:sldId id="266" r:id="rId16"/>
    <p:sldId id="268" r:id="rId17"/>
    <p:sldId id="287" r:id="rId18"/>
    <p:sldId id="285" r:id="rId19"/>
    <p:sldId id="286" r:id="rId20"/>
    <p:sldId id="269" r:id="rId21"/>
    <p:sldId id="270" r:id="rId22"/>
    <p:sldId id="271" r:id="rId23"/>
    <p:sldId id="284" r:id="rId24"/>
    <p:sldId id="279" r:id="rId25"/>
    <p:sldId id="267" r:id="rId26"/>
    <p:sldId id="289" r:id="rId27"/>
    <p:sldId id="272" r:id="rId28"/>
    <p:sldId id="290" r:id="rId29"/>
    <p:sldId id="273" r:id="rId30"/>
    <p:sldId id="274" r:id="rId31"/>
    <p:sldId id="291" r:id="rId32"/>
    <p:sldId id="275" r:id="rId33"/>
    <p:sldId id="276" r:id="rId34"/>
    <p:sldId id="292" r:id="rId35"/>
    <p:sldId id="277" r:id="rId36"/>
    <p:sldId id="293" r:id="rId37"/>
    <p:sldId id="280" r:id="rId38"/>
    <p:sldId id="281" r:id="rId39"/>
    <p:sldId id="294" r:id="rId40"/>
    <p:sldId id="282" r:id="rId41"/>
    <p:sldId id="283" r:id="rId42"/>
  </p:sldIdLst>
  <p:sldSz cx="18288000" cy="10287000"/>
  <p:notesSz cx="6858000" cy="9144000"/>
  <p:embeddedFontLst>
    <p:embeddedFont>
      <p:font typeface="Calibri" panose="020F0502020204030204" pitchFamily="34" charset="0"/>
      <p:regular r:id="rId43"/>
      <p:bold r:id="rId44"/>
      <p:italic r:id="rId45"/>
      <p:boldItalic r:id="rId46"/>
    </p:embeddedFont>
    <p:embeddedFont>
      <p:font typeface="Chewy" panose="020B0604020202020204" charset="0"/>
      <p:regular r:id="rId47"/>
    </p:embeddedFont>
    <p:embeddedFont>
      <p:font typeface="Ink Free" panose="03080402000500000000" pitchFamily="66" charset="0"/>
      <p:regular r:id="rId48"/>
    </p:embeddedFont>
    <p:embeddedFont>
      <p:font typeface="League Spartan" panose="020B0604020202020204" charset="0"/>
      <p:regular r:id="rId49"/>
    </p:embeddedFont>
    <p:embeddedFont>
      <p:font typeface="Nunito Sans" panose="020B0604020202020204" charset="0"/>
      <p:regular r:id="rId50"/>
      <p:bold r:id="rId51"/>
      <p:italic r:id="rId52"/>
      <p:boldItalic r:id="rId53"/>
    </p:embeddedFont>
    <p:embeddedFont>
      <p:font typeface="Nunito Sans Bold" panose="020B0604020202020204" charset="0"/>
      <p:regular r:id="rId54"/>
      <p:bold r:id="rId55"/>
    </p:embeddedFont>
    <p:embeddedFont>
      <p:font typeface="Nunito Sans Heavy" panose="020B0604020202020204" charset="0"/>
      <p:regular r:id="rId56"/>
    </p:embeddedFont>
    <p:embeddedFont>
      <p:font typeface="Nunito Sans Semi-Bold" panose="020B0604020202020204" charset="0"/>
      <p:regular r:id="rId57"/>
    </p:embeddedFont>
    <p:embeddedFont>
      <p:font typeface="Poppins" panose="020B0604020202020204" charset="0"/>
      <p:regular r:id="rId58"/>
      <p:bold r:id="rId59"/>
      <p:italic r:id="rId60"/>
      <p:boldItalic r:id="rId61"/>
    </p:embeddedFont>
    <p:embeddedFont>
      <p:font typeface="Poppins Bold" panose="020B0604020202020204" charset="0"/>
      <p:regular r:id="rId62"/>
      <p:bold r:id="rId63"/>
    </p:embeddedFont>
    <p:embeddedFont>
      <p:font typeface="Poppins Medium" panose="020B0604020202020204" charset="0"/>
      <p:regular r:id="rId64"/>
      <p:italic r:id="rId65"/>
    </p:embeddedFont>
    <p:embeddedFont>
      <p:font typeface="Poppins Ultra-Bold" panose="020B0604020202020204" charset="0"/>
      <p:regular r:id="rId66"/>
    </p:embeddedFont>
    <p:embeddedFont>
      <p:font typeface="Roboto Bold" panose="020B0604020202020204" charset="0"/>
      <p:regular r:id="rId67"/>
      <p:bold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754"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font" Target="fonts/font5.fntdata"/><Relationship Id="rId63" Type="http://schemas.openxmlformats.org/officeDocument/2006/relationships/font" Target="fonts/font21.fntdata"/><Relationship Id="rId68" Type="http://schemas.openxmlformats.org/officeDocument/2006/relationships/font" Target="fonts/font26.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font" Target="fonts/font24.fntdata"/><Relationship Id="rId5" Type="http://schemas.openxmlformats.org/officeDocument/2006/relationships/slide" Target="slides/slide1.xml"/><Relationship Id="rId61" Type="http://schemas.openxmlformats.org/officeDocument/2006/relationships/font" Target="fonts/font19.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font" Target="fonts/font22.fntdata"/><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9.fntdata"/><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font" Target="fonts/font25.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2.fntdata"/><Relationship Id="rId62" Type="http://schemas.openxmlformats.org/officeDocument/2006/relationships/font" Target="fonts/font20.fntdata"/><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font" Target="fonts/font23.fntdata"/><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3.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a Georgiades" userId="22e9adc2-f70a-4055-b599-3d18fdc6a5ad" providerId="ADAL" clId="{B0B8C53F-A94A-4163-8AB7-2F36DDE552B1}"/>
    <pc:docChg chg="modSld">
      <pc:chgData name="Joanna Georgiades" userId="22e9adc2-f70a-4055-b599-3d18fdc6a5ad" providerId="ADAL" clId="{B0B8C53F-A94A-4163-8AB7-2F36DDE552B1}" dt="2024-12-23T15:10:33.390" v="1"/>
      <pc:docMkLst>
        <pc:docMk/>
      </pc:docMkLst>
      <pc:sldChg chg="delSp modSp">
        <pc:chgData name="Joanna Georgiades" userId="22e9adc2-f70a-4055-b599-3d18fdc6a5ad" providerId="ADAL" clId="{B0B8C53F-A94A-4163-8AB7-2F36DDE552B1}" dt="2024-12-23T15:10:33.390" v="1"/>
        <pc:sldMkLst>
          <pc:docMk/>
          <pc:sldMk cId="0" sldId="273"/>
        </pc:sldMkLst>
        <pc:grpChg chg="del mod">
          <ac:chgData name="Joanna Georgiades" userId="22e9adc2-f70a-4055-b599-3d18fdc6a5ad" providerId="ADAL" clId="{B0B8C53F-A94A-4163-8AB7-2F36DDE552B1}" dt="2024-12-23T15:10:33.390" v="1"/>
          <ac:grpSpMkLst>
            <pc:docMk/>
            <pc:sldMk cId="0" sldId="273"/>
            <ac:grpSpMk id="26" creationId="{5335914B-43C6-42EC-B083-794F8A1AF86A}"/>
          </ac:grpSpMkLst>
        </pc:gr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Number of attendees by agency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Sheet1!$B$2</c:f>
              <c:strCache>
                <c:ptCount val="1"/>
                <c:pt idx="0">
                  <c:v>Number of attendees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Sheet1!$A$3:$A$16</c:f>
              <c:strCache>
                <c:ptCount val="14"/>
                <c:pt idx="0">
                  <c:v>Midlands Partnership Foundation Trust</c:v>
                </c:pt>
                <c:pt idx="1">
                  <c:v>University Hospital North Midlands Trust</c:v>
                </c:pt>
                <c:pt idx="2">
                  <c:v>North Staffordshire Combined Healthcare Trust</c:v>
                </c:pt>
                <c:pt idx="3">
                  <c:v>North Staffordshire and Stoke-on-Trent Integrated Care Board</c:v>
                </c:pt>
                <c:pt idx="4">
                  <c:v>Education</c:v>
                </c:pt>
                <c:pt idx="5">
                  <c:v>Third Sector (charity/voluntary/CiC)</c:v>
                </c:pt>
                <c:pt idx="6">
                  <c:v>Independent/Private Sector</c:v>
                </c:pt>
                <c:pt idx="7">
                  <c:v>Stoke-on-Trent City Council</c:v>
                </c:pt>
                <c:pt idx="8">
                  <c:v>Staffordshire Fire and Rescue</c:v>
                </c:pt>
                <c:pt idx="9">
                  <c:v>Staffordshire Police</c:v>
                </c:pt>
                <c:pt idx="10">
                  <c:v>Further Education</c:v>
                </c:pt>
                <c:pt idx="11">
                  <c:v>National Probation Service</c:v>
                </c:pt>
                <c:pt idx="12">
                  <c:v>Faith Groups</c:v>
                </c:pt>
                <c:pt idx="13">
                  <c:v>TOTAL</c:v>
                </c:pt>
              </c:strCache>
            </c:strRef>
          </c:cat>
          <c:val>
            <c:numRef>
              <c:f>Sheet1!$B$3:$B$16</c:f>
              <c:numCache>
                <c:formatCode>General</c:formatCode>
                <c:ptCount val="14"/>
                <c:pt idx="0">
                  <c:v>124</c:v>
                </c:pt>
                <c:pt idx="1">
                  <c:v>32</c:v>
                </c:pt>
                <c:pt idx="2">
                  <c:v>25</c:v>
                </c:pt>
                <c:pt idx="3">
                  <c:v>9</c:v>
                </c:pt>
                <c:pt idx="4">
                  <c:v>807</c:v>
                </c:pt>
                <c:pt idx="5">
                  <c:v>323</c:v>
                </c:pt>
                <c:pt idx="6">
                  <c:v>133</c:v>
                </c:pt>
                <c:pt idx="7">
                  <c:v>192</c:v>
                </c:pt>
                <c:pt idx="8">
                  <c:v>4</c:v>
                </c:pt>
                <c:pt idx="9">
                  <c:v>21</c:v>
                </c:pt>
                <c:pt idx="10">
                  <c:v>29</c:v>
                </c:pt>
                <c:pt idx="11">
                  <c:v>8</c:v>
                </c:pt>
                <c:pt idx="12">
                  <c:v>6</c:v>
                </c:pt>
                <c:pt idx="13">
                  <c:v>1713</c:v>
                </c:pt>
              </c:numCache>
            </c:numRef>
          </c:val>
          <c:extLst>
            <c:ext xmlns:c16="http://schemas.microsoft.com/office/drawing/2014/chart" uri="{C3380CC4-5D6E-409C-BE32-E72D297353CC}">
              <c16:uniqueId val="{00000000-893B-45D5-A2F7-08BFFF9660C1}"/>
            </c:ext>
          </c:extLst>
        </c:ser>
        <c:dLbls>
          <c:showLegendKey val="0"/>
          <c:showVal val="0"/>
          <c:showCatName val="0"/>
          <c:showSerName val="0"/>
          <c:showPercent val="0"/>
          <c:showBubbleSize val="0"/>
        </c:dLbls>
        <c:gapWidth val="182"/>
        <c:axId val="2003218111"/>
        <c:axId val="2002153119"/>
      </c:barChart>
      <c:catAx>
        <c:axId val="20032181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02153119"/>
        <c:crosses val="autoZero"/>
        <c:auto val="1"/>
        <c:lblAlgn val="ctr"/>
        <c:lblOffset val="100"/>
        <c:noMultiLvlLbl val="0"/>
      </c:catAx>
      <c:valAx>
        <c:axId val="200215311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321811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1_0.xml><?xml version="1.0" encoding="utf-8"?>
<p188:cmLst xmlns:a="http://schemas.openxmlformats.org/drawingml/2006/main" xmlns:r="http://schemas.openxmlformats.org/officeDocument/2006/relationships" xmlns:p188="http://schemas.microsoft.com/office/powerpoint/2018/8/main">
  <p188:cm id="{20DC78F0-1EB7-4F9E-B970-E32F29EB3E5D}" authorId="{44D5057F-5B39-20D3-FD16-B8DA3BA5BB01}" created="2024-11-14T16:53:41.817">
    <ac:txMkLst xmlns:ac="http://schemas.microsoft.com/office/drawing/2013/main/command">
      <pc:docMk xmlns:pc="http://schemas.microsoft.com/office/powerpoint/2013/main/command"/>
      <pc:sldMk xmlns:pc="http://schemas.microsoft.com/office/powerpoint/2013/main/command" cId="0" sldId="257"/>
      <ac:spMk id="7" creationId="{00000000-0000-0000-0000-000000000000}"/>
      <ac:txMk cp="0" len="7">
        <ac:context len="40" hash="2808221475"/>
      </ac:txMk>
    </ac:txMkLst>
    <p188:pos x="3378425" y="353050"/>
    <p188:txBody>
      <a:bodyPr/>
      <a:lstStyle/>
      <a:p>
        <a:r>
          <a:rPr lang="en-GB"/>
          <a:t>Foreword*</a:t>
        </a:r>
      </a:p>
    </p188:txBody>
  </p188:cm>
</p188:cmLst>
</file>

<file path=ppt/comments/modernComment_102_0.xml><?xml version="1.0" encoding="utf-8"?>
<p188:cmLst xmlns:a="http://schemas.openxmlformats.org/drawingml/2006/main" xmlns:r="http://schemas.openxmlformats.org/officeDocument/2006/relationships" xmlns:p188="http://schemas.microsoft.com/office/powerpoint/2018/8/main">
  <p188:cm id="{C173C1C1-37F3-4444-ACE0-A18428092D34}" authorId="{44D5057F-5B39-20D3-FD16-B8DA3BA5BB01}" created="2024-11-14T16:54:33.767">
    <ac:txMkLst xmlns:ac="http://schemas.microsoft.com/office/drawing/2013/main/command">
      <pc:docMk xmlns:pc="http://schemas.microsoft.com/office/powerpoint/2013/main/command"/>
      <pc:sldMk xmlns:pc="http://schemas.microsoft.com/office/powerpoint/2013/main/command" cId="0" sldId="258"/>
      <ac:spMk id="8" creationId="{00000000-0000-0000-0000-000000000000}"/>
      <ac:txMk cp="472" len="9">
        <ac:context len="2652" hash="2936566187"/>
      </ac:txMk>
    </ac:txMkLst>
    <p188:pos x="815090" y="1521184"/>
    <p188:txBody>
      <a:bodyPr/>
      <a:lstStyle/>
      <a:p>
        <a:r>
          <a:rPr lang="en-GB"/>
          <a:t>Capitalise  strategy </a:t>
        </a:r>
      </a:p>
    </p188:txBody>
  </p188:cm>
</p188:cmLst>
</file>

<file path=ppt/comments/modernComment_103_0.xml><?xml version="1.0" encoding="utf-8"?>
<p188:cmLst xmlns:a="http://schemas.openxmlformats.org/drawingml/2006/main" xmlns:r="http://schemas.openxmlformats.org/officeDocument/2006/relationships" xmlns:p188="http://schemas.microsoft.com/office/powerpoint/2018/8/main">
  <p188:cm id="{6C22E537-BE6C-49D8-B1E8-CE7A44143E06}" authorId="{44D5057F-5B39-20D3-FD16-B8DA3BA5BB01}" created="2024-11-14T16:55:29.306">
    <ac:txMkLst xmlns:ac="http://schemas.microsoft.com/office/drawing/2013/main/command">
      <pc:docMk xmlns:pc="http://schemas.microsoft.com/office/powerpoint/2013/main/command"/>
      <pc:sldMk xmlns:pc="http://schemas.microsoft.com/office/powerpoint/2013/main/command" cId="0" sldId="259"/>
      <ac:spMk id="10" creationId="{00000000-0000-0000-0000-000000000000}"/>
      <ac:txMk cp="65" len="6">
        <ac:context len="982" hash="3467179171"/>
      </ac:txMk>
    </ac:txMkLst>
    <p188:pos x="905048" y="637842"/>
    <p188:txBody>
      <a:bodyPr/>
      <a:lstStyle/>
      <a:p>
        <a:r>
          <a:rPr lang="en-GB"/>
          <a:t>Check with Francine, I am under the impression that it is SSCP </a:t>
        </a:r>
      </a:p>
    </p188:txBody>
  </p188:cm>
</p188:cmLst>
</file>

<file path=ppt/comments/modernComment_107_0.xml><?xml version="1.0" encoding="utf-8"?>
<p188:cmLst xmlns:a="http://schemas.openxmlformats.org/drawingml/2006/main" xmlns:r="http://schemas.openxmlformats.org/officeDocument/2006/relationships" xmlns:p188="http://schemas.microsoft.com/office/powerpoint/2018/8/main">
  <p188:cm id="{7B4EF951-09A2-420D-B267-8772D20B2C40}" authorId="{44D5057F-5B39-20D3-FD16-B8DA3BA5BB01}" created="2024-11-14T16:56:49.043">
    <ac:txMkLst xmlns:ac="http://schemas.microsoft.com/office/drawing/2013/main/command">
      <pc:docMk xmlns:pc="http://schemas.microsoft.com/office/powerpoint/2013/main/command"/>
      <pc:sldMk xmlns:pc="http://schemas.microsoft.com/office/powerpoint/2013/main/command" cId="0" sldId="263"/>
      <ac:spMk id="53" creationId="{00000000-0000-0000-0000-000000000000}"/>
      <ac:txMk cp="51" len="8">
        <ac:context len="60" hash="2657819768"/>
      </ac:txMk>
    </ac:txMkLst>
    <p188:pos x="2312509" y="762955"/>
    <p188:txBody>
      <a:bodyPr/>
      <a:lstStyle/>
      <a:p>
        <a:r>
          <a:rPr lang="en-GB"/>
          <a:t>Framework</a:t>
        </a:r>
      </a:p>
    </p188:txBody>
  </p188:cm>
</p188:cmLst>
</file>

<file path=ppt/comments/modernComment_108_0.xml><?xml version="1.0" encoding="utf-8"?>
<p188:cmLst xmlns:a="http://schemas.openxmlformats.org/drawingml/2006/main" xmlns:r="http://schemas.openxmlformats.org/officeDocument/2006/relationships" xmlns:p188="http://schemas.microsoft.com/office/powerpoint/2018/8/main">
  <p188:cm id="{FB8C38D2-37B9-4567-B513-A8986BC89988}" authorId="{44D5057F-5B39-20D3-FD16-B8DA3BA5BB01}" created="2024-11-14T16:57:27.754">
    <ac:txMkLst xmlns:ac="http://schemas.microsoft.com/office/drawing/2013/main/command">
      <pc:docMk xmlns:pc="http://schemas.microsoft.com/office/powerpoint/2013/main/command"/>
      <pc:sldMk xmlns:pc="http://schemas.microsoft.com/office/powerpoint/2013/main/command" cId="0" sldId="264"/>
      <ac:spMk id="18" creationId="{00000000-0000-0000-0000-000000000000}"/>
      <ac:txMk cp="41" len="9">
        <ac:context len="63" hash="3208953784"/>
      </ac:txMk>
    </ac:txMkLst>
    <p188:pos x="1126396" y="1114317"/>
    <p188:txBody>
      <a:bodyPr/>
      <a:lstStyle/>
      <a:p>
        <a:r>
          <a:rPr lang="en-GB"/>
          <a:t>Targeted </a:t>
        </a:r>
      </a:p>
    </p188:txBody>
  </p188:cm>
</p188:cmLst>
</file>

<file path=ppt/comments/modernComment_10C_0.xml><?xml version="1.0" encoding="utf-8"?>
<p188:cmLst xmlns:a="http://schemas.openxmlformats.org/drawingml/2006/main" xmlns:r="http://schemas.openxmlformats.org/officeDocument/2006/relationships" xmlns:p188="http://schemas.microsoft.com/office/powerpoint/2018/8/main">
  <p188:cm id="{56628447-F8AB-4CCE-A218-92E8C6F15DD4}" authorId="{44D5057F-5B39-20D3-FD16-B8DA3BA5BB01}" created="2024-11-14T16:58:41.341">
    <ac:txMkLst xmlns:ac="http://schemas.microsoft.com/office/drawing/2013/main/command">
      <pc:docMk xmlns:pc="http://schemas.microsoft.com/office/powerpoint/2013/main/command"/>
      <pc:sldMk xmlns:pc="http://schemas.microsoft.com/office/powerpoint/2013/main/command" cId="0" sldId="268"/>
      <ac:spMk id="8" creationId="{00000000-0000-0000-0000-000000000000}"/>
      <ac:txMk cp="3" len="12">
        <ac:context len="33" hash="1249972607"/>
      </ac:txMk>
    </ac:txMkLst>
    <p188:pos x="866910" y="356370"/>
    <p188:txBody>
      <a:bodyPr/>
      <a:lstStyle/>
      <a:p>
        <a:r>
          <a:rPr lang="en-GB"/>
          <a:t>agency</a:t>
        </a:r>
      </a:p>
    </p188:txBody>
  </p188:cm>
</p188:cmLst>
</file>

<file path=ppt/comments/modernComment_110_0.xml><?xml version="1.0" encoding="utf-8"?>
<p188:cmLst xmlns:a="http://schemas.openxmlformats.org/drawingml/2006/main" xmlns:r="http://schemas.openxmlformats.org/officeDocument/2006/relationships" xmlns:p188="http://schemas.microsoft.com/office/powerpoint/2018/8/main">
  <p188:cm id="{CEDC3633-297C-422A-AFEB-D897EF35F344}" authorId="{44D5057F-5B39-20D3-FD16-B8DA3BA5BB01}" created="2024-11-14T17:01:10.158">
    <ac:txMkLst xmlns:ac="http://schemas.microsoft.com/office/drawing/2013/main/command">
      <pc:docMk xmlns:pc="http://schemas.microsoft.com/office/powerpoint/2013/main/command"/>
      <pc:sldMk xmlns:pc="http://schemas.microsoft.com/office/powerpoint/2013/main/command" cId="0" sldId="272"/>
      <ac:spMk id="25" creationId="{00000000-0000-0000-0000-000000000000}"/>
      <ac:txMk cp="101" len="8">
        <ac:context len="374" hash="1780434999"/>
      </ac:txMk>
    </ac:txMkLst>
    <p188:pos x="1114099" y="1108964"/>
    <p188:txBody>
      <a:bodyPr/>
      <a:lstStyle/>
      <a:p>
        <a:r>
          <a:rPr lang="en-GB"/>
          <a:t>Focused </a:t>
        </a:r>
      </a:p>
    </p188:txBody>
  </p188:cm>
</p188:cmLst>
</file>

<file path=ppt/comments/modernComment_11F_630B8025.xml><?xml version="1.0" encoding="utf-8"?>
<p188:cmLst xmlns:a="http://schemas.openxmlformats.org/drawingml/2006/main" xmlns:r="http://schemas.openxmlformats.org/officeDocument/2006/relationships" xmlns:p188="http://schemas.microsoft.com/office/powerpoint/2018/8/main">
  <p188:cm id="{56628447-F8AB-4CCE-A218-92E8C6F15DD4}" authorId="{44D5057F-5B39-20D3-FD16-B8DA3BA5BB01}" created="2024-11-14T16:58:41.341">
    <ac:txMkLst xmlns:ac="http://schemas.microsoft.com/office/drawing/2013/main/command">
      <pc:docMk xmlns:pc="http://schemas.microsoft.com/office/powerpoint/2013/main/command"/>
      <pc:sldMk xmlns:pc="http://schemas.microsoft.com/office/powerpoint/2013/main/command" cId="0" sldId="268"/>
      <ac:spMk id="8" creationId="{00000000-0000-0000-0000-000000000000}"/>
      <ac:txMk cp="3" len="12">
        <ac:context len="33" hash="1249972607"/>
      </ac:txMk>
    </ac:txMkLst>
    <p188:pos x="866910" y="356370"/>
    <p188:txBody>
      <a:bodyPr/>
      <a:lstStyle/>
      <a:p>
        <a:r>
          <a:rPr lang="en-GB"/>
          <a:t>agency</a:t>
        </a:r>
      </a:p>
    </p188:txBody>
  </p188:cm>
</p188:cmLst>
</file>

<file path=ppt/comments/modernComment_122_53156B5A.xml><?xml version="1.0" encoding="utf-8"?>
<p188:cmLst xmlns:a="http://schemas.openxmlformats.org/drawingml/2006/main" xmlns:r="http://schemas.openxmlformats.org/officeDocument/2006/relationships" xmlns:p188="http://schemas.microsoft.com/office/powerpoint/2018/8/main">
  <p188:cm id="{CEDC3633-297C-422A-AFEB-D897EF35F344}" authorId="{44D5057F-5B39-20D3-FD16-B8DA3BA5BB01}" created="2024-11-14T17:01:10.158">
    <ac:txMkLst xmlns:ac="http://schemas.microsoft.com/office/drawing/2013/main/command">
      <pc:docMk xmlns:pc="http://schemas.microsoft.com/office/powerpoint/2013/main/command"/>
      <pc:sldMk xmlns:pc="http://schemas.microsoft.com/office/powerpoint/2013/main/command" cId="0" sldId="272"/>
      <ac:spMk id="25" creationId="{00000000-0000-0000-0000-000000000000}"/>
      <ac:txMk cp="101" len="8">
        <ac:context len="374" hash="1780434999"/>
      </ac:txMk>
    </ac:txMkLst>
    <p188:pos x="1114099" y="1108964"/>
    <p188:txBody>
      <a:bodyPr/>
      <a:lstStyle/>
      <a:p>
        <a:r>
          <a:rPr lang="en-GB"/>
          <a:t>Focused </a:t>
        </a:r>
      </a:p>
    </p188:txBody>
  </p188:cm>
</p188: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82CB30-33A9-41D2-92EC-CE0EC45F9085}"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endParaRPr lang="en-GB"/>
        </a:p>
      </dgm:t>
    </dgm:pt>
    <dgm:pt modelId="{2B08CAED-422F-4C0A-B8DB-E3ADD9A8F3EE}">
      <dgm:prSet phldrT="[Text]" custT="1"/>
      <dgm:spPr>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ln>
          <a:noFill/>
        </a:ln>
      </dgm:spPr>
      <dgm:t>
        <a:bodyPr/>
        <a:lstStyle/>
        <a:p>
          <a:r>
            <a:rPr lang="en-US" sz="1400" b="1">
              <a:solidFill>
                <a:schemeClr val="accent5">
                  <a:lumMod val="50000"/>
                </a:schemeClr>
              </a:solidFill>
              <a:latin typeface="Chewy "/>
              <a:ea typeface="Nunito Sans Bold"/>
              <a:cs typeface="Nunito Sans Bold"/>
              <a:sym typeface="Nunito Sans Bold"/>
            </a:rPr>
            <a:t>9.6 %</a:t>
          </a:r>
        </a:p>
        <a:p>
          <a:r>
            <a:rPr lang="en-US" sz="1400">
              <a:solidFill>
                <a:schemeClr val="accent5">
                  <a:lumMod val="50000"/>
                </a:schemeClr>
              </a:solidFill>
              <a:latin typeface="Chewy "/>
              <a:ea typeface="Nunito Sans"/>
              <a:cs typeface="Nunito Sans"/>
              <a:sym typeface="Nunito Sans"/>
            </a:rPr>
            <a:t>of children open to the MACE are within Special School Education</a:t>
          </a:r>
          <a:endParaRPr lang="en-GB" sz="1400"/>
        </a:p>
      </dgm:t>
    </dgm:pt>
    <dgm:pt modelId="{6133669B-2174-437E-AD11-78530B4D0018}" type="parTrans" cxnId="{C0042219-B4EA-45C4-91E9-C8A6218481F0}">
      <dgm:prSet/>
      <dgm:spPr/>
      <dgm:t>
        <a:bodyPr/>
        <a:lstStyle/>
        <a:p>
          <a:endParaRPr lang="en-GB"/>
        </a:p>
      </dgm:t>
    </dgm:pt>
    <dgm:pt modelId="{D397A246-421E-4F3A-8DE6-B950BA8D80EF}" type="sibTrans" cxnId="{C0042219-B4EA-45C4-91E9-C8A6218481F0}">
      <dgm:prSet/>
      <dgm:spPr>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ln>
          <a:noFill/>
        </a:ln>
      </dgm:spPr>
      <dgm:t>
        <a:bodyPr/>
        <a:lstStyle/>
        <a:p>
          <a:endParaRPr lang="en-GB"/>
        </a:p>
      </dgm:t>
    </dgm:pt>
    <dgm:pt modelId="{9C727A38-3B82-451E-8FFE-E1FD09C2CDD3}">
      <dgm:prSet phldrT="[Text]" custT="1"/>
      <dgm:spPr>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ln>
          <a:noFill/>
        </a:ln>
      </dgm:spPr>
      <dgm:t>
        <a:bodyPr/>
        <a:lstStyle/>
        <a:p>
          <a:r>
            <a:rPr lang="en-US" sz="1400" b="1">
              <a:solidFill>
                <a:schemeClr val="accent5">
                  <a:lumMod val="50000"/>
                </a:schemeClr>
              </a:solidFill>
              <a:latin typeface="Chewy "/>
              <a:ea typeface="Nunito Sans Bold"/>
              <a:cs typeface="Nunito Sans Bold"/>
              <a:sym typeface="Nunito Sans Bold"/>
            </a:rPr>
            <a:t>13.7 %</a:t>
          </a:r>
        </a:p>
        <a:p>
          <a:r>
            <a:rPr lang="en-US" sz="1400">
              <a:solidFill>
                <a:schemeClr val="accent5">
                  <a:lumMod val="50000"/>
                </a:schemeClr>
              </a:solidFill>
              <a:latin typeface="Chewy "/>
              <a:ea typeface="Nunito Sans"/>
              <a:cs typeface="Nunito Sans"/>
              <a:sym typeface="Nunito Sans"/>
            </a:rPr>
            <a:t>of children open to the MACE are on a child protection plan</a:t>
          </a:r>
          <a:endParaRPr lang="en-GB" sz="1400"/>
        </a:p>
      </dgm:t>
    </dgm:pt>
    <dgm:pt modelId="{329F5DA2-E3B3-41BF-9DEF-53FFABC913D1}" type="parTrans" cxnId="{094DEED1-FD27-4BF5-B58E-6C4E168F3460}">
      <dgm:prSet/>
      <dgm:spPr/>
      <dgm:t>
        <a:bodyPr/>
        <a:lstStyle/>
        <a:p>
          <a:endParaRPr lang="en-GB"/>
        </a:p>
      </dgm:t>
    </dgm:pt>
    <dgm:pt modelId="{EE6F6339-8198-4979-816C-4F9B1C9F2671}" type="sibTrans" cxnId="{094DEED1-FD27-4BF5-B58E-6C4E168F3460}">
      <dgm:prSet/>
      <dgm:spPr>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ln>
          <a:noFill/>
        </a:ln>
      </dgm:spPr>
      <dgm:t>
        <a:bodyPr/>
        <a:lstStyle/>
        <a:p>
          <a:endParaRPr lang="en-GB"/>
        </a:p>
      </dgm:t>
    </dgm:pt>
    <dgm:pt modelId="{AE6C880B-31D8-47D5-984A-BA363EE384E7}">
      <dgm:prSet phldrT="[Text]"/>
      <dgm:spPr>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ln>
          <a:noFill/>
        </a:ln>
      </dgm:spPr>
      <dgm:t>
        <a:bodyPr/>
        <a:lstStyle/>
        <a:p>
          <a:r>
            <a:rPr lang="en-US">
              <a:solidFill>
                <a:schemeClr val="accent5">
                  <a:lumMod val="50000"/>
                </a:schemeClr>
              </a:solidFill>
              <a:latin typeface="Chewy "/>
              <a:ea typeface="Nunito Sans"/>
              <a:cs typeface="Nunito Sans"/>
              <a:sym typeface="Nunito Sans"/>
            </a:rPr>
            <a:t>The majority of the children and young people open to the MACE are White British followed by Asian /Asian British </a:t>
          </a:r>
          <a:endParaRPr lang="en-GB"/>
        </a:p>
      </dgm:t>
    </dgm:pt>
    <dgm:pt modelId="{EFB4D9C5-F406-479E-9DE2-4656FF6B299F}" type="parTrans" cxnId="{6C936223-CD93-4F8A-9ABA-6A7067889B2A}">
      <dgm:prSet/>
      <dgm:spPr/>
      <dgm:t>
        <a:bodyPr/>
        <a:lstStyle/>
        <a:p>
          <a:endParaRPr lang="en-GB"/>
        </a:p>
      </dgm:t>
    </dgm:pt>
    <dgm:pt modelId="{6E2A73F1-BDE0-4987-8813-9A8D08CF18B2}" type="sibTrans" cxnId="{6C936223-CD93-4F8A-9ABA-6A7067889B2A}">
      <dgm:prSet/>
      <dgm:spPr>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ln>
          <a:noFill/>
        </a:ln>
      </dgm:spPr>
      <dgm:t>
        <a:bodyPr/>
        <a:lstStyle/>
        <a:p>
          <a:endParaRPr lang="en-GB"/>
        </a:p>
      </dgm:t>
    </dgm:pt>
    <dgm:pt modelId="{795C8AA9-F43F-461E-9AF3-228E930FB67D}" type="pres">
      <dgm:prSet presAssocID="{7E82CB30-33A9-41D2-92EC-CE0EC45F9085}" presName="Name0" presStyleCnt="0">
        <dgm:presLayoutVars>
          <dgm:chMax/>
          <dgm:chPref/>
          <dgm:dir/>
          <dgm:animLvl val="lvl"/>
        </dgm:presLayoutVars>
      </dgm:prSet>
      <dgm:spPr/>
    </dgm:pt>
    <dgm:pt modelId="{D5074FD2-6815-45A5-9968-6474748245A3}" type="pres">
      <dgm:prSet presAssocID="{2B08CAED-422F-4C0A-B8DB-E3ADD9A8F3EE}" presName="composite" presStyleCnt="0"/>
      <dgm:spPr/>
    </dgm:pt>
    <dgm:pt modelId="{3D39828C-305C-49F8-A70B-F0515C690BAB}" type="pres">
      <dgm:prSet presAssocID="{2B08CAED-422F-4C0A-B8DB-E3ADD9A8F3EE}" presName="Parent1" presStyleLbl="node1" presStyleIdx="0" presStyleCnt="6">
        <dgm:presLayoutVars>
          <dgm:chMax val="1"/>
          <dgm:chPref val="1"/>
          <dgm:bulletEnabled val="1"/>
        </dgm:presLayoutVars>
      </dgm:prSet>
      <dgm:spPr/>
    </dgm:pt>
    <dgm:pt modelId="{AC32547F-ED5C-4FB2-ACD2-95F950CFCFCC}" type="pres">
      <dgm:prSet presAssocID="{2B08CAED-422F-4C0A-B8DB-E3ADD9A8F3EE}" presName="Childtext1" presStyleLbl="revTx" presStyleIdx="0" presStyleCnt="3">
        <dgm:presLayoutVars>
          <dgm:chMax val="0"/>
          <dgm:chPref val="0"/>
          <dgm:bulletEnabled val="1"/>
        </dgm:presLayoutVars>
      </dgm:prSet>
      <dgm:spPr/>
    </dgm:pt>
    <dgm:pt modelId="{2AA8171B-5AC5-47FC-A838-4EE852C10C47}" type="pres">
      <dgm:prSet presAssocID="{2B08CAED-422F-4C0A-B8DB-E3ADD9A8F3EE}" presName="BalanceSpacing" presStyleCnt="0"/>
      <dgm:spPr/>
    </dgm:pt>
    <dgm:pt modelId="{47BF9C00-BFE1-4AD4-964A-3E0D3F3D54BE}" type="pres">
      <dgm:prSet presAssocID="{2B08CAED-422F-4C0A-B8DB-E3ADD9A8F3EE}" presName="BalanceSpacing1" presStyleCnt="0"/>
      <dgm:spPr/>
    </dgm:pt>
    <dgm:pt modelId="{25B58B6F-C865-40C8-95DE-FA4A61D356D1}" type="pres">
      <dgm:prSet presAssocID="{D397A246-421E-4F3A-8DE6-B950BA8D80EF}" presName="Accent1Text" presStyleLbl="node1" presStyleIdx="1" presStyleCnt="6"/>
      <dgm:spPr/>
    </dgm:pt>
    <dgm:pt modelId="{84A65DED-0554-470E-8209-4DF935E10A06}" type="pres">
      <dgm:prSet presAssocID="{D397A246-421E-4F3A-8DE6-B950BA8D80EF}" presName="spaceBetweenRectangles" presStyleCnt="0"/>
      <dgm:spPr/>
    </dgm:pt>
    <dgm:pt modelId="{1A7A623D-B45F-4D88-A031-743CEEAFF73D}" type="pres">
      <dgm:prSet presAssocID="{9C727A38-3B82-451E-8FFE-E1FD09C2CDD3}" presName="composite" presStyleCnt="0"/>
      <dgm:spPr/>
    </dgm:pt>
    <dgm:pt modelId="{CC9FED1D-54DD-4437-A84B-239CD760D976}" type="pres">
      <dgm:prSet presAssocID="{9C727A38-3B82-451E-8FFE-E1FD09C2CDD3}" presName="Parent1" presStyleLbl="node1" presStyleIdx="2" presStyleCnt="6">
        <dgm:presLayoutVars>
          <dgm:chMax val="1"/>
          <dgm:chPref val="1"/>
          <dgm:bulletEnabled val="1"/>
        </dgm:presLayoutVars>
      </dgm:prSet>
      <dgm:spPr/>
    </dgm:pt>
    <dgm:pt modelId="{E3FAE7FB-149C-40FC-8D5C-F70F1255E80A}" type="pres">
      <dgm:prSet presAssocID="{9C727A38-3B82-451E-8FFE-E1FD09C2CDD3}" presName="Childtext1" presStyleLbl="revTx" presStyleIdx="1" presStyleCnt="3">
        <dgm:presLayoutVars>
          <dgm:chMax val="0"/>
          <dgm:chPref val="0"/>
          <dgm:bulletEnabled val="1"/>
        </dgm:presLayoutVars>
      </dgm:prSet>
      <dgm:spPr/>
    </dgm:pt>
    <dgm:pt modelId="{6612D21F-6EDA-4F9B-9284-11F72AD33BDF}" type="pres">
      <dgm:prSet presAssocID="{9C727A38-3B82-451E-8FFE-E1FD09C2CDD3}" presName="BalanceSpacing" presStyleCnt="0"/>
      <dgm:spPr/>
    </dgm:pt>
    <dgm:pt modelId="{DCA8D709-B3E1-42A5-92FA-B66BECBFE1D5}" type="pres">
      <dgm:prSet presAssocID="{9C727A38-3B82-451E-8FFE-E1FD09C2CDD3}" presName="BalanceSpacing1" presStyleCnt="0"/>
      <dgm:spPr/>
    </dgm:pt>
    <dgm:pt modelId="{14A9BFB8-0791-4BC0-B930-79A63828A627}" type="pres">
      <dgm:prSet presAssocID="{EE6F6339-8198-4979-816C-4F9B1C9F2671}" presName="Accent1Text" presStyleLbl="node1" presStyleIdx="3" presStyleCnt="6"/>
      <dgm:spPr/>
    </dgm:pt>
    <dgm:pt modelId="{E36AC019-AF40-4955-ACBE-531645E569DB}" type="pres">
      <dgm:prSet presAssocID="{EE6F6339-8198-4979-816C-4F9B1C9F2671}" presName="spaceBetweenRectangles" presStyleCnt="0"/>
      <dgm:spPr/>
    </dgm:pt>
    <dgm:pt modelId="{997E3EC8-11B9-48E1-8F06-174C2B50A7F5}" type="pres">
      <dgm:prSet presAssocID="{AE6C880B-31D8-47D5-984A-BA363EE384E7}" presName="composite" presStyleCnt="0"/>
      <dgm:spPr/>
    </dgm:pt>
    <dgm:pt modelId="{62ADFC3E-AE14-48CE-83EC-7CE7EE98A084}" type="pres">
      <dgm:prSet presAssocID="{AE6C880B-31D8-47D5-984A-BA363EE384E7}" presName="Parent1" presStyleLbl="node1" presStyleIdx="4" presStyleCnt="6">
        <dgm:presLayoutVars>
          <dgm:chMax val="1"/>
          <dgm:chPref val="1"/>
          <dgm:bulletEnabled val="1"/>
        </dgm:presLayoutVars>
      </dgm:prSet>
      <dgm:spPr/>
    </dgm:pt>
    <dgm:pt modelId="{92E1452B-D0DE-4E1D-8789-1E7D1AD31F26}" type="pres">
      <dgm:prSet presAssocID="{AE6C880B-31D8-47D5-984A-BA363EE384E7}" presName="Childtext1" presStyleLbl="revTx" presStyleIdx="2" presStyleCnt="3">
        <dgm:presLayoutVars>
          <dgm:chMax val="0"/>
          <dgm:chPref val="0"/>
          <dgm:bulletEnabled val="1"/>
        </dgm:presLayoutVars>
      </dgm:prSet>
      <dgm:spPr/>
    </dgm:pt>
    <dgm:pt modelId="{4DEF9FB2-DDCC-46EE-A0DC-FA88B8FE5C53}" type="pres">
      <dgm:prSet presAssocID="{AE6C880B-31D8-47D5-984A-BA363EE384E7}" presName="BalanceSpacing" presStyleCnt="0"/>
      <dgm:spPr/>
    </dgm:pt>
    <dgm:pt modelId="{FDC12230-9653-4023-A455-DE4E80ED03AF}" type="pres">
      <dgm:prSet presAssocID="{AE6C880B-31D8-47D5-984A-BA363EE384E7}" presName="BalanceSpacing1" presStyleCnt="0"/>
      <dgm:spPr/>
    </dgm:pt>
    <dgm:pt modelId="{00554486-FB37-4CBC-B171-674AE119F8B4}" type="pres">
      <dgm:prSet presAssocID="{6E2A73F1-BDE0-4987-8813-9A8D08CF18B2}" presName="Accent1Text" presStyleLbl="node1" presStyleIdx="5" presStyleCnt="6"/>
      <dgm:spPr/>
    </dgm:pt>
  </dgm:ptLst>
  <dgm:cxnLst>
    <dgm:cxn modelId="{D3F17D0E-384C-4A9D-8E49-3CA43EA36BA1}" type="presOf" srcId="{6E2A73F1-BDE0-4987-8813-9A8D08CF18B2}" destId="{00554486-FB37-4CBC-B171-674AE119F8B4}" srcOrd="0" destOrd="0" presId="urn:microsoft.com/office/officeart/2008/layout/AlternatingHexagons"/>
    <dgm:cxn modelId="{C0042219-B4EA-45C4-91E9-C8A6218481F0}" srcId="{7E82CB30-33A9-41D2-92EC-CE0EC45F9085}" destId="{2B08CAED-422F-4C0A-B8DB-E3ADD9A8F3EE}" srcOrd="0" destOrd="0" parTransId="{6133669B-2174-437E-AD11-78530B4D0018}" sibTransId="{D397A246-421E-4F3A-8DE6-B950BA8D80EF}"/>
    <dgm:cxn modelId="{6C936223-CD93-4F8A-9ABA-6A7067889B2A}" srcId="{7E82CB30-33A9-41D2-92EC-CE0EC45F9085}" destId="{AE6C880B-31D8-47D5-984A-BA363EE384E7}" srcOrd="2" destOrd="0" parTransId="{EFB4D9C5-F406-479E-9DE2-4656FF6B299F}" sibTransId="{6E2A73F1-BDE0-4987-8813-9A8D08CF18B2}"/>
    <dgm:cxn modelId="{0C045B24-4951-4965-A4D9-67C8FBC20E29}" type="presOf" srcId="{9C727A38-3B82-451E-8FFE-E1FD09C2CDD3}" destId="{CC9FED1D-54DD-4437-A84B-239CD760D976}" srcOrd="0" destOrd="0" presId="urn:microsoft.com/office/officeart/2008/layout/AlternatingHexagons"/>
    <dgm:cxn modelId="{C8085B50-724E-4FDC-9D3E-6E923E78982A}" type="presOf" srcId="{2B08CAED-422F-4C0A-B8DB-E3ADD9A8F3EE}" destId="{3D39828C-305C-49F8-A70B-F0515C690BAB}" srcOrd="0" destOrd="0" presId="urn:microsoft.com/office/officeart/2008/layout/AlternatingHexagons"/>
    <dgm:cxn modelId="{2CAE7757-63FC-4602-AB20-357DDC79A188}" type="presOf" srcId="{EE6F6339-8198-4979-816C-4F9B1C9F2671}" destId="{14A9BFB8-0791-4BC0-B930-79A63828A627}" srcOrd="0" destOrd="0" presId="urn:microsoft.com/office/officeart/2008/layout/AlternatingHexagons"/>
    <dgm:cxn modelId="{F15B8359-5CD0-4E93-A3D7-2E5181812827}" type="presOf" srcId="{D397A246-421E-4F3A-8DE6-B950BA8D80EF}" destId="{25B58B6F-C865-40C8-95DE-FA4A61D356D1}" srcOrd="0" destOrd="0" presId="urn:microsoft.com/office/officeart/2008/layout/AlternatingHexagons"/>
    <dgm:cxn modelId="{7C2C17D0-6F09-4934-AE52-38406A656FEF}" type="presOf" srcId="{7E82CB30-33A9-41D2-92EC-CE0EC45F9085}" destId="{795C8AA9-F43F-461E-9AF3-228E930FB67D}" srcOrd="0" destOrd="0" presId="urn:microsoft.com/office/officeart/2008/layout/AlternatingHexagons"/>
    <dgm:cxn modelId="{094DEED1-FD27-4BF5-B58E-6C4E168F3460}" srcId="{7E82CB30-33A9-41D2-92EC-CE0EC45F9085}" destId="{9C727A38-3B82-451E-8FFE-E1FD09C2CDD3}" srcOrd="1" destOrd="0" parTransId="{329F5DA2-E3B3-41BF-9DEF-53FFABC913D1}" sibTransId="{EE6F6339-8198-4979-816C-4F9B1C9F2671}"/>
    <dgm:cxn modelId="{4CFB4ED7-53E0-44D0-A854-2DA76A829E25}" type="presOf" srcId="{AE6C880B-31D8-47D5-984A-BA363EE384E7}" destId="{62ADFC3E-AE14-48CE-83EC-7CE7EE98A084}" srcOrd="0" destOrd="0" presId="urn:microsoft.com/office/officeart/2008/layout/AlternatingHexagons"/>
    <dgm:cxn modelId="{A1697B09-DFFF-4DB2-B34C-9438FF0C24F3}" type="presParOf" srcId="{795C8AA9-F43F-461E-9AF3-228E930FB67D}" destId="{D5074FD2-6815-45A5-9968-6474748245A3}" srcOrd="0" destOrd="0" presId="urn:microsoft.com/office/officeart/2008/layout/AlternatingHexagons"/>
    <dgm:cxn modelId="{6162957D-3D73-4AB0-857F-B7CB3A065DB2}" type="presParOf" srcId="{D5074FD2-6815-45A5-9968-6474748245A3}" destId="{3D39828C-305C-49F8-A70B-F0515C690BAB}" srcOrd="0" destOrd="0" presId="urn:microsoft.com/office/officeart/2008/layout/AlternatingHexagons"/>
    <dgm:cxn modelId="{1744F979-9E9C-4133-B9E4-4AB4EE4BDD1C}" type="presParOf" srcId="{D5074FD2-6815-45A5-9968-6474748245A3}" destId="{AC32547F-ED5C-4FB2-ACD2-95F950CFCFCC}" srcOrd="1" destOrd="0" presId="urn:microsoft.com/office/officeart/2008/layout/AlternatingHexagons"/>
    <dgm:cxn modelId="{11F5C060-2A5B-4E44-A4FA-CC83F80ED9D2}" type="presParOf" srcId="{D5074FD2-6815-45A5-9968-6474748245A3}" destId="{2AA8171B-5AC5-47FC-A838-4EE852C10C47}" srcOrd="2" destOrd="0" presId="urn:microsoft.com/office/officeart/2008/layout/AlternatingHexagons"/>
    <dgm:cxn modelId="{1095448A-7437-4C52-988D-9D519F413C86}" type="presParOf" srcId="{D5074FD2-6815-45A5-9968-6474748245A3}" destId="{47BF9C00-BFE1-4AD4-964A-3E0D3F3D54BE}" srcOrd="3" destOrd="0" presId="urn:microsoft.com/office/officeart/2008/layout/AlternatingHexagons"/>
    <dgm:cxn modelId="{C33EA466-0CBD-42C6-9686-EF7C9296FA68}" type="presParOf" srcId="{D5074FD2-6815-45A5-9968-6474748245A3}" destId="{25B58B6F-C865-40C8-95DE-FA4A61D356D1}" srcOrd="4" destOrd="0" presId="urn:microsoft.com/office/officeart/2008/layout/AlternatingHexagons"/>
    <dgm:cxn modelId="{5CC5FCD9-8CCB-4226-831C-F2EBCE21A0DC}" type="presParOf" srcId="{795C8AA9-F43F-461E-9AF3-228E930FB67D}" destId="{84A65DED-0554-470E-8209-4DF935E10A06}" srcOrd="1" destOrd="0" presId="urn:microsoft.com/office/officeart/2008/layout/AlternatingHexagons"/>
    <dgm:cxn modelId="{4607BE08-72A0-4E43-BAAC-11A941332003}" type="presParOf" srcId="{795C8AA9-F43F-461E-9AF3-228E930FB67D}" destId="{1A7A623D-B45F-4D88-A031-743CEEAFF73D}" srcOrd="2" destOrd="0" presId="urn:microsoft.com/office/officeart/2008/layout/AlternatingHexagons"/>
    <dgm:cxn modelId="{DA44CA64-3288-4B78-BC93-18FD6C019FFE}" type="presParOf" srcId="{1A7A623D-B45F-4D88-A031-743CEEAFF73D}" destId="{CC9FED1D-54DD-4437-A84B-239CD760D976}" srcOrd="0" destOrd="0" presId="urn:microsoft.com/office/officeart/2008/layout/AlternatingHexagons"/>
    <dgm:cxn modelId="{93D912B1-FB82-47AB-87A9-950808F341EC}" type="presParOf" srcId="{1A7A623D-B45F-4D88-A031-743CEEAFF73D}" destId="{E3FAE7FB-149C-40FC-8D5C-F70F1255E80A}" srcOrd="1" destOrd="0" presId="urn:microsoft.com/office/officeart/2008/layout/AlternatingHexagons"/>
    <dgm:cxn modelId="{62C853DF-5640-4E44-8201-07E6B7BB00C5}" type="presParOf" srcId="{1A7A623D-B45F-4D88-A031-743CEEAFF73D}" destId="{6612D21F-6EDA-4F9B-9284-11F72AD33BDF}" srcOrd="2" destOrd="0" presId="urn:microsoft.com/office/officeart/2008/layout/AlternatingHexagons"/>
    <dgm:cxn modelId="{A1780BD6-3F44-4379-80DA-7C335ABB1666}" type="presParOf" srcId="{1A7A623D-B45F-4D88-A031-743CEEAFF73D}" destId="{DCA8D709-B3E1-42A5-92FA-B66BECBFE1D5}" srcOrd="3" destOrd="0" presId="urn:microsoft.com/office/officeart/2008/layout/AlternatingHexagons"/>
    <dgm:cxn modelId="{8F32403E-C412-4CA0-B23E-AB47824B7665}" type="presParOf" srcId="{1A7A623D-B45F-4D88-A031-743CEEAFF73D}" destId="{14A9BFB8-0791-4BC0-B930-79A63828A627}" srcOrd="4" destOrd="0" presId="urn:microsoft.com/office/officeart/2008/layout/AlternatingHexagons"/>
    <dgm:cxn modelId="{FCFCBB88-6C9F-40F5-8BF1-87F0304996F0}" type="presParOf" srcId="{795C8AA9-F43F-461E-9AF3-228E930FB67D}" destId="{E36AC019-AF40-4955-ACBE-531645E569DB}" srcOrd="3" destOrd="0" presId="urn:microsoft.com/office/officeart/2008/layout/AlternatingHexagons"/>
    <dgm:cxn modelId="{11C2A0F0-DFA4-457B-9718-048056F18196}" type="presParOf" srcId="{795C8AA9-F43F-461E-9AF3-228E930FB67D}" destId="{997E3EC8-11B9-48E1-8F06-174C2B50A7F5}" srcOrd="4" destOrd="0" presId="urn:microsoft.com/office/officeart/2008/layout/AlternatingHexagons"/>
    <dgm:cxn modelId="{1133E8A0-E7F0-47C3-B307-33B566EF176D}" type="presParOf" srcId="{997E3EC8-11B9-48E1-8F06-174C2B50A7F5}" destId="{62ADFC3E-AE14-48CE-83EC-7CE7EE98A084}" srcOrd="0" destOrd="0" presId="urn:microsoft.com/office/officeart/2008/layout/AlternatingHexagons"/>
    <dgm:cxn modelId="{E6FFF188-5CDC-4F14-9DBA-ACCE41AD74F2}" type="presParOf" srcId="{997E3EC8-11B9-48E1-8F06-174C2B50A7F5}" destId="{92E1452B-D0DE-4E1D-8789-1E7D1AD31F26}" srcOrd="1" destOrd="0" presId="urn:microsoft.com/office/officeart/2008/layout/AlternatingHexagons"/>
    <dgm:cxn modelId="{CD629AC5-2802-42A7-A2F0-FC64C3A649E2}" type="presParOf" srcId="{997E3EC8-11B9-48E1-8F06-174C2B50A7F5}" destId="{4DEF9FB2-DDCC-46EE-A0DC-FA88B8FE5C53}" srcOrd="2" destOrd="0" presId="urn:microsoft.com/office/officeart/2008/layout/AlternatingHexagons"/>
    <dgm:cxn modelId="{30ADDB7A-6A3C-4ACA-86E8-536D1AE413E5}" type="presParOf" srcId="{997E3EC8-11B9-48E1-8F06-174C2B50A7F5}" destId="{FDC12230-9653-4023-A455-DE4E80ED03AF}" srcOrd="3" destOrd="0" presId="urn:microsoft.com/office/officeart/2008/layout/AlternatingHexagons"/>
    <dgm:cxn modelId="{6F4DE771-765F-40F5-B018-D6B1D45D9680}" type="presParOf" srcId="{997E3EC8-11B9-48E1-8F06-174C2B50A7F5}" destId="{00554486-FB37-4CBC-B171-674AE119F8B4}"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EABD42-0C89-4BB1-B359-413FE4AC8646}"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GB"/>
        </a:p>
      </dgm:t>
    </dgm:pt>
    <dgm:pt modelId="{383D4BF3-B61E-4193-AF1B-92CA7224544E}">
      <dgm:prSet phldrT="[Text]"/>
      <dgm:spPr>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ln>
          <a:solidFill>
            <a:schemeClr val="accent5">
              <a:lumMod val="50000"/>
            </a:schemeClr>
          </a:solidFill>
        </a:ln>
      </dgm:spPr>
      <dgm:t>
        <a:bodyPr/>
        <a:lstStyle/>
        <a:p>
          <a:r>
            <a:rPr lang="en-US">
              <a:solidFill>
                <a:schemeClr val="accent5">
                  <a:lumMod val="50000"/>
                </a:schemeClr>
              </a:solidFill>
              <a:latin typeface="Chewy "/>
              <a:ea typeface="Nunito Sans Bold"/>
              <a:cs typeface="Nunito Sans Bold"/>
              <a:sym typeface="Nunito Sans Bold"/>
            </a:rPr>
            <a:t>The biggest category of ethnicity for missing children was White British</a:t>
          </a:r>
          <a:endParaRPr lang="en-GB"/>
        </a:p>
      </dgm:t>
    </dgm:pt>
    <dgm:pt modelId="{A65B6337-CF2A-442B-BBDA-7AAD2660E91E}" type="parTrans" cxnId="{B6B85EA1-4D47-462A-AF61-1A355DC59286}">
      <dgm:prSet/>
      <dgm:spPr/>
      <dgm:t>
        <a:bodyPr/>
        <a:lstStyle/>
        <a:p>
          <a:endParaRPr lang="en-GB"/>
        </a:p>
      </dgm:t>
    </dgm:pt>
    <dgm:pt modelId="{6B8024C6-503C-46E3-B6EB-ADA8178C0ADD}" type="sibTrans" cxnId="{B6B85EA1-4D47-462A-AF61-1A355DC59286}">
      <dgm:prSet/>
      <dgm:spPr>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ln>
          <a:solidFill>
            <a:schemeClr val="accent5">
              <a:lumMod val="50000"/>
            </a:schemeClr>
          </a:solidFill>
        </a:ln>
      </dgm:spPr>
      <dgm:t>
        <a:bodyPr/>
        <a:lstStyle/>
        <a:p>
          <a:endParaRPr lang="en-GB"/>
        </a:p>
      </dgm:t>
    </dgm:pt>
    <dgm:pt modelId="{49070A0D-7946-466E-82EA-B8C2CA6DA8AA}">
      <dgm:prSet phldrT="[Text]"/>
      <dgm:spPr/>
      <dgm:t>
        <a:bodyPr/>
        <a:lstStyle/>
        <a:p>
          <a:r>
            <a:rPr lang="en-US">
              <a:solidFill>
                <a:schemeClr val="accent5">
                  <a:lumMod val="50000"/>
                </a:schemeClr>
              </a:solidFill>
              <a:latin typeface="Chewy "/>
              <a:ea typeface="Nunito Sans Bold"/>
              <a:cs typeface="Nunito Sans Bold"/>
              <a:sym typeface="Nunito Sans Bold"/>
            </a:rPr>
            <a:t>SOT LA Care placed in Stoke 80 Children 425 Episodes</a:t>
          </a:r>
          <a:endParaRPr lang="en-GB"/>
        </a:p>
      </dgm:t>
    </dgm:pt>
    <dgm:pt modelId="{E767F3E3-254D-4B9F-90D6-DC27CB4DC3A9}" type="parTrans" cxnId="{602928FA-2E99-424B-BD27-EE44A91E0ADF}">
      <dgm:prSet/>
      <dgm:spPr/>
      <dgm:t>
        <a:bodyPr/>
        <a:lstStyle/>
        <a:p>
          <a:endParaRPr lang="en-GB"/>
        </a:p>
      </dgm:t>
    </dgm:pt>
    <dgm:pt modelId="{1A647C80-A8A0-4D9C-B934-444219485694}" type="sibTrans" cxnId="{602928FA-2E99-424B-BD27-EE44A91E0ADF}">
      <dgm:prSet/>
      <dgm:spPr/>
      <dgm:t>
        <a:bodyPr/>
        <a:lstStyle/>
        <a:p>
          <a:endParaRPr lang="en-GB"/>
        </a:p>
      </dgm:t>
    </dgm:pt>
    <dgm:pt modelId="{FABDAA42-3C29-4CAC-BD13-AF48462A55C4}">
      <dgm:prSet phldrT="[Text]"/>
      <dgm:spPr>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ln>
          <a:solidFill>
            <a:schemeClr val="accent5">
              <a:lumMod val="50000"/>
            </a:schemeClr>
          </a:solidFill>
        </a:ln>
      </dgm:spPr>
      <dgm:t>
        <a:bodyPr/>
        <a:lstStyle/>
        <a:p>
          <a:r>
            <a:rPr lang="en-US">
              <a:solidFill>
                <a:schemeClr val="accent5">
                  <a:lumMod val="50000"/>
                </a:schemeClr>
              </a:solidFill>
              <a:latin typeface="Chewy "/>
              <a:ea typeface="Nunito Sans Bold"/>
              <a:cs typeface="Nunito Sans Bold"/>
              <a:sym typeface="Nunito Sans Bold"/>
            </a:rPr>
            <a:t>Aged 16+ </a:t>
          </a:r>
        </a:p>
        <a:p>
          <a:r>
            <a:rPr lang="en-US">
              <a:solidFill>
                <a:schemeClr val="accent5">
                  <a:lumMod val="50000"/>
                </a:schemeClr>
              </a:solidFill>
              <a:latin typeface="Chewy "/>
              <a:ea typeface="Nunito Sans Bold"/>
              <a:cs typeface="Nunito Sans Bold"/>
              <a:sym typeface="Nunito Sans Bold"/>
            </a:rPr>
            <a:t>more boys went missing in this age group than girls</a:t>
          </a:r>
          <a:endParaRPr lang="en-GB"/>
        </a:p>
      </dgm:t>
    </dgm:pt>
    <dgm:pt modelId="{8912EFDF-8FCA-4272-84FD-9306A6C883DE}" type="parTrans" cxnId="{65FA0996-D01A-434C-963E-EB2184ACD220}">
      <dgm:prSet/>
      <dgm:spPr/>
      <dgm:t>
        <a:bodyPr/>
        <a:lstStyle/>
        <a:p>
          <a:endParaRPr lang="en-GB"/>
        </a:p>
      </dgm:t>
    </dgm:pt>
    <dgm:pt modelId="{4EA55CD2-1241-4CE4-B86E-31B6BD46210E}" type="sibTrans" cxnId="{65FA0996-D01A-434C-963E-EB2184ACD220}">
      <dgm:prSet/>
      <dgm:spPr>
        <a:noFill/>
      </dgm:spPr>
      <dgm:t>
        <a:bodyPr/>
        <a:lstStyle/>
        <a:p>
          <a:endParaRPr lang="en-GB"/>
        </a:p>
      </dgm:t>
    </dgm:pt>
    <dgm:pt modelId="{985D6DB8-9D24-40D8-8F48-BBFB7291429F}">
      <dgm:prSet phldrT="[Text]"/>
      <dgm:spPr>
        <a:ln>
          <a:noFill/>
        </a:ln>
      </dgm:spPr>
      <dgm:t>
        <a:bodyPr/>
        <a:lstStyle/>
        <a:p>
          <a:r>
            <a:rPr lang="en-US">
              <a:solidFill>
                <a:schemeClr val="accent5">
                  <a:lumMod val="50000"/>
                </a:schemeClr>
              </a:solidFill>
              <a:latin typeface="Chewy "/>
              <a:ea typeface="Nunito Sans"/>
              <a:cs typeface="Nunito Sans"/>
              <a:sym typeface="Nunito Sans"/>
            </a:rPr>
            <a:t>261 boys went missing compared to 238 girls</a:t>
          </a:r>
          <a:endParaRPr lang="en-GB"/>
        </a:p>
      </dgm:t>
    </dgm:pt>
    <dgm:pt modelId="{E19091BC-91B2-4A7A-983E-77A44003EB47}" type="parTrans" cxnId="{71EC8A50-4453-4AEC-9A45-3EE778B158EF}">
      <dgm:prSet/>
      <dgm:spPr/>
      <dgm:t>
        <a:bodyPr/>
        <a:lstStyle/>
        <a:p>
          <a:endParaRPr lang="en-GB"/>
        </a:p>
      </dgm:t>
    </dgm:pt>
    <dgm:pt modelId="{BB2C2436-60DE-4F80-99AF-0ED80C8B430B}" type="sibTrans" cxnId="{71EC8A50-4453-4AEC-9A45-3EE778B158EF}">
      <dgm:prSet/>
      <dgm:spPr/>
      <dgm:t>
        <a:bodyPr/>
        <a:lstStyle/>
        <a:p>
          <a:endParaRPr lang="en-GB"/>
        </a:p>
      </dgm:t>
    </dgm:pt>
    <dgm:pt modelId="{677BA452-1967-401C-9355-CFC230FE8C8D}">
      <dgm:prSet phldrT="[Text]"/>
      <dgm:spPr>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ln>
          <a:solidFill>
            <a:schemeClr val="accent5">
              <a:lumMod val="50000"/>
            </a:schemeClr>
          </a:solidFill>
        </a:ln>
      </dgm:spPr>
      <dgm:t>
        <a:bodyPr/>
        <a:lstStyle/>
        <a:p>
          <a:r>
            <a:rPr lang="en-US">
              <a:solidFill>
                <a:schemeClr val="accent5">
                  <a:lumMod val="50000"/>
                </a:schemeClr>
              </a:solidFill>
              <a:latin typeface="Chewy "/>
              <a:ea typeface="Nunito Sans"/>
              <a:cs typeface="Nunito Sans"/>
              <a:sym typeface="Nunito Sans"/>
            </a:rPr>
            <a:t>More girls than boys went missing in the age category 10 - 15 years</a:t>
          </a:r>
          <a:endParaRPr lang="en-GB"/>
        </a:p>
      </dgm:t>
    </dgm:pt>
    <dgm:pt modelId="{EEF68A27-7D6D-4848-AC3F-A3055A8C6CBC}" type="parTrans" cxnId="{350F96B9-E06F-4B16-A1E1-49EA458578F5}">
      <dgm:prSet/>
      <dgm:spPr/>
      <dgm:t>
        <a:bodyPr/>
        <a:lstStyle/>
        <a:p>
          <a:endParaRPr lang="en-GB"/>
        </a:p>
      </dgm:t>
    </dgm:pt>
    <dgm:pt modelId="{6F324E8A-AC06-4020-B808-77060CA7706C}" type="sibTrans" cxnId="{350F96B9-E06F-4B16-A1E1-49EA458578F5}">
      <dgm:prSet/>
      <dgm:spPr>
        <a:noFill/>
      </dgm:spPr>
      <dgm:t>
        <a:bodyPr/>
        <a:lstStyle/>
        <a:p>
          <a:endParaRPr lang="en-GB"/>
        </a:p>
      </dgm:t>
    </dgm:pt>
    <dgm:pt modelId="{3BA39241-6DDB-4174-B731-F61492849A17}">
      <dgm:prSet phldrT="[Text]"/>
      <dgm:spPr/>
      <dgm:t>
        <a:bodyPr/>
        <a:lstStyle/>
        <a:p>
          <a:r>
            <a:rPr lang="en-US">
              <a:solidFill>
                <a:schemeClr val="accent5">
                  <a:lumMod val="50000"/>
                </a:schemeClr>
              </a:solidFill>
              <a:latin typeface="Chewy "/>
              <a:ea typeface="Nunito Sans Bold"/>
              <a:cs typeface="Nunito Sans Bold"/>
              <a:sym typeface="Nunito Sans Bold"/>
            </a:rPr>
            <a:t>69.72% of Return to Home Interviews were completed </a:t>
          </a:r>
          <a:endParaRPr lang="en-GB"/>
        </a:p>
      </dgm:t>
    </dgm:pt>
    <dgm:pt modelId="{5D86A571-2DCE-45B5-BA14-BA51D388E8FE}" type="parTrans" cxnId="{4DDAE7AB-D39A-47D9-BD36-ECB6876C3393}">
      <dgm:prSet/>
      <dgm:spPr/>
      <dgm:t>
        <a:bodyPr/>
        <a:lstStyle/>
        <a:p>
          <a:endParaRPr lang="en-GB"/>
        </a:p>
      </dgm:t>
    </dgm:pt>
    <dgm:pt modelId="{9EE0C18F-FB3A-415D-9A66-51A665BF59E1}" type="sibTrans" cxnId="{4DDAE7AB-D39A-47D9-BD36-ECB6876C3393}">
      <dgm:prSet/>
      <dgm:spPr/>
      <dgm:t>
        <a:bodyPr/>
        <a:lstStyle/>
        <a:p>
          <a:endParaRPr lang="en-GB"/>
        </a:p>
      </dgm:t>
    </dgm:pt>
    <dgm:pt modelId="{B7F733B0-AAC0-4934-9ACE-7E5D85A32721}" type="pres">
      <dgm:prSet presAssocID="{9AEABD42-0C89-4BB1-B359-413FE4AC8646}" presName="Name0" presStyleCnt="0">
        <dgm:presLayoutVars>
          <dgm:chMax/>
          <dgm:chPref/>
          <dgm:dir/>
          <dgm:animLvl val="lvl"/>
        </dgm:presLayoutVars>
      </dgm:prSet>
      <dgm:spPr/>
    </dgm:pt>
    <dgm:pt modelId="{E7C635F9-7FBE-4FF4-B24C-BBBA0CA97875}" type="pres">
      <dgm:prSet presAssocID="{383D4BF3-B61E-4193-AF1B-92CA7224544E}" presName="composite" presStyleCnt="0"/>
      <dgm:spPr/>
    </dgm:pt>
    <dgm:pt modelId="{C2C83892-5CE0-4754-908C-4F56B3F0B7E5}" type="pres">
      <dgm:prSet presAssocID="{383D4BF3-B61E-4193-AF1B-92CA7224544E}" presName="Parent1" presStyleLbl="node1" presStyleIdx="0" presStyleCnt="6">
        <dgm:presLayoutVars>
          <dgm:chMax val="1"/>
          <dgm:chPref val="1"/>
          <dgm:bulletEnabled val="1"/>
        </dgm:presLayoutVars>
      </dgm:prSet>
      <dgm:spPr/>
    </dgm:pt>
    <dgm:pt modelId="{21224CD0-73AB-40F3-9717-761EA6D2C18A}" type="pres">
      <dgm:prSet presAssocID="{383D4BF3-B61E-4193-AF1B-92CA7224544E}" presName="Childtext1" presStyleLbl="revTx" presStyleIdx="0" presStyleCnt="3">
        <dgm:presLayoutVars>
          <dgm:chMax val="0"/>
          <dgm:chPref val="0"/>
          <dgm:bulletEnabled val="1"/>
        </dgm:presLayoutVars>
      </dgm:prSet>
      <dgm:spPr/>
    </dgm:pt>
    <dgm:pt modelId="{542C34EC-2468-4E02-B5D6-3D3B431432D5}" type="pres">
      <dgm:prSet presAssocID="{383D4BF3-B61E-4193-AF1B-92CA7224544E}" presName="BalanceSpacing" presStyleCnt="0"/>
      <dgm:spPr/>
    </dgm:pt>
    <dgm:pt modelId="{895F94C2-5CAB-4172-B510-C37A19AA0D34}" type="pres">
      <dgm:prSet presAssocID="{383D4BF3-B61E-4193-AF1B-92CA7224544E}" presName="BalanceSpacing1" presStyleCnt="0"/>
      <dgm:spPr/>
    </dgm:pt>
    <dgm:pt modelId="{196C5602-30DB-4AD7-AD8A-8B4EFE6C5064}" type="pres">
      <dgm:prSet presAssocID="{6B8024C6-503C-46E3-B6EB-ADA8178C0ADD}" presName="Accent1Text" presStyleLbl="node1" presStyleIdx="1" presStyleCnt="6" custLinFactNeighborY="0"/>
      <dgm:spPr/>
    </dgm:pt>
    <dgm:pt modelId="{D91AFA92-5E83-4147-B0F1-08FB7CC1753C}" type="pres">
      <dgm:prSet presAssocID="{6B8024C6-503C-46E3-B6EB-ADA8178C0ADD}" presName="spaceBetweenRectangles" presStyleCnt="0"/>
      <dgm:spPr/>
    </dgm:pt>
    <dgm:pt modelId="{E28DE7B5-8BBB-454D-977C-160A59EC2E69}" type="pres">
      <dgm:prSet presAssocID="{FABDAA42-3C29-4CAC-BD13-AF48462A55C4}" presName="composite" presStyleCnt="0"/>
      <dgm:spPr/>
    </dgm:pt>
    <dgm:pt modelId="{FB8E20C8-6FCB-410E-8320-9242385C8F85}" type="pres">
      <dgm:prSet presAssocID="{FABDAA42-3C29-4CAC-BD13-AF48462A55C4}" presName="Parent1" presStyleLbl="node1" presStyleIdx="2" presStyleCnt="6">
        <dgm:presLayoutVars>
          <dgm:chMax val="1"/>
          <dgm:chPref val="1"/>
          <dgm:bulletEnabled val="1"/>
        </dgm:presLayoutVars>
      </dgm:prSet>
      <dgm:spPr/>
    </dgm:pt>
    <dgm:pt modelId="{148EDFC1-7F59-4CF1-9643-58DE33CAF085}" type="pres">
      <dgm:prSet presAssocID="{FABDAA42-3C29-4CAC-BD13-AF48462A55C4}" presName="Childtext1" presStyleLbl="revTx" presStyleIdx="1" presStyleCnt="3">
        <dgm:presLayoutVars>
          <dgm:chMax val="0"/>
          <dgm:chPref val="0"/>
          <dgm:bulletEnabled val="1"/>
        </dgm:presLayoutVars>
      </dgm:prSet>
      <dgm:spPr/>
    </dgm:pt>
    <dgm:pt modelId="{FDA01912-B9C7-4F84-97D0-15D64F45FA19}" type="pres">
      <dgm:prSet presAssocID="{FABDAA42-3C29-4CAC-BD13-AF48462A55C4}" presName="BalanceSpacing" presStyleCnt="0"/>
      <dgm:spPr/>
    </dgm:pt>
    <dgm:pt modelId="{401C8FA3-C883-4582-BD8B-A7EA10F790BF}" type="pres">
      <dgm:prSet presAssocID="{FABDAA42-3C29-4CAC-BD13-AF48462A55C4}" presName="BalanceSpacing1" presStyleCnt="0"/>
      <dgm:spPr/>
    </dgm:pt>
    <dgm:pt modelId="{1682E14D-A0F1-4CA8-8AA3-043DC0FFAF9A}" type="pres">
      <dgm:prSet presAssocID="{4EA55CD2-1241-4CE4-B86E-31B6BD46210E}" presName="Accent1Text" presStyleLbl="node1" presStyleIdx="3" presStyleCnt="6"/>
      <dgm:spPr/>
    </dgm:pt>
    <dgm:pt modelId="{ACC7ED6E-4EF4-4139-8552-4E0F60F01F89}" type="pres">
      <dgm:prSet presAssocID="{4EA55CD2-1241-4CE4-B86E-31B6BD46210E}" presName="spaceBetweenRectangles" presStyleCnt="0"/>
      <dgm:spPr/>
    </dgm:pt>
    <dgm:pt modelId="{F6950486-0E03-41E1-BE4D-2AEEA736478E}" type="pres">
      <dgm:prSet presAssocID="{677BA452-1967-401C-9355-CFC230FE8C8D}" presName="composite" presStyleCnt="0"/>
      <dgm:spPr/>
    </dgm:pt>
    <dgm:pt modelId="{95F16806-4B28-4871-B381-87E6F9F3DEA3}" type="pres">
      <dgm:prSet presAssocID="{677BA452-1967-401C-9355-CFC230FE8C8D}" presName="Parent1" presStyleLbl="node1" presStyleIdx="4" presStyleCnt="6">
        <dgm:presLayoutVars>
          <dgm:chMax val="1"/>
          <dgm:chPref val="1"/>
          <dgm:bulletEnabled val="1"/>
        </dgm:presLayoutVars>
      </dgm:prSet>
      <dgm:spPr/>
    </dgm:pt>
    <dgm:pt modelId="{04CD4202-89E6-4D42-9B88-ABD6573879AE}" type="pres">
      <dgm:prSet presAssocID="{677BA452-1967-401C-9355-CFC230FE8C8D}" presName="Childtext1" presStyleLbl="revTx" presStyleIdx="2" presStyleCnt="3">
        <dgm:presLayoutVars>
          <dgm:chMax val="0"/>
          <dgm:chPref val="0"/>
          <dgm:bulletEnabled val="1"/>
        </dgm:presLayoutVars>
      </dgm:prSet>
      <dgm:spPr/>
    </dgm:pt>
    <dgm:pt modelId="{0B0A5F30-565B-4C82-933E-E26288EAEDBB}" type="pres">
      <dgm:prSet presAssocID="{677BA452-1967-401C-9355-CFC230FE8C8D}" presName="BalanceSpacing" presStyleCnt="0"/>
      <dgm:spPr/>
    </dgm:pt>
    <dgm:pt modelId="{E0CE0ED5-01D3-4F96-AA25-8051EEBBA0DF}" type="pres">
      <dgm:prSet presAssocID="{677BA452-1967-401C-9355-CFC230FE8C8D}" presName="BalanceSpacing1" presStyleCnt="0"/>
      <dgm:spPr/>
    </dgm:pt>
    <dgm:pt modelId="{F26E75C8-32AC-4D71-9234-0C347035899F}" type="pres">
      <dgm:prSet presAssocID="{6F324E8A-AC06-4020-B808-77060CA7706C}" presName="Accent1Text" presStyleLbl="node1" presStyleIdx="5" presStyleCnt="6"/>
      <dgm:spPr/>
    </dgm:pt>
  </dgm:ptLst>
  <dgm:cxnLst>
    <dgm:cxn modelId="{2D600B12-1A53-4489-AEF4-796BC47DE3D1}" type="presOf" srcId="{49070A0D-7946-466E-82EA-B8C2CA6DA8AA}" destId="{21224CD0-73AB-40F3-9717-761EA6D2C18A}" srcOrd="0" destOrd="0" presId="urn:microsoft.com/office/officeart/2008/layout/AlternatingHexagons"/>
    <dgm:cxn modelId="{2E5BCE23-BA9C-4D22-9618-213FB1FF5945}" type="presOf" srcId="{3BA39241-6DDB-4174-B731-F61492849A17}" destId="{04CD4202-89E6-4D42-9B88-ABD6573879AE}" srcOrd="0" destOrd="0" presId="urn:microsoft.com/office/officeart/2008/layout/AlternatingHexagons"/>
    <dgm:cxn modelId="{94D00C5E-EE72-4DA8-ABFD-E0F8C4ACFE60}" type="presOf" srcId="{383D4BF3-B61E-4193-AF1B-92CA7224544E}" destId="{C2C83892-5CE0-4754-908C-4F56B3F0B7E5}" srcOrd="0" destOrd="0" presId="urn:microsoft.com/office/officeart/2008/layout/AlternatingHexagons"/>
    <dgm:cxn modelId="{D8CAD142-7373-46B4-B238-995694BFA412}" type="presOf" srcId="{677BA452-1967-401C-9355-CFC230FE8C8D}" destId="{95F16806-4B28-4871-B381-87E6F9F3DEA3}" srcOrd="0" destOrd="0" presId="urn:microsoft.com/office/officeart/2008/layout/AlternatingHexagons"/>
    <dgm:cxn modelId="{2910656D-6451-4842-894B-C558E60CD18D}" type="presOf" srcId="{985D6DB8-9D24-40D8-8F48-BBFB7291429F}" destId="{148EDFC1-7F59-4CF1-9643-58DE33CAF085}" srcOrd="0" destOrd="0" presId="urn:microsoft.com/office/officeart/2008/layout/AlternatingHexagons"/>
    <dgm:cxn modelId="{71EC8A50-4453-4AEC-9A45-3EE778B158EF}" srcId="{FABDAA42-3C29-4CAC-BD13-AF48462A55C4}" destId="{985D6DB8-9D24-40D8-8F48-BBFB7291429F}" srcOrd="0" destOrd="0" parTransId="{E19091BC-91B2-4A7A-983E-77A44003EB47}" sibTransId="{BB2C2436-60DE-4F80-99AF-0ED80C8B430B}"/>
    <dgm:cxn modelId="{4BEB0D53-3B1A-42A0-B955-BB555841A16D}" type="presOf" srcId="{6F324E8A-AC06-4020-B808-77060CA7706C}" destId="{F26E75C8-32AC-4D71-9234-0C347035899F}" srcOrd="0" destOrd="0" presId="urn:microsoft.com/office/officeart/2008/layout/AlternatingHexagons"/>
    <dgm:cxn modelId="{73E49086-8809-43CF-ADA6-B6CE5D5312E4}" type="presOf" srcId="{4EA55CD2-1241-4CE4-B86E-31B6BD46210E}" destId="{1682E14D-A0F1-4CA8-8AA3-043DC0FFAF9A}" srcOrd="0" destOrd="0" presId="urn:microsoft.com/office/officeart/2008/layout/AlternatingHexagons"/>
    <dgm:cxn modelId="{6EBF4589-5C57-4FC2-AF00-D1F71125AA38}" type="presOf" srcId="{9AEABD42-0C89-4BB1-B359-413FE4AC8646}" destId="{B7F733B0-AAC0-4934-9ACE-7E5D85A32721}" srcOrd="0" destOrd="0" presId="urn:microsoft.com/office/officeart/2008/layout/AlternatingHexagons"/>
    <dgm:cxn modelId="{65FA0996-D01A-434C-963E-EB2184ACD220}" srcId="{9AEABD42-0C89-4BB1-B359-413FE4AC8646}" destId="{FABDAA42-3C29-4CAC-BD13-AF48462A55C4}" srcOrd="1" destOrd="0" parTransId="{8912EFDF-8FCA-4272-84FD-9306A6C883DE}" sibTransId="{4EA55CD2-1241-4CE4-B86E-31B6BD46210E}"/>
    <dgm:cxn modelId="{B6B85EA1-4D47-462A-AF61-1A355DC59286}" srcId="{9AEABD42-0C89-4BB1-B359-413FE4AC8646}" destId="{383D4BF3-B61E-4193-AF1B-92CA7224544E}" srcOrd="0" destOrd="0" parTransId="{A65B6337-CF2A-442B-BBDA-7AAD2660E91E}" sibTransId="{6B8024C6-503C-46E3-B6EB-ADA8178C0ADD}"/>
    <dgm:cxn modelId="{5581EAA8-AFAD-47AE-AB9D-2A8A6EFCD2B3}" type="presOf" srcId="{6B8024C6-503C-46E3-B6EB-ADA8178C0ADD}" destId="{196C5602-30DB-4AD7-AD8A-8B4EFE6C5064}" srcOrd="0" destOrd="0" presId="urn:microsoft.com/office/officeart/2008/layout/AlternatingHexagons"/>
    <dgm:cxn modelId="{4DDAE7AB-D39A-47D9-BD36-ECB6876C3393}" srcId="{677BA452-1967-401C-9355-CFC230FE8C8D}" destId="{3BA39241-6DDB-4174-B731-F61492849A17}" srcOrd="0" destOrd="0" parTransId="{5D86A571-2DCE-45B5-BA14-BA51D388E8FE}" sibTransId="{9EE0C18F-FB3A-415D-9A66-51A665BF59E1}"/>
    <dgm:cxn modelId="{350F96B9-E06F-4B16-A1E1-49EA458578F5}" srcId="{9AEABD42-0C89-4BB1-B359-413FE4AC8646}" destId="{677BA452-1967-401C-9355-CFC230FE8C8D}" srcOrd="2" destOrd="0" parTransId="{EEF68A27-7D6D-4848-AC3F-A3055A8C6CBC}" sibTransId="{6F324E8A-AC06-4020-B808-77060CA7706C}"/>
    <dgm:cxn modelId="{E041C3DE-F9BB-46F9-85F5-6EB3ED657C4F}" type="presOf" srcId="{FABDAA42-3C29-4CAC-BD13-AF48462A55C4}" destId="{FB8E20C8-6FCB-410E-8320-9242385C8F85}" srcOrd="0" destOrd="0" presId="urn:microsoft.com/office/officeart/2008/layout/AlternatingHexagons"/>
    <dgm:cxn modelId="{602928FA-2E99-424B-BD27-EE44A91E0ADF}" srcId="{383D4BF3-B61E-4193-AF1B-92CA7224544E}" destId="{49070A0D-7946-466E-82EA-B8C2CA6DA8AA}" srcOrd="0" destOrd="0" parTransId="{E767F3E3-254D-4B9F-90D6-DC27CB4DC3A9}" sibTransId="{1A647C80-A8A0-4D9C-B934-444219485694}"/>
    <dgm:cxn modelId="{F4557150-FA94-4BDF-9A50-BA015FE4E747}" type="presParOf" srcId="{B7F733B0-AAC0-4934-9ACE-7E5D85A32721}" destId="{E7C635F9-7FBE-4FF4-B24C-BBBA0CA97875}" srcOrd="0" destOrd="0" presId="urn:microsoft.com/office/officeart/2008/layout/AlternatingHexagons"/>
    <dgm:cxn modelId="{5B76F80A-12BB-4536-847A-3123602E2292}" type="presParOf" srcId="{E7C635F9-7FBE-4FF4-B24C-BBBA0CA97875}" destId="{C2C83892-5CE0-4754-908C-4F56B3F0B7E5}" srcOrd="0" destOrd="0" presId="urn:microsoft.com/office/officeart/2008/layout/AlternatingHexagons"/>
    <dgm:cxn modelId="{45AA6A17-F4B9-4BC6-99DE-2C11FCBB92CE}" type="presParOf" srcId="{E7C635F9-7FBE-4FF4-B24C-BBBA0CA97875}" destId="{21224CD0-73AB-40F3-9717-761EA6D2C18A}" srcOrd="1" destOrd="0" presId="urn:microsoft.com/office/officeart/2008/layout/AlternatingHexagons"/>
    <dgm:cxn modelId="{C5F20312-16B5-42FA-B2BB-24BDE0F0935C}" type="presParOf" srcId="{E7C635F9-7FBE-4FF4-B24C-BBBA0CA97875}" destId="{542C34EC-2468-4E02-B5D6-3D3B431432D5}" srcOrd="2" destOrd="0" presId="urn:microsoft.com/office/officeart/2008/layout/AlternatingHexagons"/>
    <dgm:cxn modelId="{16694E11-39E7-4256-A83B-B8576B8F5B96}" type="presParOf" srcId="{E7C635F9-7FBE-4FF4-B24C-BBBA0CA97875}" destId="{895F94C2-5CAB-4172-B510-C37A19AA0D34}" srcOrd="3" destOrd="0" presId="urn:microsoft.com/office/officeart/2008/layout/AlternatingHexagons"/>
    <dgm:cxn modelId="{F0FC47F8-2197-4A5C-B0C5-2A205F421C60}" type="presParOf" srcId="{E7C635F9-7FBE-4FF4-B24C-BBBA0CA97875}" destId="{196C5602-30DB-4AD7-AD8A-8B4EFE6C5064}" srcOrd="4" destOrd="0" presId="urn:microsoft.com/office/officeart/2008/layout/AlternatingHexagons"/>
    <dgm:cxn modelId="{8C71367E-F17A-41A7-ABD1-23954099D130}" type="presParOf" srcId="{B7F733B0-AAC0-4934-9ACE-7E5D85A32721}" destId="{D91AFA92-5E83-4147-B0F1-08FB7CC1753C}" srcOrd="1" destOrd="0" presId="urn:microsoft.com/office/officeart/2008/layout/AlternatingHexagons"/>
    <dgm:cxn modelId="{5A6DEAAB-0BD5-4353-AA08-D58F550CF01E}" type="presParOf" srcId="{B7F733B0-AAC0-4934-9ACE-7E5D85A32721}" destId="{E28DE7B5-8BBB-454D-977C-160A59EC2E69}" srcOrd="2" destOrd="0" presId="urn:microsoft.com/office/officeart/2008/layout/AlternatingHexagons"/>
    <dgm:cxn modelId="{21FFF5A9-7BE5-4A07-BDEC-1BEB5CCD103E}" type="presParOf" srcId="{E28DE7B5-8BBB-454D-977C-160A59EC2E69}" destId="{FB8E20C8-6FCB-410E-8320-9242385C8F85}" srcOrd="0" destOrd="0" presId="urn:microsoft.com/office/officeart/2008/layout/AlternatingHexagons"/>
    <dgm:cxn modelId="{4A190757-F518-4916-AFEF-8715CF3D43B7}" type="presParOf" srcId="{E28DE7B5-8BBB-454D-977C-160A59EC2E69}" destId="{148EDFC1-7F59-4CF1-9643-58DE33CAF085}" srcOrd="1" destOrd="0" presId="urn:microsoft.com/office/officeart/2008/layout/AlternatingHexagons"/>
    <dgm:cxn modelId="{867D79B4-AB08-4282-B954-1953E8BEA422}" type="presParOf" srcId="{E28DE7B5-8BBB-454D-977C-160A59EC2E69}" destId="{FDA01912-B9C7-4F84-97D0-15D64F45FA19}" srcOrd="2" destOrd="0" presId="urn:microsoft.com/office/officeart/2008/layout/AlternatingHexagons"/>
    <dgm:cxn modelId="{CB633B69-0B12-4D70-803E-C4511244B0B5}" type="presParOf" srcId="{E28DE7B5-8BBB-454D-977C-160A59EC2E69}" destId="{401C8FA3-C883-4582-BD8B-A7EA10F790BF}" srcOrd="3" destOrd="0" presId="urn:microsoft.com/office/officeart/2008/layout/AlternatingHexagons"/>
    <dgm:cxn modelId="{99283416-C08F-4173-9C89-BFF804F99B70}" type="presParOf" srcId="{E28DE7B5-8BBB-454D-977C-160A59EC2E69}" destId="{1682E14D-A0F1-4CA8-8AA3-043DC0FFAF9A}" srcOrd="4" destOrd="0" presId="urn:microsoft.com/office/officeart/2008/layout/AlternatingHexagons"/>
    <dgm:cxn modelId="{3B1293EF-0271-4577-A322-75E3C1F27EBC}" type="presParOf" srcId="{B7F733B0-AAC0-4934-9ACE-7E5D85A32721}" destId="{ACC7ED6E-4EF4-4139-8552-4E0F60F01F89}" srcOrd="3" destOrd="0" presId="urn:microsoft.com/office/officeart/2008/layout/AlternatingHexagons"/>
    <dgm:cxn modelId="{BA455536-05B2-4A0C-834A-D8EC25DE2335}" type="presParOf" srcId="{B7F733B0-AAC0-4934-9ACE-7E5D85A32721}" destId="{F6950486-0E03-41E1-BE4D-2AEEA736478E}" srcOrd="4" destOrd="0" presId="urn:microsoft.com/office/officeart/2008/layout/AlternatingHexagons"/>
    <dgm:cxn modelId="{608BF1D7-A8B4-4168-A192-EFAABABFA682}" type="presParOf" srcId="{F6950486-0E03-41E1-BE4D-2AEEA736478E}" destId="{95F16806-4B28-4871-B381-87E6F9F3DEA3}" srcOrd="0" destOrd="0" presId="urn:microsoft.com/office/officeart/2008/layout/AlternatingHexagons"/>
    <dgm:cxn modelId="{E48C020B-DF84-4857-8732-6A520C4DCE5B}" type="presParOf" srcId="{F6950486-0E03-41E1-BE4D-2AEEA736478E}" destId="{04CD4202-89E6-4D42-9B88-ABD6573879AE}" srcOrd="1" destOrd="0" presId="urn:microsoft.com/office/officeart/2008/layout/AlternatingHexagons"/>
    <dgm:cxn modelId="{484F76CE-3302-42A0-B594-362C1984665E}" type="presParOf" srcId="{F6950486-0E03-41E1-BE4D-2AEEA736478E}" destId="{0B0A5F30-565B-4C82-933E-E26288EAEDBB}" srcOrd="2" destOrd="0" presId="urn:microsoft.com/office/officeart/2008/layout/AlternatingHexagons"/>
    <dgm:cxn modelId="{ABDA0BE3-C4AE-47F3-983A-0BD31028F26F}" type="presParOf" srcId="{F6950486-0E03-41E1-BE4D-2AEEA736478E}" destId="{E0CE0ED5-01D3-4F96-AA25-8051EEBBA0DF}" srcOrd="3" destOrd="0" presId="urn:microsoft.com/office/officeart/2008/layout/AlternatingHexagons"/>
    <dgm:cxn modelId="{F8772645-04D1-4FFA-8B7B-E1A0605ED412}" type="presParOf" srcId="{F6950486-0E03-41E1-BE4D-2AEEA736478E}" destId="{F26E75C8-32AC-4D71-9234-0C347035899F}"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6AB265-ADFB-47F6-8B77-55BC38DAAFDC}"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GB"/>
        </a:p>
      </dgm:t>
    </dgm:pt>
    <dgm:pt modelId="{4FD3CA61-18D3-4414-973E-F55D718C5E9B}">
      <dgm:prSet phldrT="[Text]"/>
      <dgm:spPr>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ln>
          <a:solidFill>
            <a:schemeClr val="accent5">
              <a:lumMod val="50000"/>
            </a:schemeClr>
          </a:solidFill>
        </a:ln>
      </dgm:spPr>
      <dgm:t>
        <a:bodyPr/>
        <a:lstStyle/>
        <a:p>
          <a:r>
            <a:rPr lang="en-US">
              <a:solidFill>
                <a:schemeClr val="accent5">
                  <a:lumMod val="50000"/>
                </a:schemeClr>
              </a:solidFill>
              <a:latin typeface="Chewy "/>
              <a:ea typeface="Nunito Sans Bold"/>
              <a:cs typeface="Nunito Sans Bold"/>
              <a:sym typeface="Nunito Sans Bold"/>
            </a:rPr>
            <a:t>School readiness remains below the national average</a:t>
          </a:r>
          <a:endParaRPr lang="en-GB"/>
        </a:p>
      </dgm:t>
    </dgm:pt>
    <dgm:pt modelId="{0666C694-BC27-4172-889E-2E88FB08ED23}" type="parTrans" cxnId="{666F0500-F28E-45F3-97E4-EC3AE6D41725}">
      <dgm:prSet/>
      <dgm:spPr/>
      <dgm:t>
        <a:bodyPr/>
        <a:lstStyle/>
        <a:p>
          <a:endParaRPr lang="en-GB"/>
        </a:p>
      </dgm:t>
    </dgm:pt>
    <dgm:pt modelId="{69C5D0F0-48F5-47EF-ADD1-3AE692594486}" type="sibTrans" cxnId="{666F0500-F28E-45F3-97E4-EC3AE6D41725}">
      <dgm:prSet/>
      <dgm:spPr>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ln>
          <a:solidFill>
            <a:schemeClr val="accent4">
              <a:lumMod val="50000"/>
            </a:schemeClr>
          </a:solidFill>
        </a:ln>
      </dgm:spPr>
      <dgm:t>
        <a:bodyPr/>
        <a:lstStyle/>
        <a:p>
          <a:endParaRPr lang="en-GB"/>
        </a:p>
      </dgm:t>
    </dgm:pt>
    <dgm:pt modelId="{C2D1B0E8-76A4-4826-A890-B4133507740B}">
      <dgm:prSet phldrT="[Text]"/>
      <dgm:spPr/>
      <dgm:t>
        <a:bodyPr/>
        <a:lstStyle/>
        <a:p>
          <a:r>
            <a:rPr lang="en-US">
              <a:solidFill>
                <a:schemeClr val="accent5">
                  <a:lumMod val="50000"/>
                </a:schemeClr>
              </a:solidFill>
              <a:latin typeface="Chewy "/>
              <a:ea typeface="Nunito Sans Bold"/>
              <a:cs typeface="Nunito Sans Bold"/>
              <a:sym typeface="Nunito Sans Bold"/>
            </a:rPr>
            <a:t>Over a quarter of children in the city live in income deprived households</a:t>
          </a:r>
          <a:endParaRPr lang="en-GB"/>
        </a:p>
      </dgm:t>
    </dgm:pt>
    <dgm:pt modelId="{974DB193-1AE5-4905-8F83-C0F3861686E0}" type="parTrans" cxnId="{3776B0EF-32FC-4877-A62F-D1BB69FA3752}">
      <dgm:prSet/>
      <dgm:spPr/>
      <dgm:t>
        <a:bodyPr/>
        <a:lstStyle/>
        <a:p>
          <a:endParaRPr lang="en-GB"/>
        </a:p>
      </dgm:t>
    </dgm:pt>
    <dgm:pt modelId="{4F00D0F6-BF32-486D-9DB0-37FC49D05100}" type="sibTrans" cxnId="{3776B0EF-32FC-4877-A62F-D1BB69FA3752}">
      <dgm:prSet/>
      <dgm:spPr/>
      <dgm:t>
        <a:bodyPr/>
        <a:lstStyle/>
        <a:p>
          <a:endParaRPr lang="en-GB"/>
        </a:p>
      </dgm:t>
    </dgm:pt>
    <dgm:pt modelId="{1558D9F5-2A92-4025-97B9-0853529B5BF9}">
      <dgm:prSet phldrT="[Text]"/>
      <dgm:spPr>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ln>
          <a:solidFill>
            <a:schemeClr val="accent5">
              <a:lumMod val="50000"/>
            </a:schemeClr>
          </a:solidFill>
        </a:ln>
      </dgm:spPr>
      <dgm:t>
        <a:bodyPr/>
        <a:lstStyle/>
        <a:p>
          <a:r>
            <a:rPr lang="en-US">
              <a:solidFill>
                <a:schemeClr val="accent5">
                  <a:lumMod val="50000"/>
                </a:schemeClr>
              </a:solidFill>
              <a:latin typeface="Chewy "/>
              <a:ea typeface="Nunito Sans Bold"/>
              <a:cs typeface="Nunito Sans Bold"/>
              <a:sym typeface="Nunito Sans Bold"/>
            </a:rPr>
            <a:t>Nearly a quarter of  households experience fuel poverty</a:t>
          </a:r>
          <a:endParaRPr lang="en-GB"/>
        </a:p>
      </dgm:t>
    </dgm:pt>
    <dgm:pt modelId="{9C780DE2-C282-460D-AE31-B4059124C6E7}" type="parTrans" cxnId="{AFB69A98-FEFB-493F-9F9F-12086B4166AE}">
      <dgm:prSet/>
      <dgm:spPr/>
      <dgm:t>
        <a:bodyPr/>
        <a:lstStyle/>
        <a:p>
          <a:endParaRPr lang="en-GB"/>
        </a:p>
      </dgm:t>
    </dgm:pt>
    <dgm:pt modelId="{3056427F-62D1-4389-B57F-B4A3B8B98F58}" type="sibTrans" cxnId="{AFB69A98-FEFB-493F-9F9F-12086B4166AE}">
      <dgm:prSet/>
      <dgm:spPr>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ln>
          <a:solidFill>
            <a:schemeClr val="accent5">
              <a:lumMod val="50000"/>
            </a:schemeClr>
          </a:solidFill>
        </a:ln>
      </dgm:spPr>
      <dgm:t>
        <a:bodyPr/>
        <a:lstStyle/>
        <a:p>
          <a:endParaRPr lang="en-GB"/>
        </a:p>
      </dgm:t>
    </dgm:pt>
    <dgm:pt modelId="{23B70650-ACF9-4726-B969-7FEBD0A26673}">
      <dgm:prSet phldrT="[Text]"/>
      <dgm:spPr/>
      <dgm:t>
        <a:bodyPr/>
        <a:lstStyle/>
        <a:p>
          <a:r>
            <a:rPr lang="en-US">
              <a:solidFill>
                <a:schemeClr val="accent5">
                  <a:lumMod val="50000"/>
                </a:schemeClr>
              </a:solidFill>
              <a:latin typeface="Chewy "/>
              <a:ea typeface="Nunito Sans Bold"/>
              <a:cs typeface="Nunito Sans Bold"/>
              <a:sym typeface="Nunito Sans Bold"/>
            </a:rPr>
            <a:t>858 of these contacts resulted in a referral</a:t>
          </a:r>
          <a:endParaRPr lang="en-GB"/>
        </a:p>
      </dgm:t>
    </dgm:pt>
    <dgm:pt modelId="{A620E59A-2AC3-4643-BEBB-4C69C64A8CD9}" type="parTrans" cxnId="{D3378010-A316-4E58-A716-4D78779C96D5}">
      <dgm:prSet/>
      <dgm:spPr/>
      <dgm:t>
        <a:bodyPr/>
        <a:lstStyle/>
        <a:p>
          <a:endParaRPr lang="en-GB"/>
        </a:p>
      </dgm:t>
    </dgm:pt>
    <dgm:pt modelId="{633518B5-B44A-48AC-94E8-E71534C029A6}" type="sibTrans" cxnId="{D3378010-A316-4E58-A716-4D78779C96D5}">
      <dgm:prSet/>
      <dgm:spPr/>
      <dgm:t>
        <a:bodyPr/>
        <a:lstStyle/>
        <a:p>
          <a:endParaRPr lang="en-GB"/>
        </a:p>
      </dgm:t>
    </dgm:pt>
    <dgm:pt modelId="{DBDE5431-934E-486D-A26E-FCA62D879ECA}">
      <dgm:prSet phldrT="[Text]"/>
      <dgm:spPr>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ln>
          <a:solidFill>
            <a:schemeClr val="accent5">
              <a:lumMod val="50000"/>
            </a:schemeClr>
          </a:solidFill>
        </a:ln>
      </dgm:spPr>
      <dgm:t>
        <a:bodyPr/>
        <a:lstStyle/>
        <a:p>
          <a:r>
            <a:rPr lang="en-US">
              <a:solidFill>
                <a:schemeClr val="accent5">
                  <a:lumMod val="50000"/>
                </a:schemeClr>
              </a:solidFill>
              <a:latin typeface="Chewy "/>
              <a:ea typeface="Nunito Sans Bold"/>
              <a:cs typeface="Nunito Sans Bold"/>
              <a:sym typeface="Nunito Sans Bold"/>
            </a:rPr>
            <a:t>44% of child protection plans</a:t>
          </a:r>
          <a:endParaRPr lang="en-GB"/>
        </a:p>
      </dgm:t>
    </dgm:pt>
    <dgm:pt modelId="{9266A1A1-14B2-4693-A45B-1D3993C1B2CF}" type="parTrans" cxnId="{1E1E4072-352C-43DA-BA39-219CC7159D91}">
      <dgm:prSet/>
      <dgm:spPr/>
      <dgm:t>
        <a:bodyPr/>
        <a:lstStyle/>
        <a:p>
          <a:endParaRPr lang="en-GB"/>
        </a:p>
      </dgm:t>
    </dgm:pt>
    <dgm:pt modelId="{584B3133-8741-4464-9509-B606184BC891}" type="sibTrans" cxnId="{1E1E4072-352C-43DA-BA39-219CC7159D91}">
      <dgm:prSet/>
      <dgm:spPr>
        <a:noFill/>
      </dgm:spPr>
      <dgm:t>
        <a:bodyPr/>
        <a:lstStyle/>
        <a:p>
          <a:endParaRPr lang="en-GB"/>
        </a:p>
      </dgm:t>
    </dgm:pt>
    <dgm:pt modelId="{85F57C76-B71B-4C12-A174-09DDDE6B5BBC}">
      <dgm:prSet phldrT="[Text]"/>
      <dgm:spPr/>
      <dgm:t>
        <a:bodyPr/>
        <a:lstStyle/>
        <a:p>
          <a:r>
            <a:rPr lang="en-US">
              <a:solidFill>
                <a:schemeClr val="accent5">
                  <a:lumMod val="50000"/>
                </a:schemeClr>
              </a:solidFill>
              <a:latin typeface="Chewy "/>
              <a:ea typeface="Nunito Sans Bold"/>
              <a:cs typeface="Nunito Sans Bold"/>
              <a:sym typeface="Nunito Sans Bold"/>
            </a:rPr>
            <a:t>52.1% of 2-2.5 year old's achieve a good level of development compared to 79.2% nationally</a:t>
          </a:r>
          <a:endParaRPr lang="en-GB"/>
        </a:p>
      </dgm:t>
    </dgm:pt>
    <dgm:pt modelId="{04560347-FEFC-4C0E-8B7A-1FDB004818CE}" type="parTrans" cxnId="{4765CF70-1D31-48FA-A22E-F09C04EF1B91}">
      <dgm:prSet/>
      <dgm:spPr/>
      <dgm:t>
        <a:bodyPr/>
        <a:lstStyle/>
        <a:p>
          <a:endParaRPr lang="en-GB"/>
        </a:p>
      </dgm:t>
    </dgm:pt>
    <dgm:pt modelId="{B6CE68CA-6772-4237-8A86-5FA8006E7BEA}" type="sibTrans" cxnId="{4765CF70-1D31-48FA-A22E-F09C04EF1B91}">
      <dgm:prSet/>
      <dgm:spPr/>
      <dgm:t>
        <a:bodyPr/>
        <a:lstStyle/>
        <a:p>
          <a:endParaRPr lang="en-GB"/>
        </a:p>
      </dgm:t>
    </dgm:pt>
    <dgm:pt modelId="{9A259BFC-EE7E-413E-B415-DFE6FD62CE19}" type="pres">
      <dgm:prSet presAssocID="{826AB265-ADFB-47F6-8B77-55BC38DAAFDC}" presName="Name0" presStyleCnt="0">
        <dgm:presLayoutVars>
          <dgm:chMax/>
          <dgm:chPref/>
          <dgm:dir/>
          <dgm:animLvl val="lvl"/>
        </dgm:presLayoutVars>
      </dgm:prSet>
      <dgm:spPr/>
    </dgm:pt>
    <dgm:pt modelId="{F8EBA22D-9DCB-4595-9255-EBEADD60EE4B}" type="pres">
      <dgm:prSet presAssocID="{4FD3CA61-18D3-4414-973E-F55D718C5E9B}" presName="composite" presStyleCnt="0"/>
      <dgm:spPr/>
    </dgm:pt>
    <dgm:pt modelId="{E03C998C-A065-421B-88AB-53908AEA1C44}" type="pres">
      <dgm:prSet presAssocID="{4FD3CA61-18D3-4414-973E-F55D718C5E9B}" presName="Parent1" presStyleLbl="node1" presStyleIdx="0" presStyleCnt="6">
        <dgm:presLayoutVars>
          <dgm:chMax val="1"/>
          <dgm:chPref val="1"/>
          <dgm:bulletEnabled val="1"/>
        </dgm:presLayoutVars>
      </dgm:prSet>
      <dgm:spPr/>
    </dgm:pt>
    <dgm:pt modelId="{84A33BFB-0479-4DB5-A5E6-1EC1EA026F67}" type="pres">
      <dgm:prSet presAssocID="{4FD3CA61-18D3-4414-973E-F55D718C5E9B}" presName="Childtext1" presStyleLbl="revTx" presStyleIdx="0" presStyleCnt="3">
        <dgm:presLayoutVars>
          <dgm:chMax val="0"/>
          <dgm:chPref val="0"/>
          <dgm:bulletEnabled val="1"/>
        </dgm:presLayoutVars>
      </dgm:prSet>
      <dgm:spPr/>
    </dgm:pt>
    <dgm:pt modelId="{42A4B1F9-2656-4F63-A3F2-47AC39F3A50E}" type="pres">
      <dgm:prSet presAssocID="{4FD3CA61-18D3-4414-973E-F55D718C5E9B}" presName="BalanceSpacing" presStyleCnt="0"/>
      <dgm:spPr/>
    </dgm:pt>
    <dgm:pt modelId="{8D1F8998-0997-4FAC-B7C6-9461DC5C6F30}" type="pres">
      <dgm:prSet presAssocID="{4FD3CA61-18D3-4414-973E-F55D718C5E9B}" presName="BalanceSpacing1" presStyleCnt="0"/>
      <dgm:spPr/>
    </dgm:pt>
    <dgm:pt modelId="{6E3C1002-749A-461E-9669-3E2EEFB6ECD1}" type="pres">
      <dgm:prSet presAssocID="{69C5D0F0-48F5-47EF-ADD1-3AE692594486}" presName="Accent1Text" presStyleLbl="node1" presStyleIdx="1" presStyleCnt="6"/>
      <dgm:spPr/>
    </dgm:pt>
    <dgm:pt modelId="{F29A66CB-6127-4287-83BB-7E1379697C49}" type="pres">
      <dgm:prSet presAssocID="{69C5D0F0-48F5-47EF-ADD1-3AE692594486}" presName="spaceBetweenRectangles" presStyleCnt="0"/>
      <dgm:spPr/>
    </dgm:pt>
    <dgm:pt modelId="{787BF376-DDD3-4018-BCC2-AE4AB24EADBE}" type="pres">
      <dgm:prSet presAssocID="{1558D9F5-2A92-4025-97B9-0853529B5BF9}" presName="composite" presStyleCnt="0"/>
      <dgm:spPr/>
    </dgm:pt>
    <dgm:pt modelId="{31B93180-8728-48B4-90C9-89FE47D44FF5}" type="pres">
      <dgm:prSet presAssocID="{1558D9F5-2A92-4025-97B9-0853529B5BF9}" presName="Parent1" presStyleLbl="node1" presStyleIdx="2" presStyleCnt="6">
        <dgm:presLayoutVars>
          <dgm:chMax val="1"/>
          <dgm:chPref val="1"/>
          <dgm:bulletEnabled val="1"/>
        </dgm:presLayoutVars>
      </dgm:prSet>
      <dgm:spPr/>
    </dgm:pt>
    <dgm:pt modelId="{F77E99EF-8B8C-4E0D-A32D-45E38128220E}" type="pres">
      <dgm:prSet presAssocID="{1558D9F5-2A92-4025-97B9-0853529B5BF9}" presName="Childtext1" presStyleLbl="revTx" presStyleIdx="1" presStyleCnt="3">
        <dgm:presLayoutVars>
          <dgm:chMax val="0"/>
          <dgm:chPref val="0"/>
          <dgm:bulletEnabled val="1"/>
        </dgm:presLayoutVars>
      </dgm:prSet>
      <dgm:spPr/>
    </dgm:pt>
    <dgm:pt modelId="{A10A1354-7814-4155-8984-771D2096C2DD}" type="pres">
      <dgm:prSet presAssocID="{1558D9F5-2A92-4025-97B9-0853529B5BF9}" presName="BalanceSpacing" presStyleCnt="0"/>
      <dgm:spPr/>
    </dgm:pt>
    <dgm:pt modelId="{C596F61B-D9DE-4E7E-98A8-39DD673E2EAF}" type="pres">
      <dgm:prSet presAssocID="{1558D9F5-2A92-4025-97B9-0853529B5BF9}" presName="BalanceSpacing1" presStyleCnt="0"/>
      <dgm:spPr/>
    </dgm:pt>
    <dgm:pt modelId="{984F4452-250D-4744-9411-B4E8CA1B19FA}" type="pres">
      <dgm:prSet presAssocID="{3056427F-62D1-4389-B57F-B4A3B8B98F58}" presName="Accent1Text" presStyleLbl="node1" presStyleIdx="3" presStyleCnt="6"/>
      <dgm:spPr/>
    </dgm:pt>
    <dgm:pt modelId="{B13F6049-F1BD-4639-9D91-7D55F806F1A8}" type="pres">
      <dgm:prSet presAssocID="{3056427F-62D1-4389-B57F-B4A3B8B98F58}" presName="spaceBetweenRectangles" presStyleCnt="0"/>
      <dgm:spPr/>
    </dgm:pt>
    <dgm:pt modelId="{B11C0C50-CA01-4672-AE69-55049A845B1F}" type="pres">
      <dgm:prSet presAssocID="{DBDE5431-934E-486D-A26E-FCA62D879ECA}" presName="composite" presStyleCnt="0"/>
      <dgm:spPr/>
    </dgm:pt>
    <dgm:pt modelId="{9130E823-2475-4BDB-9065-E0A48EE744BB}" type="pres">
      <dgm:prSet presAssocID="{DBDE5431-934E-486D-A26E-FCA62D879ECA}" presName="Parent1" presStyleLbl="node1" presStyleIdx="4" presStyleCnt="6">
        <dgm:presLayoutVars>
          <dgm:chMax val="1"/>
          <dgm:chPref val="1"/>
          <dgm:bulletEnabled val="1"/>
        </dgm:presLayoutVars>
      </dgm:prSet>
      <dgm:spPr/>
    </dgm:pt>
    <dgm:pt modelId="{31CF8A4A-08EE-4EC4-818B-9D6D66A63C39}" type="pres">
      <dgm:prSet presAssocID="{DBDE5431-934E-486D-A26E-FCA62D879ECA}" presName="Childtext1" presStyleLbl="revTx" presStyleIdx="2" presStyleCnt="3">
        <dgm:presLayoutVars>
          <dgm:chMax val="0"/>
          <dgm:chPref val="0"/>
          <dgm:bulletEnabled val="1"/>
        </dgm:presLayoutVars>
      </dgm:prSet>
      <dgm:spPr/>
    </dgm:pt>
    <dgm:pt modelId="{9D7F4F92-BB48-4DFA-8110-106505D1B80C}" type="pres">
      <dgm:prSet presAssocID="{DBDE5431-934E-486D-A26E-FCA62D879ECA}" presName="BalanceSpacing" presStyleCnt="0"/>
      <dgm:spPr/>
    </dgm:pt>
    <dgm:pt modelId="{663F638C-4289-4234-BCE7-9C187BE3E8BE}" type="pres">
      <dgm:prSet presAssocID="{DBDE5431-934E-486D-A26E-FCA62D879ECA}" presName="BalanceSpacing1" presStyleCnt="0"/>
      <dgm:spPr/>
    </dgm:pt>
    <dgm:pt modelId="{D8C0867C-5B26-4D34-A304-E5FDB22BBE5E}" type="pres">
      <dgm:prSet presAssocID="{584B3133-8741-4464-9509-B606184BC891}" presName="Accent1Text" presStyleLbl="node1" presStyleIdx="5" presStyleCnt="6"/>
      <dgm:spPr/>
    </dgm:pt>
  </dgm:ptLst>
  <dgm:cxnLst>
    <dgm:cxn modelId="{666F0500-F28E-45F3-97E4-EC3AE6D41725}" srcId="{826AB265-ADFB-47F6-8B77-55BC38DAAFDC}" destId="{4FD3CA61-18D3-4414-973E-F55D718C5E9B}" srcOrd="0" destOrd="0" parTransId="{0666C694-BC27-4172-889E-2E88FB08ED23}" sibTransId="{69C5D0F0-48F5-47EF-ADD1-3AE692594486}"/>
    <dgm:cxn modelId="{9D52E601-A1A1-4058-99AA-A07E6B070039}" type="presOf" srcId="{584B3133-8741-4464-9509-B606184BC891}" destId="{D8C0867C-5B26-4D34-A304-E5FDB22BBE5E}" srcOrd="0" destOrd="0" presId="urn:microsoft.com/office/officeart/2008/layout/AlternatingHexagons"/>
    <dgm:cxn modelId="{D3378010-A316-4E58-A716-4D78779C96D5}" srcId="{1558D9F5-2A92-4025-97B9-0853529B5BF9}" destId="{23B70650-ACF9-4726-B969-7FEBD0A26673}" srcOrd="0" destOrd="0" parTransId="{A620E59A-2AC3-4643-BEBB-4C69C64A8CD9}" sibTransId="{633518B5-B44A-48AC-94E8-E71534C029A6}"/>
    <dgm:cxn modelId="{19D96169-EEE6-4495-982D-F5EB6ABAA6E1}" type="presOf" srcId="{DBDE5431-934E-486D-A26E-FCA62D879ECA}" destId="{9130E823-2475-4BDB-9065-E0A48EE744BB}" srcOrd="0" destOrd="0" presId="urn:microsoft.com/office/officeart/2008/layout/AlternatingHexagons"/>
    <dgm:cxn modelId="{4765CF70-1D31-48FA-A22E-F09C04EF1B91}" srcId="{DBDE5431-934E-486D-A26E-FCA62D879ECA}" destId="{85F57C76-B71B-4C12-A174-09DDDE6B5BBC}" srcOrd="0" destOrd="0" parTransId="{04560347-FEFC-4C0E-8B7A-1FDB004818CE}" sibTransId="{B6CE68CA-6772-4237-8A86-5FA8006E7BEA}"/>
    <dgm:cxn modelId="{1E1E4072-352C-43DA-BA39-219CC7159D91}" srcId="{826AB265-ADFB-47F6-8B77-55BC38DAAFDC}" destId="{DBDE5431-934E-486D-A26E-FCA62D879ECA}" srcOrd="2" destOrd="0" parTransId="{9266A1A1-14B2-4693-A45B-1D3993C1B2CF}" sibTransId="{584B3133-8741-4464-9509-B606184BC891}"/>
    <dgm:cxn modelId="{FB4F7C76-F94A-4FB3-A560-3E0D2EA50901}" type="presOf" srcId="{1558D9F5-2A92-4025-97B9-0853529B5BF9}" destId="{31B93180-8728-48B4-90C9-89FE47D44FF5}" srcOrd="0" destOrd="0" presId="urn:microsoft.com/office/officeart/2008/layout/AlternatingHexagons"/>
    <dgm:cxn modelId="{235BF984-0E7B-4AC7-B3C6-F2A0F567758A}" type="presOf" srcId="{85F57C76-B71B-4C12-A174-09DDDE6B5BBC}" destId="{31CF8A4A-08EE-4EC4-818B-9D6D66A63C39}" srcOrd="0" destOrd="0" presId="urn:microsoft.com/office/officeart/2008/layout/AlternatingHexagons"/>
    <dgm:cxn modelId="{AFB69A98-FEFB-493F-9F9F-12086B4166AE}" srcId="{826AB265-ADFB-47F6-8B77-55BC38DAAFDC}" destId="{1558D9F5-2A92-4025-97B9-0853529B5BF9}" srcOrd="1" destOrd="0" parTransId="{9C780DE2-C282-460D-AE31-B4059124C6E7}" sibTransId="{3056427F-62D1-4389-B57F-B4A3B8B98F58}"/>
    <dgm:cxn modelId="{C58443A3-C9D4-4D42-ADB1-6E61AE306426}" type="presOf" srcId="{3056427F-62D1-4389-B57F-B4A3B8B98F58}" destId="{984F4452-250D-4744-9411-B4E8CA1B19FA}" srcOrd="0" destOrd="0" presId="urn:microsoft.com/office/officeart/2008/layout/AlternatingHexagons"/>
    <dgm:cxn modelId="{864BBBAE-09D8-4042-910B-0AE0B75E7DBB}" type="presOf" srcId="{C2D1B0E8-76A4-4826-A890-B4133507740B}" destId="{84A33BFB-0479-4DB5-A5E6-1EC1EA026F67}" srcOrd="0" destOrd="0" presId="urn:microsoft.com/office/officeart/2008/layout/AlternatingHexagons"/>
    <dgm:cxn modelId="{7934DEB2-ABE4-4DD3-B777-56619A29A96A}" type="presOf" srcId="{23B70650-ACF9-4726-B969-7FEBD0A26673}" destId="{F77E99EF-8B8C-4E0D-A32D-45E38128220E}" srcOrd="0" destOrd="0" presId="urn:microsoft.com/office/officeart/2008/layout/AlternatingHexagons"/>
    <dgm:cxn modelId="{DAEB29C9-40BE-4B21-893D-8D824755B7A5}" type="presOf" srcId="{826AB265-ADFB-47F6-8B77-55BC38DAAFDC}" destId="{9A259BFC-EE7E-413E-B415-DFE6FD62CE19}" srcOrd="0" destOrd="0" presId="urn:microsoft.com/office/officeart/2008/layout/AlternatingHexagons"/>
    <dgm:cxn modelId="{83C110E7-B1C1-48F9-AFFF-6E9299B7A6DC}" type="presOf" srcId="{69C5D0F0-48F5-47EF-ADD1-3AE692594486}" destId="{6E3C1002-749A-461E-9669-3E2EEFB6ECD1}" srcOrd="0" destOrd="0" presId="urn:microsoft.com/office/officeart/2008/layout/AlternatingHexagons"/>
    <dgm:cxn modelId="{3776B0EF-32FC-4877-A62F-D1BB69FA3752}" srcId="{4FD3CA61-18D3-4414-973E-F55D718C5E9B}" destId="{C2D1B0E8-76A4-4826-A890-B4133507740B}" srcOrd="0" destOrd="0" parTransId="{974DB193-1AE5-4905-8F83-C0F3861686E0}" sibTransId="{4F00D0F6-BF32-486D-9DB0-37FC49D05100}"/>
    <dgm:cxn modelId="{5876D9FE-E039-4F2A-B2AE-5B4C571EBBD7}" type="presOf" srcId="{4FD3CA61-18D3-4414-973E-F55D718C5E9B}" destId="{E03C998C-A065-421B-88AB-53908AEA1C44}" srcOrd="0" destOrd="0" presId="urn:microsoft.com/office/officeart/2008/layout/AlternatingHexagons"/>
    <dgm:cxn modelId="{6CFB29B4-132B-4BEE-8703-C90DBD0348AA}" type="presParOf" srcId="{9A259BFC-EE7E-413E-B415-DFE6FD62CE19}" destId="{F8EBA22D-9DCB-4595-9255-EBEADD60EE4B}" srcOrd="0" destOrd="0" presId="urn:microsoft.com/office/officeart/2008/layout/AlternatingHexagons"/>
    <dgm:cxn modelId="{F0104387-9DD7-4B58-935D-74C7AEDC3DAD}" type="presParOf" srcId="{F8EBA22D-9DCB-4595-9255-EBEADD60EE4B}" destId="{E03C998C-A065-421B-88AB-53908AEA1C44}" srcOrd="0" destOrd="0" presId="urn:microsoft.com/office/officeart/2008/layout/AlternatingHexagons"/>
    <dgm:cxn modelId="{55B3E384-08B4-4259-8265-7014FC6270BA}" type="presParOf" srcId="{F8EBA22D-9DCB-4595-9255-EBEADD60EE4B}" destId="{84A33BFB-0479-4DB5-A5E6-1EC1EA026F67}" srcOrd="1" destOrd="0" presId="urn:microsoft.com/office/officeart/2008/layout/AlternatingHexagons"/>
    <dgm:cxn modelId="{451F9B85-86B1-4E40-8CBD-9B8795BA2B33}" type="presParOf" srcId="{F8EBA22D-9DCB-4595-9255-EBEADD60EE4B}" destId="{42A4B1F9-2656-4F63-A3F2-47AC39F3A50E}" srcOrd="2" destOrd="0" presId="urn:microsoft.com/office/officeart/2008/layout/AlternatingHexagons"/>
    <dgm:cxn modelId="{1E16B3F1-5BF2-4381-954C-9613E5D2F39C}" type="presParOf" srcId="{F8EBA22D-9DCB-4595-9255-EBEADD60EE4B}" destId="{8D1F8998-0997-4FAC-B7C6-9461DC5C6F30}" srcOrd="3" destOrd="0" presId="urn:microsoft.com/office/officeart/2008/layout/AlternatingHexagons"/>
    <dgm:cxn modelId="{B7ECB929-8883-4AC5-BFC1-05F73C472008}" type="presParOf" srcId="{F8EBA22D-9DCB-4595-9255-EBEADD60EE4B}" destId="{6E3C1002-749A-461E-9669-3E2EEFB6ECD1}" srcOrd="4" destOrd="0" presId="urn:microsoft.com/office/officeart/2008/layout/AlternatingHexagons"/>
    <dgm:cxn modelId="{08411EB4-3151-44F6-BD85-C2769276B8D2}" type="presParOf" srcId="{9A259BFC-EE7E-413E-B415-DFE6FD62CE19}" destId="{F29A66CB-6127-4287-83BB-7E1379697C49}" srcOrd="1" destOrd="0" presId="urn:microsoft.com/office/officeart/2008/layout/AlternatingHexagons"/>
    <dgm:cxn modelId="{789AD545-32E8-43E6-8C85-112085A6BF9F}" type="presParOf" srcId="{9A259BFC-EE7E-413E-B415-DFE6FD62CE19}" destId="{787BF376-DDD3-4018-BCC2-AE4AB24EADBE}" srcOrd="2" destOrd="0" presId="urn:microsoft.com/office/officeart/2008/layout/AlternatingHexagons"/>
    <dgm:cxn modelId="{A4AE6E74-0A2B-4958-88B1-C3AB370E9F3C}" type="presParOf" srcId="{787BF376-DDD3-4018-BCC2-AE4AB24EADBE}" destId="{31B93180-8728-48B4-90C9-89FE47D44FF5}" srcOrd="0" destOrd="0" presId="urn:microsoft.com/office/officeart/2008/layout/AlternatingHexagons"/>
    <dgm:cxn modelId="{428CBFC0-A94A-44D1-97D8-1878ABE7195F}" type="presParOf" srcId="{787BF376-DDD3-4018-BCC2-AE4AB24EADBE}" destId="{F77E99EF-8B8C-4E0D-A32D-45E38128220E}" srcOrd="1" destOrd="0" presId="urn:microsoft.com/office/officeart/2008/layout/AlternatingHexagons"/>
    <dgm:cxn modelId="{B6A7A4B9-9EBE-4486-9566-359D43172DE2}" type="presParOf" srcId="{787BF376-DDD3-4018-BCC2-AE4AB24EADBE}" destId="{A10A1354-7814-4155-8984-771D2096C2DD}" srcOrd="2" destOrd="0" presId="urn:microsoft.com/office/officeart/2008/layout/AlternatingHexagons"/>
    <dgm:cxn modelId="{4C131002-1D47-4162-AC2F-C4079B833031}" type="presParOf" srcId="{787BF376-DDD3-4018-BCC2-AE4AB24EADBE}" destId="{C596F61B-D9DE-4E7E-98A8-39DD673E2EAF}" srcOrd="3" destOrd="0" presId="urn:microsoft.com/office/officeart/2008/layout/AlternatingHexagons"/>
    <dgm:cxn modelId="{CFFC7E8B-BEF6-41F9-A287-8F8B0015CFED}" type="presParOf" srcId="{787BF376-DDD3-4018-BCC2-AE4AB24EADBE}" destId="{984F4452-250D-4744-9411-B4E8CA1B19FA}" srcOrd="4" destOrd="0" presId="urn:microsoft.com/office/officeart/2008/layout/AlternatingHexagons"/>
    <dgm:cxn modelId="{91B3FF50-C1FD-4340-9D9D-811159FA961A}" type="presParOf" srcId="{9A259BFC-EE7E-413E-B415-DFE6FD62CE19}" destId="{B13F6049-F1BD-4639-9D91-7D55F806F1A8}" srcOrd="3" destOrd="0" presId="urn:microsoft.com/office/officeart/2008/layout/AlternatingHexagons"/>
    <dgm:cxn modelId="{8A540162-CB23-49BE-B9EC-73D1CBA13D11}" type="presParOf" srcId="{9A259BFC-EE7E-413E-B415-DFE6FD62CE19}" destId="{B11C0C50-CA01-4672-AE69-55049A845B1F}" srcOrd="4" destOrd="0" presId="urn:microsoft.com/office/officeart/2008/layout/AlternatingHexagons"/>
    <dgm:cxn modelId="{1677D99E-BF6D-4C2F-ABBA-7CA5B6ECA72F}" type="presParOf" srcId="{B11C0C50-CA01-4672-AE69-55049A845B1F}" destId="{9130E823-2475-4BDB-9065-E0A48EE744BB}" srcOrd="0" destOrd="0" presId="urn:microsoft.com/office/officeart/2008/layout/AlternatingHexagons"/>
    <dgm:cxn modelId="{D1E41DFC-B3D7-4178-87E5-0B16B978CE5E}" type="presParOf" srcId="{B11C0C50-CA01-4672-AE69-55049A845B1F}" destId="{31CF8A4A-08EE-4EC4-818B-9D6D66A63C39}" srcOrd="1" destOrd="0" presId="urn:microsoft.com/office/officeart/2008/layout/AlternatingHexagons"/>
    <dgm:cxn modelId="{6CF0CA94-7137-4728-8C4E-805CEE88E9D3}" type="presParOf" srcId="{B11C0C50-CA01-4672-AE69-55049A845B1F}" destId="{9D7F4F92-BB48-4DFA-8110-106505D1B80C}" srcOrd="2" destOrd="0" presId="urn:microsoft.com/office/officeart/2008/layout/AlternatingHexagons"/>
    <dgm:cxn modelId="{EC7ED02F-2861-43CC-B66A-BE6E00CD2250}" type="presParOf" srcId="{B11C0C50-CA01-4672-AE69-55049A845B1F}" destId="{663F638C-4289-4234-BCE7-9C187BE3E8BE}" srcOrd="3" destOrd="0" presId="urn:microsoft.com/office/officeart/2008/layout/AlternatingHexagons"/>
    <dgm:cxn modelId="{4B032CA0-545E-4973-A211-15CB56F815A7}" type="presParOf" srcId="{B11C0C50-CA01-4672-AE69-55049A845B1F}" destId="{D8C0867C-5B26-4D34-A304-E5FDB22BBE5E}"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9DBF0C-450B-417B-8E57-1CB4D915CBB6}"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GB"/>
        </a:p>
      </dgm:t>
    </dgm:pt>
    <dgm:pt modelId="{FD9BFC78-7E1D-4187-B6FB-38C9017ECF76}">
      <dgm:prSet phldrT="[Text]"/>
      <dgm:spPr>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dgm:spPr>
      <dgm:t>
        <a:bodyPr/>
        <a:lstStyle/>
        <a:p>
          <a:r>
            <a:rPr lang="en-US">
              <a:solidFill>
                <a:schemeClr val="accent5">
                  <a:lumMod val="50000"/>
                </a:schemeClr>
              </a:solidFill>
              <a:latin typeface="Chewy "/>
              <a:ea typeface="Poppins Medium"/>
              <a:cs typeface="Poppins Medium"/>
              <a:sym typeface="Poppins Medium"/>
            </a:rPr>
            <a:t>Projected % of children in households where an adult experienced domestic abuse in last year : 6.38%*</a:t>
          </a:r>
          <a:endParaRPr lang="en-GB"/>
        </a:p>
      </dgm:t>
    </dgm:pt>
    <dgm:pt modelId="{EF9D611B-F4FC-49F6-BBB6-D26F4F3C7D86}" type="parTrans" cxnId="{26FB29F1-FEB0-4B64-A8A3-02DC913171E4}">
      <dgm:prSet/>
      <dgm:spPr/>
      <dgm:t>
        <a:bodyPr/>
        <a:lstStyle/>
        <a:p>
          <a:endParaRPr lang="en-GB"/>
        </a:p>
      </dgm:t>
    </dgm:pt>
    <dgm:pt modelId="{38362F6E-C5B3-42D0-9C2F-F008320589C2}" type="sibTrans" cxnId="{26FB29F1-FEB0-4B64-A8A3-02DC913171E4}">
      <dgm:prSet/>
      <dgm:spPr>
        <a:noFill/>
        <a:ln>
          <a:noFill/>
        </a:ln>
      </dgm:spPr>
      <dgm:t>
        <a:bodyPr/>
        <a:lstStyle/>
        <a:p>
          <a:endParaRPr lang="en-GB"/>
        </a:p>
      </dgm:t>
    </dgm:pt>
    <dgm:pt modelId="{693EC6C3-0B58-4040-8258-4A8C53C4B245}">
      <dgm:prSet phldrT="[Text]"/>
      <dgm:spPr/>
      <dgm:t>
        <a:bodyPr/>
        <a:lstStyle/>
        <a:p>
          <a:endParaRPr lang="en-GB"/>
        </a:p>
      </dgm:t>
    </dgm:pt>
    <dgm:pt modelId="{F8E0BC2A-4E0E-48B9-8D54-43A14DF2390E}" type="parTrans" cxnId="{85C68E8E-2DE3-4505-8138-7772C6588367}">
      <dgm:prSet/>
      <dgm:spPr/>
      <dgm:t>
        <a:bodyPr/>
        <a:lstStyle/>
        <a:p>
          <a:endParaRPr lang="en-GB"/>
        </a:p>
      </dgm:t>
    </dgm:pt>
    <dgm:pt modelId="{D84CE8DE-4CDB-489A-BCA4-6D237CCB39E7}" type="sibTrans" cxnId="{85C68E8E-2DE3-4505-8138-7772C6588367}">
      <dgm:prSet/>
      <dgm:spPr/>
      <dgm:t>
        <a:bodyPr/>
        <a:lstStyle/>
        <a:p>
          <a:endParaRPr lang="en-GB"/>
        </a:p>
      </dgm:t>
    </dgm:pt>
    <dgm:pt modelId="{9A1C541F-BBAB-4486-8E72-2662E9DDEB13}">
      <dgm:prSet phldrT="[Text]"/>
      <dgm:spPr>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dgm:spPr>
      <dgm:t>
        <a:bodyPr/>
        <a:lstStyle/>
        <a:p>
          <a:r>
            <a:rPr lang="en-US">
              <a:solidFill>
                <a:schemeClr val="accent5">
                  <a:lumMod val="50000"/>
                </a:schemeClr>
              </a:solidFill>
              <a:latin typeface="Chewy" panose="020B0604020202020204" charset="0"/>
              <a:ea typeface="Chewy" panose="020B0604020202020204" charset="0"/>
              <a:cs typeface="Poppins Medium"/>
              <a:sym typeface="Poppins Medium"/>
            </a:rPr>
            <a:t>CSC received 6,562 contacts 2023-24 with domestic abuse as a presenting concern</a:t>
          </a:r>
          <a:endParaRPr lang="en-GB"/>
        </a:p>
      </dgm:t>
    </dgm:pt>
    <dgm:pt modelId="{8BF80696-4D58-4F52-B586-F366844B4E44}" type="parTrans" cxnId="{99A7B3AF-F949-4647-9C1E-68752EC78ED6}">
      <dgm:prSet/>
      <dgm:spPr/>
      <dgm:t>
        <a:bodyPr/>
        <a:lstStyle/>
        <a:p>
          <a:endParaRPr lang="en-GB"/>
        </a:p>
      </dgm:t>
    </dgm:pt>
    <dgm:pt modelId="{B920A68B-AED4-4671-A187-B3D7ED860C82}" type="sibTrans" cxnId="{99A7B3AF-F949-4647-9C1E-68752EC78ED6}">
      <dgm:prSet/>
      <dgm:spPr>
        <a:noFill/>
        <a:ln>
          <a:noFill/>
        </a:ln>
      </dgm:spPr>
      <dgm:t>
        <a:bodyPr/>
        <a:lstStyle/>
        <a:p>
          <a:endParaRPr lang="en-GB"/>
        </a:p>
      </dgm:t>
    </dgm:pt>
    <dgm:pt modelId="{3F01968A-8745-4DB5-8B9E-6BFE17422E90}">
      <dgm:prSet phldrT="[Text]"/>
      <dgm:spPr/>
      <dgm:t>
        <a:bodyPr/>
        <a:lstStyle/>
        <a:p>
          <a:r>
            <a:rPr lang="en-US">
              <a:solidFill>
                <a:schemeClr val="accent5">
                  <a:lumMod val="50000"/>
                </a:schemeClr>
              </a:solidFill>
              <a:latin typeface="Chewy" panose="020B0604020202020204" charset="0"/>
              <a:ea typeface="Chewy" panose="020B0604020202020204" charset="0"/>
              <a:cs typeface="Poppins Medium"/>
              <a:sym typeface="Poppins Medium"/>
            </a:rPr>
            <a:t>There were 963 contacts that resulted in referrals</a:t>
          </a:r>
          <a:endParaRPr lang="en-GB"/>
        </a:p>
      </dgm:t>
    </dgm:pt>
    <dgm:pt modelId="{E7D13505-B127-4081-A116-8A8A8854D5E0}" type="parTrans" cxnId="{72E172E3-6CB3-44CA-8347-E96005CFDD02}">
      <dgm:prSet/>
      <dgm:spPr/>
      <dgm:t>
        <a:bodyPr/>
        <a:lstStyle/>
        <a:p>
          <a:endParaRPr lang="en-GB"/>
        </a:p>
      </dgm:t>
    </dgm:pt>
    <dgm:pt modelId="{65F08C9B-E9AE-44E1-8FE0-366FA4AD03C2}" type="sibTrans" cxnId="{72E172E3-6CB3-44CA-8347-E96005CFDD02}">
      <dgm:prSet/>
      <dgm:spPr/>
      <dgm:t>
        <a:bodyPr/>
        <a:lstStyle/>
        <a:p>
          <a:endParaRPr lang="en-GB"/>
        </a:p>
      </dgm:t>
    </dgm:pt>
    <dgm:pt modelId="{F3C38DB4-C976-4B68-ABE6-2656255D985E}">
      <dgm:prSet phldrT="[Text]"/>
      <dgm:spPr>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dgm:spPr>
      <dgm:t>
        <a:bodyPr/>
        <a:lstStyle/>
        <a:p>
          <a:r>
            <a:rPr lang="en-US">
              <a:solidFill>
                <a:schemeClr val="accent5">
                  <a:lumMod val="50000"/>
                </a:schemeClr>
              </a:solidFill>
              <a:latin typeface="Chewy" panose="020B0604020202020204" charset="0"/>
              <a:ea typeface="Chewy" panose="020B0604020202020204" charset="0"/>
              <a:cs typeface="Poppins Medium"/>
              <a:sym typeface="Poppins Medium"/>
            </a:rPr>
            <a:t>Projected number of 0-17 year old's affected: 3670*</a:t>
          </a:r>
          <a:endParaRPr lang="en-GB"/>
        </a:p>
      </dgm:t>
    </dgm:pt>
    <dgm:pt modelId="{2D760B03-C29A-4BE3-8AA9-E83D7DDDC055}" type="parTrans" cxnId="{62B19745-E344-4F59-B528-14E1760110FB}">
      <dgm:prSet/>
      <dgm:spPr/>
      <dgm:t>
        <a:bodyPr/>
        <a:lstStyle/>
        <a:p>
          <a:endParaRPr lang="en-GB"/>
        </a:p>
      </dgm:t>
    </dgm:pt>
    <dgm:pt modelId="{BB7DBAE7-0137-470D-939E-E4193B219CE3}" type="sibTrans" cxnId="{62B19745-E344-4F59-B528-14E1760110FB}">
      <dgm:prSet/>
      <dgm:spPr>
        <a:noFill/>
        <a:ln>
          <a:noFill/>
        </a:ln>
      </dgm:spPr>
      <dgm:t>
        <a:bodyPr/>
        <a:lstStyle/>
        <a:p>
          <a:endParaRPr lang="en-GB"/>
        </a:p>
      </dgm:t>
    </dgm:pt>
    <dgm:pt modelId="{766D5177-52CE-4E38-8465-E929DD965E87}">
      <dgm:prSet phldrT="[Text]"/>
      <dgm:spPr/>
      <dgm:t>
        <a:bodyPr/>
        <a:lstStyle/>
        <a:p>
          <a:r>
            <a:rPr lang="en-US">
              <a:solidFill>
                <a:schemeClr val="accent5">
                  <a:lumMod val="50000"/>
                </a:schemeClr>
              </a:solidFill>
              <a:latin typeface="Chewy" panose="020B0604020202020204" charset="0"/>
              <a:ea typeface="Chewy" panose="020B0604020202020204" charset="0"/>
              <a:cs typeface="Poppins Medium"/>
              <a:sym typeface="Poppins Medium"/>
            </a:rPr>
            <a:t>Projected number of 0-17 year old's affected: 3670*</a:t>
          </a:r>
          <a:endParaRPr lang="en-GB"/>
        </a:p>
      </dgm:t>
    </dgm:pt>
    <dgm:pt modelId="{B41BBFA2-8304-405A-99E8-E34E55FBDB7A}" type="parTrans" cxnId="{9A87EC8B-6486-4EB6-991D-899A27E87428}">
      <dgm:prSet/>
      <dgm:spPr/>
      <dgm:t>
        <a:bodyPr/>
        <a:lstStyle/>
        <a:p>
          <a:endParaRPr lang="en-GB"/>
        </a:p>
      </dgm:t>
    </dgm:pt>
    <dgm:pt modelId="{D46C2C29-C58E-451A-8503-6D55AD5FCDA9}" type="sibTrans" cxnId="{9A87EC8B-6486-4EB6-991D-899A27E87428}">
      <dgm:prSet/>
      <dgm:spPr/>
      <dgm:t>
        <a:bodyPr/>
        <a:lstStyle/>
        <a:p>
          <a:endParaRPr lang="en-GB"/>
        </a:p>
      </dgm:t>
    </dgm:pt>
    <dgm:pt modelId="{219A9D61-6E63-40ED-AEEB-F7DE68D13C62}" type="pres">
      <dgm:prSet presAssocID="{F29DBF0C-450B-417B-8E57-1CB4D915CBB6}" presName="Name0" presStyleCnt="0">
        <dgm:presLayoutVars>
          <dgm:chMax/>
          <dgm:chPref/>
          <dgm:dir/>
          <dgm:animLvl val="lvl"/>
        </dgm:presLayoutVars>
      </dgm:prSet>
      <dgm:spPr/>
    </dgm:pt>
    <dgm:pt modelId="{7D7FC34C-90C9-40F4-A17D-DFBA7D613BA0}" type="pres">
      <dgm:prSet presAssocID="{FD9BFC78-7E1D-4187-B6FB-38C9017ECF76}" presName="composite" presStyleCnt="0"/>
      <dgm:spPr/>
    </dgm:pt>
    <dgm:pt modelId="{987ECB8C-7051-4BB0-AE51-DC97950E8314}" type="pres">
      <dgm:prSet presAssocID="{FD9BFC78-7E1D-4187-B6FB-38C9017ECF76}" presName="Parent1" presStyleLbl="node1" presStyleIdx="0" presStyleCnt="6">
        <dgm:presLayoutVars>
          <dgm:chMax val="1"/>
          <dgm:chPref val="1"/>
          <dgm:bulletEnabled val="1"/>
        </dgm:presLayoutVars>
      </dgm:prSet>
      <dgm:spPr/>
    </dgm:pt>
    <dgm:pt modelId="{25140F36-186E-42CA-878F-32FFFCEA62BB}" type="pres">
      <dgm:prSet presAssocID="{FD9BFC78-7E1D-4187-B6FB-38C9017ECF76}" presName="Childtext1" presStyleLbl="revTx" presStyleIdx="0" presStyleCnt="3">
        <dgm:presLayoutVars>
          <dgm:chMax val="0"/>
          <dgm:chPref val="0"/>
          <dgm:bulletEnabled val="1"/>
        </dgm:presLayoutVars>
      </dgm:prSet>
      <dgm:spPr/>
    </dgm:pt>
    <dgm:pt modelId="{DB50574C-A21E-4F27-9C44-88C4A7CD7012}" type="pres">
      <dgm:prSet presAssocID="{FD9BFC78-7E1D-4187-B6FB-38C9017ECF76}" presName="BalanceSpacing" presStyleCnt="0"/>
      <dgm:spPr/>
    </dgm:pt>
    <dgm:pt modelId="{440AC860-4929-4010-82D7-93B3CDF44567}" type="pres">
      <dgm:prSet presAssocID="{FD9BFC78-7E1D-4187-B6FB-38C9017ECF76}" presName="BalanceSpacing1" presStyleCnt="0"/>
      <dgm:spPr/>
    </dgm:pt>
    <dgm:pt modelId="{413DD95E-0F68-4DC4-B225-DE815B789960}" type="pres">
      <dgm:prSet presAssocID="{38362F6E-C5B3-42D0-9C2F-F008320589C2}" presName="Accent1Text" presStyleLbl="node1" presStyleIdx="1" presStyleCnt="6"/>
      <dgm:spPr/>
    </dgm:pt>
    <dgm:pt modelId="{3CA63525-1F35-4BD8-9C33-3846F6DAB649}" type="pres">
      <dgm:prSet presAssocID="{38362F6E-C5B3-42D0-9C2F-F008320589C2}" presName="spaceBetweenRectangles" presStyleCnt="0"/>
      <dgm:spPr/>
    </dgm:pt>
    <dgm:pt modelId="{AF313049-6BAF-49FB-9832-D5831B4FCA33}" type="pres">
      <dgm:prSet presAssocID="{9A1C541F-BBAB-4486-8E72-2662E9DDEB13}" presName="composite" presStyleCnt="0"/>
      <dgm:spPr/>
    </dgm:pt>
    <dgm:pt modelId="{D2B966C3-4078-4D80-A4A5-50B69602BF02}" type="pres">
      <dgm:prSet presAssocID="{9A1C541F-BBAB-4486-8E72-2662E9DDEB13}" presName="Parent1" presStyleLbl="node1" presStyleIdx="2" presStyleCnt="6">
        <dgm:presLayoutVars>
          <dgm:chMax val="1"/>
          <dgm:chPref val="1"/>
          <dgm:bulletEnabled val="1"/>
        </dgm:presLayoutVars>
      </dgm:prSet>
      <dgm:spPr/>
    </dgm:pt>
    <dgm:pt modelId="{476C0C0E-FBB0-46A6-9C5D-D8441152274E}" type="pres">
      <dgm:prSet presAssocID="{9A1C541F-BBAB-4486-8E72-2662E9DDEB13}" presName="Childtext1" presStyleLbl="revTx" presStyleIdx="1" presStyleCnt="3">
        <dgm:presLayoutVars>
          <dgm:chMax val="0"/>
          <dgm:chPref val="0"/>
          <dgm:bulletEnabled val="1"/>
        </dgm:presLayoutVars>
      </dgm:prSet>
      <dgm:spPr/>
    </dgm:pt>
    <dgm:pt modelId="{AFB87CBF-1E6B-4389-B0CA-9D3CC1BCEDB6}" type="pres">
      <dgm:prSet presAssocID="{9A1C541F-BBAB-4486-8E72-2662E9DDEB13}" presName="BalanceSpacing" presStyleCnt="0"/>
      <dgm:spPr/>
    </dgm:pt>
    <dgm:pt modelId="{8B14D88F-D41B-4739-9BCD-FF34EE1CF090}" type="pres">
      <dgm:prSet presAssocID="{9A1C541F-BBAB-4486-8E72-2662E9DDEB13}" presName="BalanceSpacing1" presStyleCnt="0"/>
      <dgm:spPr/>
    </dgm:pt>
    <dgm:pt modelId="{45841436-D74A-4F4C-8C42-592C7AE3A1F2}" type="pres">
      <dgm:prSet presAssocID="{B920A68B-AED4-4671-A187-B3D7ED860C82}" presName="Accent1Text" presStyleLbl="node1" presStyleIdx="3" presStyleCnt="6"/>
      <dgm:spPr/>
    </dgm:pt>
    <dgm:pt modelId="{31073788-BAA7-4B1A-BEDC-6FC3350DEDC9}" type="pres">
      <dgm:prSet presAssocID="{B920A68B-AED4-4671-A187-B3D7ED860C82}" presName="spaceBetweenRectangles" presStyleCnt="0"/>
      <dgm:spPr/>
    </dgm:pt>
    <dgm:pt modelId="{4EB44587-9776-40F3-BAEF-A2CD0A22CA2A}" type="pres">
      <dgm:prSet presAssocID="{F3C38DB4-C976-4B68-ABE6-2656255D985E}" presName="composite" presStyleCnt="0"/>
      <dgm:spPr/>
    </dgm:pt>
    <dgm:pt modelId="{22171FD8-3B13-43FC-8879-FB7A65AD0DA9}" type="pres">
      <dgm:prSet presAssocID="{F3C38DB4-C976-4B68-ABE6-2656255D985E}" presName="Parent1" presStyleLbl="node1" presStyleIdx="4" presStyleCnt="6">
        <dgm:presLayoutVars>
          <dgm:chMax val="1"/>
          <dgm:chPref val="1"/>
          <dgm:bulletEnabled val="1"/>
        </dgm:presLayoutVars>
      </dgm:prSet>
      <dgm:spPr/>
    </dgm:pt>
    <dgm:pt modelId="{CD9555CE-32F3-4ED4-98E4-263EE0BB043B}" type="pres">
      <dgm:prSet presAssocID="{F3C38DB4-C976-4B68-ABE6-2656255D985E}" presName="Childtext1" presStyleLbl="revTx" presStyleIdx="2" presStyleCnt="3">
        <dgm:presLayoutVars>
          <dgm:chMax val="0"/>
          <dgm:chPref val="0"/>
          <dgm:bulletEnabled val="1"/>
        </dgm:presLayoutVars>
      </dgm:prSet>
      <dgm:spPr/>
    </dgm:pt>
    <dgm:pt modelId="{E134978E-C0B4-4476-9FA0-C2A154DFC4CF}" type="pres">
      <dgm:prSet presAssocID="{F3C38DB4-C976-4B68-ABE6-2656255D985E}" presName="BalanceSpacing" presStyleCnt="0"/>
      <dgm:spPr/>
    </dgm:pt>
    <dgm:pt modelId="{F322E4F6-E235-4FB4-B50D-ED3C6FD76E06}" type="pres">
      <dgm:prSet presAssocID="{F3C38DB4-C976-4B68-ABE6-2656255D985E}" presName="BalanceSpacing1" presStyleCnt="0"/>
      <dgm:spPr/>
    </dgm:pt>
    <dgm:pt modelId="{BC2104D7-6859-4B8C-9474-3C4681475F78}" type="pres">
      <dgm:prSet presAssocID="{BB7DBAE7-0137-470D-939E-E4193B219CE3}" presName="Accent1Text" presStyleLbl="node1" presStyleIdx="5" presStyleCnt="6"/>
      <dgm:spPr/>
    </dgm:pt>
  </dgm:ptLst>
  <dgm:cxnLst>
    <dgm:cxn modelId="{B362C325-F547-4E48-9EB7-B51741055D7C}" type="presOf" srcId="{766D5177-52CE-4E38-8465-E929DD965E87}" destId="{CD9555CE-32F3-4ED4-98E4-263EE0BB043B}" srcOrd="0" destOrd="0" presId="urn:microsoft.com/office/officeart/2008/layout/AlternatingHexagons"/>
    <dgm:cxn modelId="{7ADAD33E-1CFA-427E-82D7-E5840BF95007}" type="presOf" srcId="{F3C38DB4-C976-4B68-ABE6-2656255D985E}" destId="{22171FD8-3B13-43FC-8879-FB7A65AD0DA9}" srcOrd="0" destOrd="0" presId="urn:microsoft.com/office/officeart/2008/layout/AlternatingHexagons"/>
    <dgm:cxn modelId="{D3156B42-0140-4302-9852-1B166E4C6F4C}" type="presOf" srcId="{FD9BFC78-7E1D-4187-B6FB-38C9017ECF76}" destId="{987ECB8C-7051-4BB0-AE51-DC97950E8314}" srcOrd="0" destOrd="0" presId="urn:microsoft.com/office/officeart/2008/layout/AlternatingHexagons"/>
    <dgm:cxn modelId="{62B19745-E344-4F59-B528-14E1760110FB}" srcId="{F29DBF0C-450B-417B-8E57-1CB4D915CBB6}" destId="{F3C38DB4-C976-4B68-ABE6-2656255D985E}" srcOrd="2" destOrd="0" parTransId="{2D760B03-C29A-4BE3-8AA9-E83D7DDDC055}" sibTransId="{BB7DBAE7-0137-470D-939E-E4193B219CE3}"/>
    <dgm:cxn modelId="{9D71A148-4B60-4291-8857-BE7266340C02}" type="presOf" srcId="{9A1C541F-BBAB-4486-8E72-2662E9DDEB13}" destId="{D2B966C3-4078-4D80-A4A5-50B69602BF02}" srcOrd="0" destOrd="0" presId="urn:microsoft.com/office/officeart/2008/layout/AlternatingHexagons"/>
    <dgm:cxn modelId="{9AB6306C-4DB1-4028-B8B4-CEB8A8DAADE2}" type="presOf" srcId="{38362F6E-C5B3-42D0-9C2F-F008320589C2}" destId="{413DD95E-0F68-4DC4-B225-DE815B789960}" srcOrd="0" destOrd="0" presId="urn:microsoft.com/office/officeart/2008/layout/AlternatingHexagons"/>
    <dgm:cxn modelId="{8B075B77-0464-4890-A5DD-BF04A8541DB0}" type="presOf" srcId="{693EC6C3-0B58-4040-8258-4A8C53C4B245}" destId="{25140F36-186E-42CA-878F-32FFFCEA62BB}" srcOrd="0" destOrd="0" presId="urn:microsoft.com/office/officeart/2008/layout/AlternatingHexagons"/>
    <dgm:cxn modelId="{9A87EC8B-6486-4EB6-991D-899A27E87428}" srcId="{F3C38DB4-C976-4B68-ABE6-2656255D985E}" destId="{766D5177-52CE-4E38-8465-E929DD965E87}" srcOrd="0" destOrd="0" parTransId="{B41BBFA2-8304-405A-99E8-E34E55FBDB7A}" sibTransId="{D46C2C29-C58E-451A-8503-6D55AD5FCDA9}"/>
    <dgm:cxn modelId="{85C68E8E-2DE3-4505-8138-7772C6588367}" srcId="{FD9BFC78-7E1D-4187-B6FB-38C9017ECF76}" destId="{693EC6C3-0B58-4040-8258-4A8C53C4B245}" srcOrd="0" destOrd="0" parTransId="{F8E0BC2A-4E0E-48B9-8D54-43A14DF2390E}" sibTransId="{D84CE8DE-4CDB-489A-BCA4-6D237CCB39E7}"/>
    <dgm:cxn modelId="{0A0B8BA0-57B0-4A23-AEA4-4772D56FCBFD}" type="presOf" srcId="{F29DBF0C-450B-417B-8E57-1CB4D915CBB6}" destId="{219A9D61-6E63-40ED-AEEB-F7DE68D13C62}" srcOrd="0" destOrd="0" presId="urn:microsoft.com/office/officeart/2008/layout/AlternatingHexagons"/>
    <dgm:cxn modelId="{99A7B3AF-F949-4647-9C1E-68752EC78ED6}" srcId="{F29DBF0C-450B-417B-8E57-1CB4D915CBB6}" destId="{9A1C541F-BBAB-4486-8E72-2662E9DDEB13}" srcOrd="1" destOrd="0" parTransId="{8BF80696-4D58-4F52-B586-F366844B4E44}" sibTransId="{B920A68B-AED4-4671-A187-B3D7ED860C82}"/>
    <dgm:cxn modelId="{02E6D0DE-DBF6-494A-A106-6214281EE1C3}" type="presOf" srcId="{BB7DBAE7-0137-470D-939E-E4193B219CE3}" destId="{BC2104D7-6859-4B8C-9474-3C4681475F78}" srcOrd="0" destOrd="0" presId="urn:microsoft.com/office/officeart/2008/layout/AlternatingHexagons"/>
    <dgm:cxn modelId="{1B483BE3-2C78-47A1-AFA8-140901704622}" type="presOf" srcId="{B920A68B-AED4-4671-A187-B3D7ED860C82}" destId="{45841436-D74A-4F4C-8C42-592C7AE3A1F2}" srcOrd="0" destOrd="0" presId="urn:microsoft.com/office/officeart/2008/layout/AlternatingHexagons"/>
    <dgm:cxn modelId="{72E172E3-6CB3-44CA-8347-E96005CFDD02}" srcId="{9A1C541F-BBAB-4486-8E72-2662E9DDEB13}" destId="{3F01968A-8745-4DB5-8B9E-6BFE17422E90}" srcOrd="0" destOrd="0" parTransId="{E7D13505-B127-4081-A116-8A8A8854D5E0}" sibTransId="{65F08C9B-E9AE-44E1-8FE0-366FA4AD03C2}"/>
    <dgm:cxn modelId="{3AB790EC-5570-4C39-8D0F-6223AEBBFF20}" type="presOf" srcId="{3F01968A-8745-4DB5-8B9E-6BFE17422E90}" destId="{476C0C0E-FBB0-46A6-9C5D-D8441152274E}" srcOrd="0" destOrd="0" presId="urn:microsoft.com/office/officeart/2008/layout/AlternatingHexagons"/>
    <dgm:cxn modelId="{26FB29F1-FEB0-4B64-A8A3-02DC913171E4}" srcId="{F29DBF0C-450B-417B-8E57-1CB4D915CBB6}" destId="{FD9BFC78-7E1D-4187-B6FB-38C9017ECF76}" srcOrd="0" destOrd="0" parTransId="{EF9D611B-F4FC-49F6-BBB6-D26F4F3C7D86}" sibTransId="{38362F6E-C5B3-42D0-9C2F-F008320589C2}"/>
    <dgm:cxn modelId="{A6B9B805-43D9-41FA-B8B2-308786B8A6D2}" type="presParOf" srcId="{219A9D61-6E63-40ED-AEEB-F7DE68D13C62}" destId="{7D7FC34C-90C9-40F4-A17D-DFBA7D613BA0}" srcOrd="0" destOrd="0" presId="urn:microsoft.com/office/officeart/2008/layout/AlternatingHexagons"/>
    <dgm:cxn modelId="{B5C7951C-939F-4F1A-8E3C-954F55C86F97}" type="presParOf" srcId="{7D7FC34C-90C9-40F4-A17D-DFBA7D613BA0}" destId="{987ECB8C-7051-4BB0-AE51-DC97950E8314}" srcOrd="0" destOrd="0" presId="urn:microsoft.com/office/officeart/2008/layout/AlternatingHexagons"/>
    <dgm:cxn modelId="{5D523D4D-E21F-432D-B6E5-817A7F194BF2}" type="presParOf" srcId="{7D7FC34C-90C9-40F4-A17D-DFBA7D613BA0}" destId="{25140F36-186E-42CA-878F-32FFFCEA62BB}" srcOrd="1" destOrd="0" presId="urn:microsoft.com/office/officeart/2008/layout/AlternatingHexagons"/>
    <dgm:cxn modelId="{5E2FB39F-4D8E-46B2-B146-F4441B1D483F}" type="presParOf" srcId="{7D7FC34C-90C9-40F4-A17D-DFBA7D613BA0}" destId="{DB50574C-A21E-4F27-9C44-88C4A7CD7012}" srcOrd="2" destOrd="0" presId="urn:microsoft.com/office/officeart/2008/layout/AlternatingHexagons"/>
    <dgm:cxn modelId="{089D0BE6-2B84-42A1-B8A0-BC775278F421}" type="presParOf" srcId="{7D7FC34C-90C9-40F4-A17D-DFBA7D613BA0}" destId="{440AC860-4929-4010-82D7-93B3CDF44567}" srcOrd="3" destOrd="0" presId="urn:microsoft.com/office/officeart/2008/layout/AlternatingHexagons"/>
    <dgm:cxn modelId="{558E371E-C598-4E03-BC32-36BC3D73B306}" type="presParOf" srcId="{7D7FC34C-90C9-40F4-A17D-DFBA7D613BA0}" destId="{413DD95E-0F68-4DC4-B225-DE815B789960}" srcOrd="4" destOrd="0" presId="urn:microsoft.com/office/officeart/2008/layout/AlternatingHexagons"/>
    <dgm:cxn modelId="{02A5EC56-CA3C-4F3B-8178-77A27783F43D}" type="presParOf" srcId="{219A9D61-6E63-40ED-AEEB-F7DE68D13C62}" destId="{3CA63525-1F35-4BD8-9C33-3846F6DAB649}" srcOrd="1" destOrd="0" presId="urn:microsoft.com/office/officeart/2008/layout/AlternatingHexagons"/>
    <dgm:cxn modelId="{AA187C61-0F0A-42E1-8EDF-AEF69FA4EACC}" type="presParOf" srcId="{219A9D61-6E63-40ED-AEEB-F7DE68D13C62}" destId="{AF313049-6BAF-49FB-9832-D5831B4FCA33}" srcOrd="2" destOrd="0" presId="urn:microsoft.com/office/officeart/2008/layout/AlternatingHexagons"/>
    <dgm:cxn modelId="{80B933DC-31CD-4633-944F-744D195E4B2A}" type="presParOf" srcId="{AF313049-6BAF-49FB-9832-D5831B4FCA33}" destId="{D2B966C3-4078-4D80-A4A5-50B69602BF02}" srcOrd="0" destOrd="0" presId="urn:microsoft.com/office/officeart/2008/layout/AlternatingHexagons"/>
    <dgm:cxn modelId="{FFF19B17-7BF1-47AD-82E9-D7FCED848CB0}" type="presParOf" srcId="{AF313049-6BAF-49FB-9832-D5831B4FCA33}" destId="{476C0C0E-FBB0-46A6-9C5D-D8441152274E}" srcOrd="1" destOrd="0" presId="urn:microsoft.com/office/officeart/2008/layout/AlternatingHexagons"/>
    <dgm:cxn modelId="{3B9795D8-53B5-4029-84E3-9DD4287364E6}" type="presParOf" srcId="{AF313049-6BAF-49FB-9832-D5831B4FCA33}" destId="{AFB87CBF-1E6B-4389-B0CA-9D3CC1BCEDB6}" srcOrd="2" destOrd="0" presId="urn:microsoft.com/office/officeart/2008/layout/AlternatingHexagons"/>
    <dgm:cxn modelId="{14D81901-8D2D-40F8-9EDE-F57B270ACF2E}" type="presParOf" srcId="{AF313049-6BAF-49FB-9832-D5831B4FCA33}" destId="{8B14D88F-D41B-4739-9BCD-FF34EE1CF090}" srcOrd="3" destOrd="0" presId="urn:microsoft.com/office/officeart/2008/layout/AlternatingHexagons"/>
    <dgm:cxn modelId="{7307864D-4BD0-4898-88CA-A85B30AA77A0}" type="presParOf" srcId="{AF313049-6BAF-49FB-9832-D5831B4FCA33}" destId="{45841436-D74A-4F4C-8C42-592C7AE3A1F2}" srcOrd="4" destOrd="0" presId="urn:microsoft.com/office/officeart/2008/layout/AlternatingHexagons"/>
    <dgm:cxn modelId="{2D7E2CCC-7862-4F4B-B56A-0F4099E58D18}" type="presParOf" srcId="{219A9D61-6E63-40ED-AEEB-F7DE68D13C62}" destId="{31073788-BAA7-4B1A-BEDC-6FC3350DEDC9}" srcOrd="3" destOrd="0" presId="urn:microsoft.com/office/officeart/2008/layout/AlternatingHexagons"/>
    <dgm:cxn modelId="{F54720D4-3A7A-4473-8481-5615CA0DACD8}" type="presParOf" srcId="{219A9D61-6E63-40ED-AEEB-F7DE68D13C62}" destId="{4EB44587-9776-40F3-BAEF-A2CD0A22CA2A}" srcOrd="4" destOrd="0" presId="urn:microsoft.com/office/officeart/2008/layout/AlternatingHexagons"/>
    <dgm:cxn modelId="{F05ACB97-E07A-4737-8037-9C0D6EB8B259}" type="presParOf" srcId="{4EB44587-9776-40F3-BAEF-A2CD0A22CA2A}" destId="{22171FD8-3B13-43FC-8879-FB7A65AD0DA9}" srcOrd="0" destOrd="0" presId="urn:microsoft.com/office/officeart/2008/layout/AlternatingHexagons"/>
    <dgm:cxn modelId="{F3A156B9-D452-4D73-A43D-2D7C8208E16C}" type="presParOf" srcId="{4EB44587-9776-40F3-BAEF-A2CD0A22CA2A}" destId="{CD9555CE-32F3-4ED4-98E4-263EE0BB043B}" srcOrd="1" destOrd="0" presId="urn:microsoft.com/office/officeart/2008/layout/AlternatingHexagons"/>
    <dgm:cxn modelId="{B124AF47-C0FE-44AD-8026-ABF02A0DE17C}" type="presParOf" srcId="{4EB44587-9776-40F3-BAEF-A2CD0A22CA2A}" destId="{E134978E-C0B4-4476-9FA0-C2A154DFC4CF}" srcOrd="2" destOrd="0" presId="urn:microsoft.com/office/officeart/2008/layout/AlternatingHexagons"/>
    <dgm:cxn modelId="{3DDDB87C-CD2F-4F38-8FA4-C221BEEB2B97}" type="presParOf" srcId="{4EB44587-9776-40F3-BAEF-A2CD0A22CA2A}" destId="{F322E4F6-E235-4FB4-B50D-ED3C6FD76E06}" srcOrd="3" destOrd="0" presId="urn:microsoft.com/office/officeart/2008/layout/AlternatingHexagons"/>
    <dgm:cxn modelId="{BF00AB72-8784-424F-BDA5-853B98C6F101}" type="presParOf" srcId="{4EB44587-9776-40F3-BAEF-A2CD0A22CA2A}" destId="{BC2104D7-6859-4B8C-9474-3C4681475F78}"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57C9F4-DFD0-4CEF-8216-110934EA0985}"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GB"/>
        </a:p>
      </dgm:t>
    </dgm:pt>
    <dgm:pt modelId="{0FA9C6D4-9874-41EC-AEE5-B9AE118A5198}">
      <dgm:prSet phldrT="[Text]"/>
      <dgm:spPr>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dgm:spPr>
      <dgm:t>
        <a:bodyPr/>
        <a:lstStyle/>
        <a:p>
          <a:r>
            <a:rPr lang="en-US">
              <a:solidFill>
                <a:schemeClr val="accent5">
                  <a:lumMod val="50000"/>
                </a:schemeClr>
              </a:solidFill>
              <a:latin typeface="Chewy "/>
              <a:ea typeface="Poppins Medium"/>
              <a:cs typeface="Poppins Medium"/>
              <a:sym typeface="Poppins Medium"/>
            </a:rPr>
            <a:t>The neonatal age group (0-27 days) has the highest number of deaths </a:t>
          </a:r>
          <a:endParaRPr lang="en-GB"/>
        </a:p>
      </dgm:t>
    </dgm:pt>
    <dgm:pt modelId="{017FBCE1-A37F-400D-881E-8BEA934D0008}" type="parTrans" cxnId="{8593C106-84FF-4DDF-9DCA-8FC72C1A86ED}">
      <dgm:prSet/>
      <dgm:spPr/>
      <dgm:t>
        <a:bodyPr/>
        <a:lstStyle/>
        <a:p>
          <a:endParaRPr lang="en-GB"/>
        </a:p>
      </dgm:t>
    </dgm:pt>
    <dgm:pt modelId="{B4493986-49D0-407F-947F-F443EB20A1CC}" type="sibTrans" cxnId="{8593C106-84FF-4DDF-9DCA-8FC72C1A86ED}">
      <dgm:prSet/>
      <dgm:spPr>
        <a:noFill/>
        <a:ln>
          <a:solidFill>
            <a:schemeClr val="accent5">
              <a:lumMod val="50000"/>
            </a:schemeClr>
          </a:solidFill>
        </a:ln>
      </dgm:spPr>
      <dgm:t>
        <a:bodyPr/>
        <a:lstStyle/>
        <a:p>
          <a:endParaRPr lang="en-GB"/>
        </a:p>
      </dgm:t>
    </dgm:pt>
    <dgm:pt modelId="{69384DE4-E168-4817-A0FD-DC1B0264F63B}">
      <dgm:prSet phldrT="[Text]"/>
      <dgm:spPr/>
      <dgm:t>
        <a:bodyPr/>
        <a:lstStyle/>
        <a:p>
          <a:r>
            <a:rPr lang="en-US">
              <a:solidFill>
                <a:schemeClr val="accent5">
                  <a:lumMod val="50000"/>
                </a:schemeClr>
              </a:solidFill>
              <a:latin typeface="Chewy "/>
              <a:ea typeface="Poppins Medium"/>
              <a:cs typeface="Poppins Medium"/>
              <a:sym typeface="Poppins Medium"/>
            </a:rPr>
            <a:t>During 2023/24 there were twenty-four deaths of those aged under 18</a:t>
          </a:r>
          <a:endParaRPr lang="en-GB"/>
        </a:p>
      </dgm:t>
    </dgm:pt>
    <dgm:pt modelId="{68CAAF86-3BC7-4EDF-9D3B-228E28AF83B6}" type="parTrans" cxnId="{EDA10A1D-E08E-4B14-B785-0AC9F0404ED1}">
      <dgm:prSet/>
      <dgm:spPr/>
      <dgm:t>
        <a:bodyPr/>
        <a:lstStyle/>
        <a:p>
          <a:endParaRPr lang="en-GB"/>
        </a:p>
      </dgm:t>
    </dgm:pt>
    <dgm:pt modelId="{FECF6287-D2C9-42A4-BA3C-14F2D296CF20}" type="sibTrans" cxnId="{EDA10A1D-E08E-4B14-B785-0AC9F0404ED1}">
      <dgm:prSet/>
      <dgm:spPr/>
      <dgm:t>
        <a:bodyPr/>
        <a:lstStyle/>
        <a:p>
          <a:endParaRPr lang="en-GB"/>
        </a:p>
      </dgm:t>
    </dgm:pt>
    <dgm:pt modelId="{20836F5D-54FF-4434-92C2-75156E3D7899}">
      <dgm:prSet phldrT="[Text]"/>
      <dgm:spPr>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dgm:spPr>
      <dgm:t>
        <a:bodyPr/>
        <a:lstStyle/>
        <a:p>
          <a:r>
            <a:rPr lang="en-US">
              <a:solidFill>
                <a:schemeClr val="accent5">
                  <a:lumMod val="50000"/>
                </a:schemeClr>
              </a:solidFill>
              <a:latin typeface="Chewy "/>
              <a:ea typeface="Poppins Medium"/>
              <a:cs typeface="Poppins Medium"/>
              <a:sym typeface="Poppins Medium"/>
            </a:rPr>
            <a:t>This year deaths under a year of age account for 62.5% percent of all deaths. </a:t>
          </a:r>
          <a:endParaRPr lang="en-GB"/>
        </a:p>
      </dgm:t>
    </dgm:pt>
    <dgm:pt modelId="{0E056C6D-ECE2-46B9-AFA0-6022FC2D6A8E}" type="parTrans" cxnId="{C0074774-DB04-432D-8F87-45F06C124647}">
      <dgm:prSet/>
      <dgm:spPr/>
      <dgm:t>
        <a:bodyPr/>
        <a:lstStyle/>
        <a:p>
          <a:endParaRPr lang="en-GB"/>
        </a:p>
      </dgm:t>
    </dgm:pt>
    <dgm:pt modelId="{10FFEF71-EBF6-46C0-981E-EDCC5A5611AF}" type="sibTrans" cxnId="{C0074774-DB04-432D-8F87-45F06C124647}">
      <dgm:prSet/>
      <dgm:spPr>
        <a:noFill/>
        <a:ln>
          <a:solidFill>
            <a:schemeClr val="accent5">
              <a:lumMod val="50000"/>
            </a:schemeClr>
          </a:solidFill>
        </a:ln>
      </dgm:spPr>
      <dgm:t>
        <a:bodyPr/>
        <a:lstStyle/>
        <a:p>
          <a:endParaRPr lang="en-GB"/>
        </a:p>
      </dgm:t>
    </dgm:pt>
    <dgm:pt modelId="{8B820B96-2B77-4AB2-8AA7-F89BB4225B19}">
      <dgm:prSet phldrT="[Text]"/>
      <dgm:spPr/>
      <dgm:t>
        <a:bodyPr/>
        <a:lstStyle/>
        <a:p>
          <a:r>
            <a:rPr lang="en-US">
              <a:solidFill>
                <a:schemeClr val="accent5">
                  <a:lumMod val="50000"/>
                </a:schemeClr>
              </a:solidFill>
              <a:latin typeface="Chewy "/>
              <a:ea typeface="Poppins Medium"/>
              <a:cs typeface="Poppins Medium"/>
              <a:sym typeface="Poppins Medium"/>
            </a:rPr>
            <a:t>Child deaths  decreased on last years reported deaths 2023/4</a:t>
          </a:r>
          <a:endParaRPr lang="en-GB"/>
        </a:p>
      </dgm:t>
    </dgm:pt>
    <dgm:pt modelId="{F8573965-C42B-4132-AEA2-0207BA15E7A7}" type="parTrans" cxnId="{087C4DD3-BAE0-4FFF-B5C1-9CF25C9E3763}">
      <dgm:prSet/>
      <dgm:spPr/>
      <dgm:t>
        <a:bodyPr/>
        <a:lstStyle/>
        <a:p>
          <a:endParaRPr lang="en-GB"/>
        </a:p>
      </dgm:t>
    </dgm:pt>
    <dgm:pt modelId="{FCE19D60-BCA4-4584-9A7A-FEDDE9310187}" type="sibTrans" cxnId="{087C4DD3-BAE0-4FFF-B5C1-9CF25C9E3763}">
      <dgm:prSet/>
      <dgm:spPr/>
      <dgm:t>
        <a:bodyPr/>
        <a:lstStyle/>
        <a:p>
          <a:endParaRPr lang="en-GB"/>
        </a:p>
      </dgm:t>
    </dgm:pt>
    <dgm:pt modelId="{71ED8B2A-DFEB-4CD1-B6E3-369EDA7F7035}">
      <dgm:prSet phldrT="[Text]"/>
      <dgm:spPr>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dgm:spPr>
      <dgm:t>
        <a:bodyPr/>
        <a:lstStyle/>
        <a:p>
          <a:r>
            <a:rPr lang="en-US">
              <a:solidFill>
                <a:schemeClr val="accent5">
                  <a:lumMod val="50000"/>
                </a:schemeClr>
              </a:solidFill>
              <a:latin typeface="Chewy "/>
              <a:ea typeface="Poppins"/>
              <a:cs typeface="Poppins"/>
              <a:sym typeface="Poppins"/>
            </a:rPr>
            <a:t>Stoke-on-Trent his  higher than the national average for mothers who smoke at the time of delivery</a:t>
          </a:r>
          <a:endParaRPr lang="en-GB"/>
        </a:p>
      </dgm:t>
    </dgm:pt>
    <dgm:pt modelId="{1188F073-A863-42A8-A14C-6EAB51B04A86}" type="parTrans" cxnId="{27737DD3-652E-4E9B-AEF4-EF3642AC0099}">
      <dgm:prSet/>
      <dgm:spPr/>
      <dgm:t>
        <a:bodyPr/>
        <a:lstStyle/>
        <a:p>
          <a:endParaRPr lang="en-GB"/>
        </a:p>
      </dgm:t>
    </dgm:pt>
    <dgm:pt modelId="{DA7EE764-0B8F-4589-B7C3-01178F9D9F3D}" type="sibTrans" cxnId="{27737DD3-652E-4E9B-AEF4-EF3642AC0099}">
      <dgm:prSet/>
      <dgm:spPr>
        <a:noFill/>
        <a:ln>
          <a:solidFill>
            <a:schemeClr val="accent5">
              <a:lumMod val="50000"/>
            </a:schemeClr>
          </a:solidFill>
        </a:ln>
      </dgm:spPr>
      <dgm:t>
        <a:bodyPr/>
        <a:lstStyle/>
        <a:p>
          <a:endParaRPr lang="en-GB"/>
        </a:p>
      </dgm:t>
    </dgm:pt>
    <dgm:pt modelId="{9961E764-EBF1-43D1-99A8-C0BE242D1FB3}" type="pres">
      <dgm:prSet presAssocID="{9D57C9F4-DFD0-4CEF-8216-110934EA0985}" presName="Name0" presStyleCnt="0">
        <dgm:presLayoutVars>
          <dgm:chMax/>
          <dgm:chPref/>
          <dgm:dir/>
          <dgm:animLvl val="lvl"/>
        </dgm:presLayoutVars>
      </dgm:prSet>
      <dgm:spPr/>
    </dgm:pt>
    <dgm:pt modelId="{C9432C32-0C77-4A0E-A9FF-551117BBA53B}" type="pres">
      <dgm:prSet presAssocID="{0FA9C6D4-9874-41EC-AEE5-B9AE118A5198}" presName="composite" presStyleCnt="0"/>
      <dgm:spPr/>
    </dgm:pt>
    <dgm:pt modelId="{5DAE927A-D4E9-442A-989B-5D616DB628BF}" type="pres">
      <dgm:prSet presAssocID="{0FA9C6D4-9874-41EC-AEE5-B9AE118A5198}" presName="Parent1" presStyleLbl="node1" presStyleIdx="0" presStyleCnt="6">
        <dgm:presLayoutVars>
          <dgm:chMax val="1"/>
          <dgm:chPref val="1"/>
          <dgm:bulletEnabled val="1"/>
        </dgm:presLayoutVars>
      </dgm:prSet>
      <dgm:spPr/>
    </dgm:pt>
    <dgm:pt modelId="{61DD2332-B2BA-4673-A8CA-88B496F14701}" type="pres">
      <dgm:prSet presAssocID="{0FA9C6D4-9874-41EC-AEE5-B9AE118A5198}" presName="Childtext1" presStyleLbl="revTx" presStyleIdx="0" presStyleCnt="3">
        <dgm:presLayoutVars>
          <dgm:chMax val="0"/>
          <dgm:chPref val="0"/>
          <dgm:bulletEnabled val="1"/>
        </dgm:presLayoutVars>
      </dgm:prSet>
      <dgm:spPr/>
    </dgm:pt>
    <dgm:pt modelId="{D827D0CD-00C1-48C1-AF91-2BD304F332DA}" type="pres">
      <dgm:prSet presAssocID="{0FA9C6D4-9874-41EC-AEE5-B9AE118A5198}" presName="BalanceSpacing" presStyleCnt="0"/>
      <dgm:spPr/>
    </dgm:pt>
    <dgm:pt modelId="{07CCF47D-CD8E-49BD-8C95-DC6540AEE7DF}" type="pres">
      <dgm:prSet presAssocID="{0FA9C6D4-9874-41EC-AEE5-B9AE118A5198}" presName="BalanceSpacing1" presStyleCnt="0"/>
      <dgm:spPr/>
    </dgm:pt>
    <dgm:pt modelId="{FAB4E173-F608-4D76-8730-899AD8C0BDB4}" type="pres">
      <dgm:prSet presAssocID="{B4493986-49D0-407F-947F-F443EB20A1CC}" presName="Accent1Text" presStyleLbl="node1" presStyleIdx="1" presStyleCnt="6"/>
      <dgm:spPr/>
    </dgm:pt>
    <dgm:pt modelId="{7D742FF5-C096-47A0-94C9-13AA100DC6C4}" type="pres">
      <dgm:prSet presAssocID="{B4493986-49D0-407F-947F-F443EB20A1CC}" presName="spaceBetweenRectangles" presStyleCnt="0"/>
      <dgm:spPr/>
    </dgm:pt>
    <dgm:pt modelId="{E054EEEB-0C0B-4806-9A80-FB71BFBA2BDE}" type="pres">
      <dgm:prSet presAssocID="{20836F5D-54FF-4434-92C2-75156E3D7899}" presName="composite" presStyleCnt="0"/>
      <dgm:spPr/>
    </dgm:pt>
    <dgm:pt modelId="{3D499631-565F-4EBC-8486-44232F7913DB}" type="pres">
      <dgm:prSet presAssocID="{20836F5D-54FF-4434-92C2-75156E3D7899}" presName="Parent1" presStyleLbl="node1" presStyleIdx="2" presStyleCnt="6">
        <dgm:presLayoutVars>
          <dgm:chMax val="1"/>
          <dgm:chPref val="1"/>
          <dgm:bulletEnabled val="1"/>
        </dgm:presLayoutVars>
      </dgm:prSet>
      <dgm:spPr/>
    </dgm:pt>
    <dgm:pt modelId="{84E8F240-E62F-48C1-B083-2119F4F4A0F7}" type="pres">
      <dgm:prSet presAssocID="{20836F5D-54FF-4434-92C2-75156E3D7899}" presName="Childtext1" presStyleLbl="revTx" presStyleIdx="1" presStyleCnt="3">
        <dgm:presLayoutVars>
          <dgm:chMax val="0"/>
          <dgm:chPref val="0"/>
          <dgm:bulletEnabled val="1"/>
        </dgm:presLayoutVars>
      </dgm:prSet>
      <dgm:spPr/>
    </dgm:pt>
    <dgm:pt modelId="{F6D18D16-987E-41D6-8C1D-0CDEA1D14ABD}" type="pres">
      <dgm:prSet presAssocID="{20836F5D-54FF-4434-92C2-75156E3D7899}" presName="BalanceSpacing" presStyleCnt="0"/>
      <dgm:spPr/>
    </dgm:pt>
    <dgm:pt modelId="{1860FD39-0895-478C-97A4-759B041DF54F}" type="pres">
      <dgm:prSet presAssocID="{20836F5D-54FF-4434-92C2-75156E3D7899}" presName="BalanceSpacing1" presStyleCnt="0"/>
      <dgm:spPr/>
    </dgm:pt>
    <dgm:pt modelId="{1F154868-3407-4E31-8B09-B54C6ED14CAA}" type="pres">
      <dgm:prSet presAssocID="{10FFEF71-EBF6-46C0-981E-EDCC5A5611AF}" presName="Accent1Text" presStyleLbl="node1" presStyleIdx="3" presStyleCnt="6"/>
      <dgm:spPr/>
    </dgm:pt>
    <dgm:pt modelId="{A63091EC-E0C0-4B4F-A8F4-8750C0B2EC27}" type="pres">
      <dgm:prSet presAssocID="{10FFEF71-EBF6-46C0-981E-EDCC5A5611AF}" presName="spaceBetweenRectangles" presStyleCnt="0"/>
      <dgm:spPr/>
    </dgm:pt>
    <dgm:pt modelId="{EB1D5329-C259-43DD-9D23-908EFBD78FD6}" type="pres">
      <dgm:prSet presAssocID="{71ED8B2A-DFEB-4CD1-B6E3-369EDA7F7035}" presName="composite" presStyleCnt="0"/>
      <dgm:spPr/>
    </dgm:pt>
    <dgm:pt modelId="{B88FEE5D-D674-4171-872B-CCA28C32D6E8}" type="pres">
      <dgm:prSet presAssocID="{71ED8B2A-DFEB-4CD1-B6E3-369EDA7F7035}" presName="Parent1" presStyleLbl="node1" presStyleIdx="4" presStyleCnt="6">
        <dgm:presLayoutVars>
          <dgm:chMax val="1"/>
          <dgm:chPref val="1"/>
          <dgm:bulletEnabled val="1"/>
        </dgm:presLayoutVars>
      </dgm:prSet>
      <dgm:spPr/>
    </dgm:pt>
    <dgm:pt modelId="{63FC6FC9-2EF4-474D-BF7E-C8F18A0129BC}" type="pres">
      <dgm:prSet presAssocID="{71ED8B2A-DFEB-4CD1-B6E3-369EDA7F7035}" presName="Childtext1" presStyleLbl="revTx" presStyleIdx="2" presStyleCnt="3">
        <dgm:presLayoutVars>
          <dgm:chMax val="0"/>
          <dgm:chPref val="0"/>
          <dgm:bulletEnabled val="1"/>
        </dgm:presLayoutVars>
      </dgm:prSet>
      <dgm:spPr/>
    </dgm:pt>
    <dgm:pt modelId="{8C1C5087-D6E3-461C-9F9B-2BD736D9C738}" type="pres">
      <dgm:prSet presAssocID="{71ED8B2A-DFEB-4CD1-B6E3-369EDA7F7035}" presName="BalanceSpacing" presStyleCnt="0"/>
      <dgm:spPr/>
    </dgm:pt>
    <dgm:pt modelId="{19422E9F-522C-4DB5-BB59-936222DBDA43}" type="pres">
      <dgm:prSet presAssocID="{71ED8B2A-DFEB-4CD1-B6E3-369EDA7F7035}" presName="BalanceSpacing1" presStyleCnt="0"/>
      <dgm:spPr/>
    </dgm:pt>
    <dgm:pt modelId="{027F47DD-EFD9-4F07-8119-16D09BB8BEF5}" type="pres">
      <dgm:prSet presAssocID="{DA7EE764-0B8F-4589-B7C3-01178F9D9F3D}" presName="Accent1Text" presStyleLbl="node1" presStyleIdx="5" presStyleCnt="6"/>
      <dgm:spPr/>
    </dgm:pt>
  </dgm:ptLst>
  <dgm:cxnLst>
    <dgm:cxn modelId="{8593C106-84FF-4DDF-9DCA-8FC72C1A86ED}" srcId="{9D57C9F4-DFD0-4CEF-8216-110934EA0985}" destId="{0FA9C6D4-9874-41EC-AEE5-B9AE118A5198}" srcOrd="0" destOrd="0" parTransId="{017FBCE1-A37F-400D-881E-8BEA934D0008}" sibTransId="{B4493986-49D0-407F-947F-F443EB20A1CC}"/>
    <dgm:cxn modelId="{EDA10A1D-E08E-4B14-B785-0AC9F0404ED1}" srcId="{0FA9C6D4-9874-41EC-AEE5-B9AE118A5198}" destId="{69384DE4-E168-4817-A0FD-DC1B0264F63B}" srcOrd="0" destOrd="0" parTransId="{68CAAF86-3BC7-4EDF-9D3B-228E28AF83B6}" sibTransId="{FECF6287-D2C9-42A4-BA3C-14F2D296CF20}"/>
    <dgm:cxn modelId="{8EE9062E-F565-4116-9A05-F2892CF31E9B}" type="presOf" srcId="{8B820B96-2B77-4AB2-8AA7-F89BB4225B19}" destId="{84E8F240-E62F-48C1-B083-2119F4F4A0F7}" srcOrd="0" destOrd="0" presId="urn:microsoft.com/office/officeart/2008/layout/AlternatingHexagons"/>
    <dgm:cxn modelId="{C7216834-9F4A-4332-A9F7-ECB019399E9C}" type="presOf" srcId="{71ED8B2A-DFEB-4CD1-B6E3-369EDA7F7035}" destId="{B88FEE5D-D674-4171-872B-CCA28C32D6E8}" srcOrd="0" destOrd="0" presId="urn:microsoft.com/office/officeart/2008/layout/AlternatingHexagons"/>
    <dgm:cxn modelId="{A5B7A66B-196C-467C-8713-430A214637D4}" type="presOf" srcId="{20836F5D-54FF-4434-92C2-75156E3D7899}" destId="{3D499631-565F-4EBC-8486-44232F7913DB}" srcOrd="0" destOrd="0" presId="urn:microsoft.com/office/officeart/2008/layout/AlternatingHexagons"/>
    <dgm:cxn modelId="{C0074774-DB04-432D-8F87-45F06C124647}" srcId="{9D57C9F4-DFD0-4CEF-8216-110934EA0985}" destId="{20836F5D-54FF-4434-92C2-75156E3D7899}" srcOrd="1" destOrd="0" parTransId="{0E056C6D-ECE2-46B9-AFA0-6022FC2D6A8E}" sibTransId="{10FFEF71-EBF6-46C0-981E-EDCC5A5611AF}"/>
    <dgm:cxn modelId="{244C2B7E-557B-4F8D-9722-E1AF051B86A4}" type="presOf" srcId="{DA7EE764-0B8F-4589-B7C3-01178F9D9F3D}" destId="{027F47DD-EFD9-4F07-8119-16D09BB8BEF5}" srcOrd="0" destOrd="0" presId="urn:microsoft.com/office/officeart/2008/layout/AlternatingHexagons"/>
    <dgm:cxn modelId="{87F5AF7E-497C-43B7-B64B-9E496FDA3896}" type="presOf" srcId="{B4493986-49D0-407F-947F-F443EB20A1CC}" destId="{FAB4E173-F608-4D76-8730-899AD8C0BDB4}" srcOrd="0" destOrd="0" presId="urn:microsoft.com/office/officeart/2008/layout/AlternatingHexagons"/>
    <dgm:cxn modelId="{9CFA42AF-72FE-49B6-B952-78D98BE47F90}" type="presOf" srcId="{9D57C9F4-DFD0-4CEF-8216-110934EA0985}" destId="{9961E764-EBF1-43D1-99A8-C0BE242D1FB3}" srcOrd="0" destOrd="0" presId="urn:microsoft.com/office/officeart/2008/layout/AlternatingHexagons"/>
    <dgm:cxn modelId="{F39DDEC8-FEAF-4DD5-B35A-7012ACED4039}" type="presOf" srcId="{69384DE4-E168-4817-A0FD-DC1B0264F63B}" destId="{61DD2332-B2BA-4673-A8CA-88B496F14701}" srcOrd="0" destOrd="0" presId="urn:microsoft.com/office/officeart/2008/layout/AlternatingHexagons"/>
    <dgm:cxn modelId="{816E8BCD-214A-4017-BBB4-A6D8639EA6C3}" type="presOf" srcId="{10FFEF71-EBF6-46C0-981E-EDCC5A5611AF}" destId="{1F154868-3407-4E31-8B09-B54C6ED14CAA}" srcOrd="0" destOrd="0" presId="urn:microsoft.com/office/officeart/2008/layout/AlternatingHexagons"/>
    <dgm:cxn modelId="{087C4DD3-BAE0-4FFF-B5C1-9CF25C9E3763}" srcId="{20836F5D-54FF-4434-92C2-75156E3D7899}" destId="{8B820B96-2B77-4AB2-8AA7-F89BB4225B19}" srcOrd="0" destOrd="0" parTransId="{F8573965-C42B-4132-AEA2-0207BA15E7A7}" sibTransId="{FCE19D60-BCA4-4584-9A7A-FEDDE9310187}"/>
    <dgm:cxn modelId="{27737DD3-652E-4E9B-AEF4-EF3642AC0099}" srcId="{9D57C9F4-DFD0-4CEF-8216-110934EA0985}" destId="{71ED8B2A-DFEB-4CD1-B6E3-369EDA7F7035}" srcOrd="2" destOrd="0" parTransId="{1188F073-A863-42A8-A14C-6EAB51B04A86}" sibTransId="{DA7EE764-0B8F-4589-B7C3-01178F9D9F3D}"/>
    <dgm:cxn modelId="{D3B34AE4-4173-4296-8457-CAF3DFEDB5BC}" type="presOf" srcId="{0FA9C6D4-9874-41EC-AEE5-B9AE118A5198}" destId="{5DAE927A-D4E9-442A-989B-5D616DB628BF}" srcOrd="0" destOrd="0" presId="urn:microsoft.com/office/officeart/2008/layout/AlternatingHexagons"/>
    <dgm:cxn modelId="{D11C4AEA-B169-46BF-8B99-E34EF762E9B4}" type="presParOf" srcId="{9961E764-EBF1-43D1-99A8-C0BE242D1FB3}" destId="{C9432C32-0C77-4A0E-A9FF-551117BBA53B}" srcOrd="0" destOrd="0" presId="urn:microsoft.com/office/officeart/2008/layout/AlternatingHexagons"/>
    <dgm:cxn modelId="{08E435FD-FAE1-4CEE-AAA1-72E450722F30}" type="presParOf" srcId="{C9432C32-0C77-4A0E-A9FF-551117BBA53B}" destId="{5DAE927A-D4E9-442A-989B-5D616DB628BF}" srcOrd="0" destOrd="0" presId="urn:microsoft.com/office/officeart/2008/layout/AlternatingHexagons"/>
    <dgm:cxn modelId="{93112C54-0012-4DCA-BE01-C5E26431642B}" type="presParOf" srcId="{C9432C32-0C77-4A0E-A9FF-551117BBA53B}" destId="{61DD2332-B2BA-4673-A8CA-88B496F14701}" srcOrd="1" destOrd="0" presId="urn:microsoft.com/office/officeart/2008/layout/AlternatingHexagons"/>
    <dgm:cxn modelId="{130D631D-17D1-40F3-AE6D-F9FBC8F1FF43}" type="presParOf" srcId="{C9432C32-0C77-4A0E-A9FF-551117BBA53B}" destId="{D827D0CD-00C1-48C1-AF91-2BD304F332DA}" srcOrd="2" destOrd="0" presId="urn:microsoft.com/office/officeart/2008/layout/AlternatingHexagons"/>
    <dgm:cxn modelId="{E10AB092-E26A-4664-997C-77A29403AE67}" type="presParOf" srcId="{C9432C32-0C77-4A0E-A9FF-551117BBA53B}" destId="{07CCF47D-CD8E-49BD-8C95-DC6540AEE7DF}" srcOrd="3" destOrd="0" presId="urn:microsoft.com/office/officeart/2008/layout/AlternatingHexagons"/>
    <dgm:cxn modelId="{3EAF2043-D9C3-4958-8FE5-56C73966E3AB}" type="presParOf" srcId="{C9432C32-0C77-4A0E-A9FF-551117BBA53B}" destId="{FAB4E173-F608-4D76-8730-899AD8C0BDB4}" srcOrd="4" destOrd="0" presId="urn:microsoft.com/office/officeart/2008/layout/AlternatingHexagons"/>
    <dgm:cxn modelId="{A3B5F595-027C-4891-B8CD-E44BF836C03B}" type="presParOf" srcId="{9961E764-EBF1-43D1-99A8-C0BE242D1FB3}" destId="{7D742FF5-C096-47A0-94C9-13AA100DC6C4}" srcOrd="1" destOrd="0" presId="urn:microsoft.com/office/officeart/2008/layout/AlternatingHexagons"/>
    <dgm:cxn modelId="{9D57285A-4013-4A01-8BB9-A326E62438E6}" type="presParOf" srcId="{9961E764-EBF1-43D1-99A8-C0BE242D1FB3}" destId="{E054EEEB-0C0B-4806-9A80-FB71BFBA2BDE}" srcOrd="2" destOrd="0" presId="urn:microsoft.com/office/officeart/2008/layout/AlternatingHexagons"/>
    <dgm:cxn modelId="{3AA720FA-B18C-400D-8FAA-8E8BB5314C5C}" type="presParOf" srcId="{E054EEEB-0C0B-4806-9A80-FB71BFBA2BDE}" destId="{3D499631-565F-4EBC-8486-44232F7913DB}" srcOrd="0" destOrd="0" presId="urn:microsoft.com/office/officeart/2008/layout/AlternatingHexagons"/>
    <dgm:cxn modelId="{4C30DCA1-D336-415E-BECE-D5D3542579DD}" type="presParOf" srcId="{E054EEEB-0C0B-4806-9A80-FB71BFBA2BDE}" destId="{84E8F240-E62F-48C1-B083-2119F4F4A0F7}" srcOrd="1" destOrd="0" presId="urn:microsoft.com/office/officeart/2008/layout/AlternatingHexagons"/>
    <dgm:cxn modelId="{2BBD0630-7B06-496B-A5D0-C040CD1A741B}" type="presParOf" srcId="{E054EEEB-0C0B-4806-9A80-FB71BFBA2BDE}" destId="{F6D18D16-987E-41D6-8C1D-0CDEA1D14ABD}" srcOrd="2" destOrd="0" presId="urn:microsoft.com/office/officeart/2008/layout/AlternatingHexagons"/>
    <dgm:cxn modelId="{BFECC6B2-37D8-4D21-B7CF-79881D621AE6}" type="presParOf" srcId="{E054EEEB-0C0B-4806-9A80-FB71BFBA2BDE}" destId="{1860FD39-0895-478C-97A4-759B041DF54F}" srcOrd="3" destOrd="0" presId="urn:microsoft.com/office/officeart/2008/layout/AlternatingHexagons"/>
    <dgm:cxn modelId="{F142617B-1CB3-4B20-912C-02F88D883C3A}" type="presParOf" srcId="{E054EEEB-0C0B-4806-9A80-FB71BFBA2BDE}" destId="{1F154868-3407-4E31-8B09-B54C6ED14CAA}" srcOrd="4" destOrd="0" presId="urn:microsoft.com/office/officeart/2008/layout/AlternatingHexagons"/>
    <dgm:cxn modelId="{F20810C4-B1DA-4E42-996B-7964C1878690}" type="presParOf" srcId="{9961E764-EBF1-43D1-99A8-C0BE242D1FB3}" destId="{A63091EC-E0C0-4B4F-A8F4-8750C0B2EC27}" srcOrd="3" destOrd="0" presId="urn:microsoft.com/office/officeart/2008/layout/AlternatingHexagons"/>
    <dgm:cxn modelId="{D4295D33-7775-45C9-B9C7-10ECCFF3E772}" type="presParOf" srcId="{9961E764-EBF1-43D1-99A8-C0BE242D1FB3}" destId="{EB1D5329-C259-43DD-9D23-908EFBD78FD6}" srcOrd="4" destOrd="0" presId="urn:microsoft.com/office/officeart/2008/layout/AlternatingHexagons"/>
    <dgm:cxn modelId="{25148C66-BAD3-475C-B42D-B7C9D9527DEE}" type="presParOf" srcId="{EB1D5329-C259-43DD-9D23-908EFBD78FD6}" destId="{B88FEE5D-D674-4171-872B-CCA28C32D6E8}" srcOrd="0" destOrd="0" presId="urn:microsoft.com/office/officeart/2008/layout/AlternatingHexagons"/>
    <dgm:cxn modelId="{858DB274-AFB9-4384-B651-45221909AEE5}" type="presParOf" srcId="{EB1D5329-C259-43DD-9D23-908EFBD78FD6}" destId="{63FC6FC9-2EF4-474D-BF7E-C8F18A0129BC}" srcOrd="1" destOrd="0" presId="urn:microsoft.com/office/officeart/2008/layout/AlternatingHexagons"/>
    <dgm:cxn modelId="{09B96D0A-B9AB-4D65-B570-7BC69F92DDFE}" type="presParOf" srcId="{EB1D5329-C259-43DD-9D23-908EFBD78FD6}" destId="{8C1C5087-D6E3-461C-9F9B-2BD736D9C738}" srcOrd="2" destOrd="0" presId="urn:microsoft.com/office/officeart/2008/layout/AlternatingHexagons"/>
    <dgm:cxn modelId="{FA047E94-DD17-4D1C-9DC2-AB94E2C99566}" type="presParOf" srcId="{EB1D5329-C259-43DD-9D23-908EFBD78FD6}" destId="{19422E9F-522C-4DB5-BB59-936222DBDA43}" srcOrd="3" destOrd="0" presId="urn:microsoft.com/office/officeart/2008/layout/AlternatingHexagons"/>
    <dgm:cxn modelId="{2D6DE4CF-17F5-4EFD-A1C1-C487D94F8B2B}" type="presParOf" srcId="{EB1D5329-C259-43DD-9D23-908EFBD78FD6}" destId="{027F47DD-EFD9-4F07-8119-16D09BB8BEF5}" srcOrd="4" destOrd="0" presId="urn:microsoft.com/office/officeart/2008/layout/AlternatingHexagon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9828C-305C-49F8-A70B-F0515C690BAB}">
      <dsp:nvSpPr>
        <dsp:cNvPr id="0" name=""/>
        <dsp:cNvSpPr/>
      </dsp:nvSpPr>
      <dsp:spPr>
        <a:xfrm rot="5400000">
          <a:off x="3749448" y="143072"/>
          <a:ext cx="2177718" cy="1894615"/>
        </a:xfrm>
        <a:prstGeom prst="hexagon">
          <a:avLst>
            <a:gd name="adj" fmla="val 25000"/>
            <a:gd name="vf" fmla="val 115470"/>
          </a:avLst>
        </a:prstGeom>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accent5">
                  <a:lumMod val="50000"/>
                </a:schemeClr>
              </a:solidFill>
              <a:latin typeface="Chewy "/>
              <a:ea typeface="Nunito Sans Bold"/>
              <a:cs typeface="Nunito Sans Bold"/>
              <a:sym typeface="Nunito Sans Bold"/>
            </a:rPr>
            <a:t>9.6 %</a:t>
          </a:r>
        </a:p>
        <a:p>
          <a:pPr marL="0" lvl="0" indent="0" algn="ctr" defTabSz="622300">
            <a:lnSpc>
              <a:spcPct val="90000"/>
            </a:lnSpc>
            <a:spcBef>
              <a:spcPct val="0"/>
            </a:spcBef>
            <a:spcAft>
              <a:spcPct val="35000"/>
            </a:spcAft>
            <a:buNone/>
          </a:pPr>
          <a:r>
            <a:rPr lang="en-US" sz="1400" kern="1200">
              <a:solidFill>
                <a:schemeClr val="accent5">
                  <a:lumMod val="50000"/>
                </a:schemeClr>
              </a:solidFill>
              <a:latin typeface="Chewy "/>
              <a:ea typeface="Nunito Sans"/>
              <a:cs typeface="Nunito Sans"/>
              <a:sym typeface="Nunito Sans"/>
            </a:rPr>
            <a:t>of children open to the MACE are within Special School Education</a:t>
          </a:r>
          <a:endParaRPr lang="en-GB" sz="1400" kern="1200"/>
        </a:p>
      </dsp:txBody>
      <dsp:txXfrm rot="-5400000">
        <a:off x="4186243" y="340882"/>
        <a:ext cx="1304127" cy="1498996"/>
      </dsp:txXfrm>
    </dsp:sp>
    <dsp:sp modelId="{AC32547F-ED5C-4FB2-ACD2-95F950CFCFCC}">
      <dsp:nvSpPr>
        <dsp:cNvPr id="0" name=""/>
        <dsp:cNvSpPr/>
      </dsp:nvSpPr>
      <dsp:spPr>
        <a:xfrm>
          <a:off x="5843106" y="437064"/>
          <a:ext cx="2430333" cy="1306631"/>
        </a:xfrm>
        <a:prstGeom prst="rect">
          <a:avLst/>
        </a:prstGeom>
        <a:noFill/>
        <a:ln>
          <a:noFill/>
        </a:ln>
        <a:effectLst/>
      </dsp:spPr>
      <dsp:style>
        <a:lnRef idx="0">
          <a:scrgbClr r="0" g="0" b="0"/>
        </a:lnRef>
        <a:fillRef idx="0">
          <a:scrgbClr r="0" g="0" b="0"/>
        </a:fillRef>
        <a:effectRef idx="0">
          <a:scrgbClr r="0" g="0" b="0"/>
        </a:effectRef>
        <a:fontRef idx="minor"/>
      </dsp:style>
    </dsp:sp>
    <dsp:sp modelId="{25B58B6F-C865-40C8-95DE-FA4A61D356D1}">
      <dsp:nvSpPr>
        <dsp:cNvPr id="0" name=""/>
        <dsp:cNvSpPr/>
      </dsp:nvSpPr>
      <dsp:spPr>
        <a:xfrm rot="5400000">
          <a:off x="1703264" y="143072"/>
          <a:ext cx="2177718" cy="1894615"/>
        </a:xfrm>
        <a:prstGeom prst="hexagon">
          <a:avLst>
            <a:gd name="adj" fmla="val 25000"/>
            <a:gd name="vf" fmla="val 115470"/>
          </a:avLst>
        </a:prstGeom>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2140059" y="340882"/>
        <a:ext cx="1304127" cy="1498996"/>
      </dsp:txXfrm>
    </dsp:sp>
    <dsp:sp modelId="{CC9FED1D-54DD-4437-A84B-239CD760D976}">
      <dsp:nvSpPr>
        <dsp:cNvPr id="0" name=""/>
        <dsp:cNvSpPr/>
      </dsp:nvSpPr>
      <dsp:spPr>
        <a:xfrm rot="5400000">
          <a:off x="2722436" y="1991520"/>
          <a:ext cx="2177718" cy="1894615"/>
        </a:xfrm>
        <a:prstGeom prst="hexagon">
          <a:avLst>
            <a:gd name="adj" fmla="val 25000"/>
            <a:gd name="vf" fmla="val 115470"/>
          </a:avLst>
        </a:prstGeom>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accent5">
                  <a:lumMod val="50000"/>
                </a:schemeClr>
              </a:solidFill>
              <a:latin typeface="Chewy "/>
              <a:ea typeface="Nunito Sans Bold"/>
              <a:cs typeface="Nunito Sans Bold"/>
              <a:sym typeface="Nunito Sans Bold"/>
            </a:rPr>
            <a:t>13.7 %</a:t>
          </a:r>
        </a:p>
        <a:p>
          <a:pPr marL="0" lvl="0" indent="0" algn="ctr" defTabSz="622300">
            <a:lnSpc>
              <a:spcPct val="90000"/>
            </a:lnSpc>
            <a:spcBef>
              <a:spcPct val="0"/>
            </a:spcBef>
            <a:spcAft>
              <a:spcPct val="35000"/>
            </a:spcAft>
            <a:buNone/>
          </a:pPr>
          <a:r>
            <a:rPr lang="en-US" sz="1400" kern="1200">
              <a:solidFill>
                <a:schemeClr val="accent5">
                  <a:lumMod val="50000"/>
                </a:schemeClr>
              </a:solidFill>
              <a:latin typeface="Chewy "/>
              <a:ea typeface="Nunito Sans"/>
              <a:cs typeface="Nunito Sans"/>
              <a:sym typeface="Nunito Sans"/>
            </a:rPr>
            <a:t>of children open to the MACE are on a child protection plan</a:t>
          </a:r>
          <a:endParaRPr lang="en-GB" sz="1400" kern="1200"/>
        </a:p>
      </dsp:txBody>
      <dsp:txXfrm rot="-5400000">
        <a:off x="3159231" y="2189330"/>
        <a:ext cx="1304127" cy="1498996"/>
      </dsp:txXfrm>
    </dsp:sp>
    <dsp:sp modelId="{E3FAE7FB-149C-40FC-8D5C-F70F1255E80A}">
      <dsp:nvSpPr>
        <dsp:cNvPr id="0" name=""/>
        <dsp:cNvSpPr/>
      </dsp:nvSpPr>
      <dsp:spPr>
        <a:xfrm>
          <a:off x="433654" y="2285512"/>
          <a:ext cx="2351936" cy="1306631"/>
        </a:xfrm>
        <a:prstGeom prst="rect">
          <a:avLst/>
        </a:prstGeom>
        <a:noFill/>
        <a:ln>
          <a:noFill/>
        </a:ln>
        <a:effectLst/>
      </dsp:spPr>
      <dsp:style>
        <a:lnRef idx="0">
          <a:scrgbClr r="0" g="0" b="0"/>
        </a:lnRef>
        <a:fillRef idx="0">
          <a:scrgbClr r="0" g="0" b="0"/>
        </a:fillRef>
        <a:effectRef idx="0">
          <a:scrgbClr r="0" g="0" b="0"/>
        </a:effectRef>
        <a:fontRef idx="minor"/>
      </dsp:style>
    </dsp:sp>
    <dsp:sp modelId="{14A9BFB8-0791-4BC0-B930-79A63828A627}">
      <dsp:nvSpPr>
        <dsp:cNvPr id="0" name=""/>
        <dsp:cNvSpPr/>
      </dsp:nvSpPr>
      <dsp:spPr>
        <a:xfrm rot="5400000">
          <a:off x="4768620" y="1991520"/>
          <a:ext cx="2177718" cy="1894615"/>
        </a:xfrm>
        <a:prstGeom prst="hexagon">
          <a:avLst>
            <a:gd name="adj" fmla="val 25000"/>
            <a:gd name="vf" fmla="val 115470"/>
          </a:avLst>
        </a:prstGeom>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5205415" y="2189330"/>
        <a:ext cx="1304127" cy="1498996"/>
      </dsp:txXfrm>
    </dsp:sp>
    <dsp:sp modelId="{62ADFC3E-AE14-48CE-83EC-7CE7EE98A084}">
      <dsp:nvSpPr>
        <dsp:cNvPr id="0" name=""/>
        <dsp:cNvSpPr/>
      </dsp:nvSpPr>
      <dsp:spPr>
        <a:xfrm rot="5400000">
          <a:off x="3749448" y="3839967"/>
          <a:ext cx="2177718" cy="1894615"/>
        </a:xfrm>
        <a:prstGeom prst="hexagon">
          <a:avLst>
            <a:gd name="adj" fmla="val 25000"/>
            <a:gd name="vf" fmla="val 115470"/>
          </a:avLst>
        </a:prstGeom>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accent5">
                  <a:lumMod val="50000"/>
                </a:schemeClr>
              </a:solidFill>
              <a:latin typeface="Chewy "/>
              <a:ea typeface="Nunito Sans"/>
              <a:cs typeface="Nunito Sans"/>
              <a:sym typeface="Nunito Sans"/>
            </a:rPr>
            <a:t>The majority of the children and young people open to the MACE are White British followed by Asian /Asian British </a:t>
          </a:r>
          <a:endParaRPr lang="en-GB" sz="1300" kern="1200"/>
        </a:p>
      </dsp:txBody>
      <dsp:txXfrm rot="-5400000">
        <a:off x="4186243" y="4037777"/>
        <a:ext cx="1304127" cy="1498996"/>
      </dsp:txXfrm>
    </dsp:sp>
    <dsp:sp modelId="{92E1452B-D0DE-4E1D-8789-1E7D1AD31F26}">
      <dsp:nvSpPr>
        <dsp:cNvPr id="0" name=""/>
        <dsp:cNvSpPr/>
      </dsp:nvSpPr>
      <dsp:spPr>
        <a:xfrm>
          <a:off x="5843106" y="4133959"/>
          <a:ext cx="2430333" cy="1306631"/>
        </a:xfrm>
        <a:prstGeom prst="rect">
          <a:avLst/>
        </a:prstGeom>
        <a:noFill/>
        <a:ln>
          <a:noFill/>
        </a:ln>
        <a:effectLst/>
      </dsp:spPr>
      <dsp:style>
        <a:lnRef idx="0">
          <a:scrgbClr r="0" g="0" b="0"/>
        </a:lnRef>
        <a:fillRef idx="0">
          <a:scrgbClr r="0" g="0" b="0"/>
        </a:fillRef>
        <a:effectRef idx="0">
          <a:scrgbClr r="0" g="0" b="0"/>
        </a:effectRef>
        <a:fontRef idx="minor"/>
      </dsp:style>
    </dsp:sp>
    <dsp:sp modelId="{00554486-FB37-4CBC-B171-674AE119F8B4}">
      <dsp:nvSpPr>
        <dsp:cNvPr id="0" name=""/>
        <dsp:cNvSpPr/>
      </dsp:nvSpPr>
      <dsp:spPr>
        <a:xfrm rot="5400000">
          <a:off x="1703264" y="3839967"/>
          <a:ext cx="2177718" cy="1894615"/>
        </a:xfrm>
        <a:prstGeom prst="hexagon">
          <a:avLst>
            <a:gd name="adj" fmla="val 25000"/>
            <a:gd name="vf" fmla="val 115470"/>
          </a:avLst>
        </a:prstGeom>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2140059" y="4037777"/>
        <a:ext cx="1304127" cy="14989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83892-5CE0-4754-908C-4F56B3F0B7E5}">
      <dsp:nvSpPr>
        <dsp:cNvPr id="0" name=""/>
        <dsp:cNvSpPr/>
      </dsp:nvSpPr>
      <dsp:spPr>
        <a:xfrm rot="5400000">
          <a:off x="3670235" y="149391"/>
          <a:ext cx="2286270" cy="1989055"/>
        </a:xfrm>
        <a:prstGeom prst="hexagon">
          <a:avLst>
            <a:gd name="adj" fmla="val 25000"/>
            <a:gd name="vf" fmla="val 115470"/>
          </a:avLst>
        </a:prstGeom>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accent5">
                  <a:lumMod val="50000"/>
                </a:schemeClr>
              </a:solidFill>
              <a:latin typeface="Chewy "/>
              <a:ea typeface="Nunito Sans Bold"/>
              <a:cs typeface="Nunito Sans Bold"/>
              <a:sym typeface="Nunito Sans Bold"/>
            </a:rPr>
            <a:t>The biggest category of ethnicity for missing children was White British</a:t>
          </a:r>
          <a:endParaRPr lang="en-GB" sz="1600" kern="1200"/>
        </a:p>
      </dsp:txBody>
      <dsp:txXfrm rot="-5400000">
        <a:off x="4128803" y="357061"/>
        <a:ext cx="1369133" cy="1573716"/>
      </dsp:txXfrm>
    </dsp:sp>
    <dsp:sp modelId="{21224CD0-73AB-40F3-9717-761EA6D2C18A}">
      <dsp:nvSpPr>
        <dsp:cNvPr id="0" name=""/>
        <dsp:cNvSpPr/>
      </dsp:nvSpPr>
      <dsp:spPr>
        <a:xfrm>
          <a:off x="5868255" y="458038"/>
          <a:ext cx="2551477" cy="1371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accent5">
                  <a:lumMod val="50000"/>
                </a:schemeClr>
              </a:solidFill>
              <a:latin typeface="Chewy "/>
              <a:ea typeface="Nunito Sans Bold"/>
              <a:cs typeface="Nunito Sans Bold"/>
              <a:sym typeface="Nunito Sans Bold"/>
            </a:rPr>
            <a:t>SOT LA Care placed in Stoke 80 Children 425 Episodes</a:t>
          </a:r>
          <a:endParaRPr lang="en-GB" sz="1600" kern="1200"/>
        </a:p>
      </dsp:txBody>
      <dsp:txXfrm>
        <a:off x="5868255" y="458038"/>
        <a:ext cx="2551477" cy="1371762"/>
      </dsp:txXfrm>
    </dsp:sp>
    <dsp:sp modelId="{196C5602-30DB-4AD7-AD8A-8B4EFE6C5064}">
      <dsp:nvSpPr>
        <dsp:cNvPr id="0" name=""/>
        <dsp:cNvSpPr/>
      </dsp:nvSpPr>
      <dsp:spPr>
        <a:xfrm rot="5400000">
          <a:off x="1522055" y="149391"/>
          <a:ext cx="2286270" cy="1989055"/>
        </a:xfrm>
        <a:prstGeom prst="hexagon">
          <a:avLst>
            <a:gd name="adj" fmla="val 25000"/>
            <a:gd name="vf" fmla="val 115470"/>
          </a:avLst>
        </a:prstGeom>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1980623" y="357061"/>
        <a:ext cx="1369133" cy="1573716"/>
      </dsp:txXfrm>
    </dsp:sp>
    <dsp:sp modelId="{FB8E20C8-6FCB-410E-8320-9242385C8F85}">
      <dsp:nvSpPr>
        <dsp:cNvPr id="0" name=""/>
        <dsp:cNvSpPr/>
      </dsp:nvSpPr>
      <dsp:spPr>
        <a:xfrm rot="5400000">
          <a:off x="2592030" y="2089977"/>
          <a:ext cx="2286270" cy="1989055"/>
        </a:xfrm>
        <a:prstGeom prst="hexagon">
          <a:avLst>
            <a:gd name="adj" fmla="val 25000"/>
            <a:gd name="vf" fmla="val 115470"/>
          </a:avLst>
        </a:prstGeom>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accent5">
                  <a:lumMod val="50000"/>
                </a:schemeClr>
              </a:solidFill>
              <a:latin typeface="Chewy "/>
              <a:ea typeface="Nunito Sans Bold"/>
              <a:cs typeface="Nunito Sans Bold"/>
              <a:sym typeface="Nunito Sans Bold"/>
            </a:rPr>
            <a:t>Aged 16+ </a:t>
          </a:r>
        </a:p>
        <a:p>
          <a:pPr marL="0" lvl="0" indent="0" algn="ctr" defTabSz="711200">
            <a:lnSpc>
              <a:spcPct val="90000"/>
            </a:lnSpc>
            <a:spcBef>
              <a:spcPct val="0"/>
            </a:spcBef>
            <a:spcAft>
              <a:spcPct val="35000"/>
            </a:spcAft>
            <a:buNone/>
          </a:pPr>
          <a:r>
            <a:rPr lang="en-US" sz="1600" kern="1200">
              <a:solidFill>
                <a:schemeClr val="accent5">
                  <a:lumMod val="50000"/>
                </a:schemeClr>
              </a:solidFill>
              <a:latin typeface="Chewy "/>
              <a:ea typeface="Nunito Sans Bold"/>
              <a:cs typeface="Nunito Sans Bold"/>
              <a:sym typeface="Nunito Sans Bold"/>
            </a:rPr>
            <a:t>more boys went missing in this age group than girls</a:t>
          </a:r>
          <a:endParaRPr lang="en-GB" sz="1600" kern="1200"/>
        </a:p>
      </dsp:txBody>
      <dsp:txXfrm rot="-5400000">
        <a:off x="3050598" y="2297647"/>
        <a:ext cx="1369133" cy="1573716"/>
      </dsp:txXfrm>
    </dsp:sp>
    <dsp:sp modelId="{148EDFC1-7F59-4CF1-9643-58DE33CAF085}">
      <dsp:nvSpPr>
        <dsp:cNvPr id="0" name=""/>
        <dsp:cNvSpPr/>
      </dsp:nvSpPr>
      <dsp:spPr>
        <a:xfrm>
          <a:off x="189160" y="2398624"/>
          <a:ext cx="2469171" cy="1371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r>
            <a:rPr lang="en-US" sz="1600" kern="1200">
              <a:solidFill>
                <a:schemeClr val="accent5">
                  <a:lumMod val="50000"/>
                </a:schemeClr>
              </a:solidFill>
              <a:latin typeface="Chewy "/>
              <a:ea typeface="Nunito Sans"/>
              <a:cs typeface="Nunito Sans"/>
              <a:sym typeface="Nunito Sans"/>
            </a:rPr>
            <a:t>261 boys went missing compared to 238 girls</a:t>
          </a:r>
          <a:endParaRPr lang="en-GB" sz="1600" kern="1200"/>
        </a:p>
      </dsp:txBody>
      <dsp:txXfrm>
        <a:off x="189160" y="2398624"/>
        <a:ext cx="2469171" cy="1371762"/>
      </dsp:txXfrm>
    </dsp:sp>
    <dsp:sp modelId="{1682E14D-A0F1-4CA8-8AA3-043DC0FFAF9A}">
      <dsp:nvSpPr>
        <dsp:cNvPr id="0" name=""/>
        <dsp:cNvSpPr/>
      </dsp:nvSpPr>
      <dsp:spPr>
        <a:xfrm rot="5400000">
          <a:off x="4740209" y="2089977"/>
          <a:ext cx="2286270" cy="1989055"/>
        </a:xfrm>
        <a:prstGeom prst="hexagon">
          <a:avLst>
            <a:gd name="adj" fmla="val 25000"/>
            <a:gd name="vf" fmla="val 11547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5198777" y="2297647"/>
        <a:ext cx="1369133" cy="1573716"/>
      </dsp:txXfrm>
    </dsp:sp>
    <dsp:sp modelId="{95F16806-4B28-4871-B381-87E6F9F3DEA3}">
      <dsp:nvSpPr>
        <dsp:cNvPr id="0" name=""/>
        <dsp:cNvSpPr/>
      </dsp:nvSpPr>
      <dsp:spPr>
        <a:xfrm rot="5400000">
          <a:off x="3670235" y="4030564"/>
          <a:ext cx="2286270" cy="1989055"/>
        </a:xfrm>
        <a:prstGeom prst="hexagon">
          <a:avLst>
            <a:gd name="adj" fmla="val 25000"/>
            <a:gd name="vf" fmla="val 115470"/>
          </a:avLst>
        </a:prstGeom>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accent5">
                  <a:lumMod val="50000"/>
                </a:schemeClr>
              </a:solidFill>
              <a:latin typeface="Chewy "/>
              <a:ea typeface="Nunito Sans"/>
              <a:cs typeface="Nunito Sans"/>
              <a:sym typeface="Nunito Sans"/>
            </a:rPr>
            <a:t>More girls than boys went missing in the age category 10 - 15 years</a:t>
          </a:r>
          <a:endParaRPr lang="en-GB" sz="1600" kern="1200"/>
        </a:p>
      </dsp:txBody>
      <dsp:txXfrm rot="-5400000">
        <a:off x="4128803" y="4238234"/>
        <a:ext cx="1369133" cy="1573716"/>
      </dsp:txXfrm>
    </dsp:sp>
    <dsp:sp modelId="{04CD4202-89E6-4D42-9B88-ABD6573879AE}">
      <dsp:nvSpPr>
        <dsp:cNvPr id="0" name=""/>
        <dsp:cNvSpPr/>
      </dsp:nvSpPr>
      <dsp:spPr>
        <a:xfrm>
          <a:off x="5868255" y="4339210"/>
          <a:ext cx="2551477" cy="1371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accent5">
                  <a:lumMod val="50000"/>
                </a:schemeClr>
              </a:solidFill>
              <a:latin typeface="Chewy "/>
              <a:ea typeface="Nunito Sans Bold"/>
              <a:cs typeface="Nunito Sans Bold"/>
              <a:sym typeface="Nunito Sans Bold"/>
            </a:rPr>
            <a:t>69.72% of Return to Home Interviews were completed </a:t>
          </a:r>
          <a:endParaRPr lang="en-GB" sz="1600" kern="1200"/>
        </a:p>
      </dsp:txBody>
      <dsp:txXfrm>
        <a:off x="5868255" y="4339210"/>
        <a:ext cx="2551477" cy="1371762"/>
      </dsp:txXfrm>
    </dsp:sp>
    <dsp:sp modelId="{F26E75C8-32AC-4D71-9234-0C347035899F}">
      <dsp:nvSpPr>
        <dsp:cNvPr id="0" name=""/>
        <dsp:cNvSpPr/>
      </dsp:nvSpPr>
      <dsp:spPr>
        <a:xfrm rot="5400000">
          <a:off x="1522055" y="4030564"/>
          <a:ext cx="2286270" cy="1989055"/>
        </a:xfrm>
        <a:prstGeom prst="hexagon">
          <a:avLst>
            <a:gd name="adj" fmla="val 25000"/>
            <a:gd name="vf" fmla="val 11547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1980623" y="4238234"/>
        <a:ext cx="1369133" cy="15737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C998C-A065-421B-88AB-53908AEA1C44}">
      <dsp:nvSpPr>
        <dsp:cNvPr id="0" name=""/>
        <dsp:cNvSpPr/>
      </dsp:nvSpPr>
      <dsp:spPr>
        <a:xfrm rot="5400000">
          <a:off x="4435250" y="167159"/>
          <a:ext cx="2517828" cy="2190510"/>
        </a:xfrm>
        <a:prstGeom prst="hexagon">
          <a:avLst>
            <a:gd name="adj" fmla="val 25000"/>
            <a:gd name="vf" fmla="val 115470"/>
          </a:avLst>
        </a:prstGeom>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accent5">
                  <a:lumMod val="50000"/>
                </a:schemeClr>
              </a:solidFill>
              <a:latin typeface="Chewy "/>
              <a:ea typeface="Nunito Sans Bold"/>
              <a:cs typeface="Nunito Sans Bold"/>
              <a:sym typeface="Nunito Sans Bold"/>
            </a:rPr>
            <a:t>School readiness remains below the national average</a:t>
          </a:r>
          <a:endParaRPr lang="en-GB" sz="1800" kern="1200"/>
        </a:p>
      </dsp:txBody>
      <dsp:txXfrm rot="-5400000">
        <a:off x="4940263" y="395863"/>
        <a:ext cx="1507802" cy="1733105"/>
      </dsp:txXfrm>
    </dsp:sp>
    <dsp:sp modelId="{84A33BFB-0479-4DB5-A5E6-1EC1EA026F67}">
      <dsp:nvSpPr>
        <dsp:cNvPr id="0" name=""/>
        <dsp:cNvSpPr/>
      </dsp:nvSpPr>
      <dsp:spPr>
        <a:xfrm>
          <a:off x="6855890" y="507066"/>
          <a:ext cx="2809896" cy="1510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accent5">
                  <a:lumMod val="50000"/>
                </a:schemeClr>
              </a:solidFill>
              <a:latin typeface="Chewy "/>
              <a:ea typeface="Nunito Sans Bold"/>
              <a:cs typeface="Nunito Sans Bold"/>
              <a:sym typeface="Nunito Sans Bold"/>
            </a:rPr>
            <a:t>Over a quarter of children in the city live in income deprived households</a:t>
          </a:r>
          <a:endParaRPr lang="en-GB" sz="1800" kern="1200"/>
        </a:p>
      </dsp:txBody>
      <dsp:txXfrm>
        <a:off x="6855890" y="507066"/>
        <a:ext cx="2809896" cy="1510697"/>
      </dsp:txXfrm>
    </dsp:sp>
    <dsp:sp modelId="{6E3C1002-749A-461E-9669-3E2EEFB6ECD1}">
      <dsp:nvSpPr>
        <dsp:cNvPr id="0" name=""/>
        <dsp:cNvSpPr/>
      </dsp:nvSpPr>
      <dsp:spPr>
        <a:xfrm rot="5400000">
          <a:off x="2069498" y="167159"/>
          <a:ext cx="2517828" cy="2190510"/>
        </a:xfrm>
        <a:prstGeom prst="hexagon">
          <a:avLst>
            <a:gd name="adj" fmla="val 25000"/>
            <a:gd name="vf" fmla="val 115470"/>
          </a:avLst>
        </a:prstGeom>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ln w="25400"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2574511" y="395863"/>
        <a:ext cx="1507802" cy="1733105"/>
      </dsp:txXfrm>
    </dsp:sp>
    <dsp:sp modelId="{31B93180-8728-48B4-90C9-89FE47D44FF5}">
      <dsp:nvSpPr>
        <dsp:cNvPr id="0" name=""/>
        <dsp:cNvSpPr/>
      </dsp:nvSpPr>
      <dsp:spPr>
        <a:xfrm rot="5400000">
          <a:off x="3247842" y="2304292"/>
          <a:ext cx="2517828" cy="2190510"/>
        </a:xfrm>
        <a:prstGeom prst="hexagon">
          <a:avLst>
            <a:gd name="adj" fmla="val 25000"/>
            <a:gd name="vf" fmla="val 115470"/>
          </a:avLst>
        </a:prstGeom>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accent5">
                  <a:lumMod val="50000"/>
                </a:schemeClr>
              </a:solidFill>
              <a:latin typeface="Chewy "/>
              <a:ea typeface="Nunito Sans Bold"/>
              <a:cs typeface="Nunito Sans Bold"/>
              <a:sym typeface="Nunito Sans Bold"/>
            </a:rPr>
            <a:t>Nearly a quarter of  households experience fuel poverty</a:t>
          </a:r>
          <a:endParaRPr lang="en-GB" sz="1800" kern="1200"/>
        </a:p>
      </dsp:txBody>
      <dsp:txXfrm rot="-5400000">
        <a:off x="3752855" y="2532996"/>
        <a:ext cx="1507802" cy="1733105"/>
      </dsp:txXfrm>
    </dsp:sp>
    <dsp:sp modelId="{F77E99EF-8B8C-4E0D-A32D-45E38128220E}">
      <dsp:nvSpPr>
        <dsp:cNvPr id="0" name=""/>
        <dsp:cNvSpPr/>
      </dsp:nvSpPr>
      <dsp:spPr>
        <a:xfrm>
          <a:off x="601604" y="2644199"/>
          <a:ext cx="2719254" cy="1510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r" defTabSz="800100">
            <a:lnSpc>
              <a:spcPct val="90000"/>
            </a:lnSpc>
            <a:spcBef>
              <a:spcPct val="0"/>
            </a:spcBef>
            <a:spcAft>
              <a:spcPct val="35000"/>
            </a:spcAft>
            <a:buNone/>
          </a:pPr>
          <a:r>
            <a:rPr lang="en-US" sz="1800" kern="1200">
              <a:solidFill>
                <a:schemeClr val="accent5">
                  <a:lumMod val="50000"/>
                </a:schemeClr>
              </a:solidFill>
              <a:latin typeface="Chewy "/>
              <a:ea typeface="Nunito Sans Bold"/>
              <a:cs typeface="Nunito Sans Bold"/>
              <a:sym typeface="Nunito Sans Bold"/>
            </a:rPr>
            <a:t>858 of these contacts resulted in a referral</a:t>
          </a:r>
          <a:endParaRPr lang="en-GB" sz="1800" kern="1200"/>
        </a:p>
      </dsp:txBody>
      <dsp:txXfrm>
        <a:off x="601604" y="2644199"/>
        <a:ext cx="2719254" cy="1510697"/>
      </dsp:txXfrm>
    </dsp:sp>
    <dsp:sp modelId="{984F4452-250D-4744-9411-B4E8CA1B19FA}">
      <dsp:nvSpPr>
        <dsp:cNvPr id="0" name=""/>
        <dsp:cNvSpPr/>
      </dsp:nvSpPr>
      <dsp:spPr>
        <a:xfrm rot="5400000">
          <a:off x="5613594" y="2304292"/>
          <a:ext cx="2517828" cy="2190510"/>
        </a:xfrm>
        <a:prstGeom prst="hexagon">
          <a:avLst>
            <a:gd name="adj" fmla="val 25000"/>
            <a:gd name="vf" fmla="val 115470"/>
          </a:avLst>
        </a:prstGeom>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6118607" y="2532996"/>
        <a:ext cx="1507802" cy="1733105"/>
      </dsp:txXfrm>
    </dsp:sp>
    <dsp:sp modelId="{9130E823-2475-4BDB-9065-E0A48EE744BB}">
      <dsp:nvSpPr>
        <dsp:cNvPr id="0" name=""/>
        <dsp:cNvSpPr/>
      </dsp:nvSpPr>
      <dsp:spPr>
        <a:xfrm rot="5400000">
          <a:off x="4435250" y="4441425"/>
          <a:ext cx="2517828" cy="2190510"/>
        </a:xfrm>
        <a:prstGeom prst="hexagon">
          <a:avLst>
            <a:gd name="adj" fmla="val 25000"/>
            <a:gd name="vf" fmla="val 115470"/>
          </a:avLst>
        </a:prstGeom>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accent5">
                  <a:lumMod val="50000"/>
                </a:schemeClr>
              </a:solidFill>
              <a:latin typeface="Chewy "/>
              <a:ea typeface="Nunito Sans Bold"/>
              <a:cs typeface="Nunito Sans Bold"/>
              <a:sym typeface="Nunito Sans Bold"/>
            </a:rPr>
            <a:t>44% of child protection plans</a:t>
          </a:r>
          <a:endParaRPr lang="en-GB" sz="1800" kern="1200"/>
        </a:p>
      </dsp:txBody>
      <dsp:txXfrm rot="-5400000">
        <a:off x="4940263" y="4670129"/>
        <a:ext cx="1507802" cy="1733105"/>
      </dsp:txXfrm>
    </dsp:sp>
    <dsp:sp modelId="{31CF8A4A-08EE-4EC4-818B-9D6D66A63C39}">
      <dsp:nvSpPr>
        <dsp:cNvPr id="0" name=""/>
        <dsp:cNvSpPr/>
      </dsp:nvSpPr>
      <dsp:spPr>
        <a:xfrm>
          <a:off x="6855890" y="4781332"/>
          <a:ext cx="2809896" cy="1510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accent5">
                  <a:lumMod val="50000"/>
                </a:schemeClr>
              </a:solidFill>
              <a:latin typeface="Chewy "/>
              <a:ea typeface="Nunito Sans Bold"/>
              <a:cs typeface="Nunito Sans Bold"/>
              <a:sym typeface="Nunito Sans Bold"/>
            </a:rPr>
            <a:t>52.1% of 2-2.5 year old's achieve a good level of development compared to 79.2% nationally</a:t>
          </a:r>
          <a:endParaRPr lang="en-GB" sz="1800" kern="1200"/>
        </a:p>
      </dsp:txBody>
      <dsp:txXfrm>
        <a:off x="6855890" y="4781332"/>
        <a:ext cx="2809896" cy="1510697"/>
      </dsp:txXfrm>
    </dsp:sp>
    <dsp:sp modelId="{D8C0867C-5B26-4D34-A304-E5FDB22BBE5E}">
      <dsp:nvSpPr>
        <dsp:cNvPr id="0" name=""/>
        <dsp:cNvSpPr/>
      </dsp:nvSpPr>
      <dsp:spPr>
        <a:xfrm rot="5400000">
          <a:off x="2069498" y="4441425"/>
          <a:ext cx="2517828" cy="2190510"/>
        </a:xfrm>
        <a:prstGeom prst="hexagon">
          <a:avLst>
            <a:gd name="adj" fmla="val 25000"/>
            <a:gd name="vf" fmla="val 11547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2574511" y="4670129"/>
        <a:ext cx="1507802" cy="17331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ECB8C-7051-4BB0-AE51-DC97950E8314}">
      <dsp:nvSpPr>
        <dsp:cNvPr id="0" name=""/>
        <dsp:cNvSpPr/>
      </dsp:nvSpPr>
      <dsp:spPr>
        <a:xfrm rot="5400000">
          <a:off x="3545872" y="1180209"/>
          <a:ext cx="2328827" cy="2026079"/>
        </a:xfrm>
        <a:prstGeom prst="hexagon">
          <a:avLst>
            <a:gd name="adj" fmla="val 25000"/>
            <a:gd name="vf" fmla="val 115470"/>
          </a:avLst>
        </a:prstGeom>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accent5">
                  <a:lumMod val="50000"/>
                </a:schemeClr>
              </a:solidFill>
              <a:latin typeface="Chewy "/>
              <a:ea typeface="Poppins Medium"/>
              <a:cs typeface="Poppins Medium"/>
              <a:sym typeface="Poppins Medium"/>
            </a:rPr>
            <a:t>Projected % of children in households where an adult experienced domestic abuse in last year : 6.38%*</a:t>
          </a:r>
          <a:endParaRPr lang="en-GB" sz="1400" kern="1200"/>
        </a:p>
      </dsp:txBody>
      <dsp:txXfrm rot="-5400000">
        <a:off x="4012977" y="1391744"/>
        <a:ext cx="1394617" cy="1603009"/>
      </dsp:txXfrm>
    </dsp:sp>
    <dsp:sp modelId="{25140F36-186E-42CA-878F-32FFFCEA62BB}">
      <dsp:nvSpPr>
        <dsp:cNvPr id="0" name=""/>
        <dsp:cNvSpPr/>
      </dsp:nvSpPr>
      <dsp:spPr>
        <a:xfrm>
          <a:off x="5784807" y="1494600"/>
          <a:ext cx="2598971" cy="1397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GB" sz="1400" kern="1200"/>
        </a:p>
      </dsp:txBody>
      <dsp:txXfrm>
        <a:off x="5784807" y="1494600"/>
        <a:ext cx="2598971" cy="1397296"/>
      </dsp:txXfrm>
    </dsp:sp>
    <dsp:sp modelId="{413DD95E-0F68-4DC4-B225-DE815B789960}">
      <dsp:nvSpPr>
        <dsp:cNvPr id="0" name=""/>
        <dsp:cNvSpPr/>
      </dsp:nvSpPr>
      <dsp:spPr>
        <a:xfrm rot="5400000">
          <a:off x="1357706" y="1180209"/>
          <a:ext cx="2328827" cy="2026079"/>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1824811" y="1391744"/>
        <a:ext cx="1394617" cy="1603009"/>
      </dsp:txXfrm>
    </dsp:sp>
    <dsp:sp modelId="{D2B966C3-4078-4D80-A4A5-50B69602BF02}">
      <dsp:nvSpPr>
        <dsp:cNvPr id="0" name=""/>
        <dsp:cNvSpPr/>
      </dsp:nvSpPr>
      <dsp:spPr>
        <a:xfrm rot="5400000">
          <a:off x="2447597" y="3156918"/>
          <a:ext cx="2328827" cy="2026079"/>
        </a:xfrm>
        <a:prstGeom prst="hexagon">
          <a:avLst>
            <a:gd name="adj" fmla="val 25000"/>
            <a:gd name="vf" fmla="val 115470"/>
          </a:avLst>
        </a:prstGeom>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accent5">
                  <a:lumMod val="50000"/>
                </a:schemeClr>
              </a:solidFill>
              <a:latin typeface="Chewy" panose="020B0604020202020204" charset="0"/>
              <a:ea typeface="Chewy" panose="020B0604020202020204" charset="0"/>
              <a:cs typeface="Poppins Medium"/>
              <a:sym typeface="Poppins Medium"/>
            </a:rPr>
            <a:t>CSC received 6,562 contacts 2023-24 with domestic abuse as a presenting concern</a:t>
          </a:r>
          <a:endParaRPr lang="en-GB" sz="1400" kern="1200"/>
        </a:p>
      </dsp:txBody>
      <dsp:txXfrm rot="-5400000">
        <a:off x="2914702" y="3368453"/>
        <a:ext cx="1394617" cy="1603009"/>
      </dsp:txXfrm>
    </dsp:sp>
    <dsp:sp modelId="{476C0C0E-FBB0-46A6-9C5D-D8441152274E}">
      <dsp:nvSpPr>
        <dsp:cNvPr id="0" name=""/>
        <dsp:cNvSpPr/>
      </dsp:nvSpPr>
      <dsp:spPr>
        <a:xfrm>
          <a:off x="0" y="3471309"/>
          <a:ext cx="2515133" cy="1397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en-US" sz="1400" kern="1200">
              <a:solidFill>
                <a:schemeClr val="accent5">
                  <a:lumMod val="50000"/>
                </a:schemeClr>
              </a:solidFill>
              <a:latin typeface="Chewy" panose="020B0604020202020204" charset="0"/>
              <a:ea typeface="Chewy" panose="020B0604020202020204" charset="0"/>
              <a:cs typeface="Poppins Medium"/>
              <a:sym typeface="Poppins Medium"/>
            </a:rPr>
            <a:t>There were 963 contacts that resulted in referrals</a:t>
          </a:r>
          <a:endParaRPr lang="en-GB" sz="1400" kern="1200"/>
        </a:p>
      </dsp:txBody>
      <dsp:txXfrm>
        <a:off x="0" y="3471309"/>
        <a:ext cx="2515133" cy="1397296"/>
      </dsp:txXfrm>
    </dsp:sp>
    <dsp:sp modelId="{45841436-D74A-4F4C-8C42-592C7AE3A1F2}">
      <dsp:nvSpPr>
        <dsp:cNvPr id="0" name=""/>
        <dsp:cNvSpPr/>
      </dsp:nvSpPr>
      <dsp:spPr>
        <a:xfrm rot="5400000">
          <a:off x="4635764" y="3156918"/>
          <a:ext cx="2328827" cy="2026079"/>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5102869" y="3368453"/>
        <a:ext cx="1394617" cy="1603009"/>
      </dsp:txXfrm>
    </dsp:sp>
    <dsp:sp modelId="{22171FD8-3B13-43FC-8879-FB7A65AD0DA9}">
      <dsp:nvSpPr>
        <dsp:cNvPr id="0" name=""/>
        <dsp:cNvSpPr/>
      </dsp:nvSpPr>
      <dsp:spPr>
        <a:xfrm rot="5400000">
          <a:off x="3545872" y="5133626"/>
          <a:ext cx="2328827" cy="2026079"/>
        </a:xfrm>
        <a:prstGeom prst="hexagon">
          <a:avLst>
            <a:gd name="adj" fmla="val 25000"/>
            <a:gd name="vf" fmla="val 115470"/>
          </a:avLst>
        </a:prstGeom>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accent5">
                  <a:lumMod val="50000"/>
                </a:schemeClr>
              </a:solidFill>
              <a:latin typeface="Chewy" panose="020B0604020202020204" charset="0"/>
              <a:ea typeface="Chewy" panose="020B0604020202020204" charset="0"/>
              <a:cs typeface="Poppins Medium"/>
              <a:sym typeface="Poppins Medium"/>
            </a:rPr>
            <a:t>Projected number of 0-17 year old's affected: 3670*</a:t>
          </a:r>
          <a:endParaRPr lang="en-GB" sz="1400" kern="1200"/>
        </a:p>
      </dsp:txBody>
      <dsp:txXfrm rot="-5400000">
        <a:off x="4012977" y="5345161"/>
        <a:ext cx="1394617" cy="1603009"/>
      </dsp:txXfrm>
    </dsp:sp>
    <dsp:sp modelId="{CD9555CE-32F3-4ED4-98E4-263EE0BB043B}">
      <dsp:nvSpPr>
        <dsp:cNvPr id="0" name=""/>
        <dsp:cNvSpPr/>
      </dsp:nvSpPr>
      <dsp:spPr>
        <a:xfrm>
          <a:off x="5784807" y="5448018"/>
          <a:ext cx="2598971" cy="1397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solidFill>
                <a:schemeClr val="accent5">
                  <a:lumMod val="50000"/>
                </a:schemeClr>
              </a:solidFill>
              <a:latin typeface="Chewy" panose="020B0604020202020204" charset="0"/>
              <a:ea typeface="Chewy" panose="020B0604020202020204" charset="0"/>
              <a:cs typeface="Poppins Medium"/>
              <a:sym typeface="Poppins Medium"/>
            </a:rPr>
            <a:t>Projected number of 0-17 year old's affected: 3670*</a:t>
          </a:r>
          <a:endParaRPr lang="en-GB" sz="1400" kern="1200"/>
        </a:p>
      </dsp:txBody>
      <dsp:txXfrm>
        <a:off x="5784807" y="5448018"/>
        <a:ext cx="2598971" cy="1397296"/>
      </dsp:txXfrm>
    </dsp:sp>
    <dsp:sp modelId="{BC2104D7-6859-4B8C-9474-3C4681475F78}">
      <dsp:nvSpPr>
        <dsp:cNvPr id="0" name=""/>
        <dsp:cNvSpPr/>
      </dsp:nvSpPr>
      <dsp:spPr>
        <a:xfrm rot="5400000">
          <a:off x="1357706" y="5133626"/>
          <a:ext cx="2328827" cy="2026079"/>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1824811" y="5345161"/>
        <a:ext cx="1394617" cy="16030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E927A-D4E9-442A-989B-5D616DB628BF}">
      <dsp:nvSpPr>
        <dsp:cNvPr id="0" name=""/>
        <dsp:cNvSpPr/>
      </dsp:nvSpPr>
      <dsp:spPr>
        <a:xfrm rot="5400000">
          <a:off x="3104665" y="302358"/>
          <a:ext cx="2039055" cy="1773978"/>
        </a:xfrm>
        <a:prstGeom prst="hexagon">
          <a:avLst>
            <a:gd name="adj" fmla="val 25000"/>
            <a:gd name="vf" fmla="val 115470"/>
          </a:avLst>
        </a:prstGeom>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accent5">
                  <a:lumMod val="50000"/>
                </a:schemeClr>
              </a:solidFill>
              <a:latin typeface="Chewy "/>
              <a:ea typeface="Poppins Medium"/>
              <a:cs typeface="Poppins Medium"/>
              <a:sym typeface="Poppins Medium"/>
            </a:rPr>
            <a:t>The neonatal age group (0-27 days) has the highest number of deaths </a:t>
          </a:r>
          <a:endParaRPr lang="en-GB" sz="1200" kern="1200"/>
        </a:p>
      </dsp:txBody>
      <dsp:txXfrm rot="-5400000">
        <a:off x="3513648" y="487573"/>
        <a:ext cx="1221088" cy="1403549"/>
      </dsp:txXfrm>
    </dsp:sp>
    <dsp:sp modelId="{61DD2332-B2BA-4673-A8CA-88B496F14701}">
      <dsp:nvSpPr>
        <dsp:cNvPr id="0" name=""/>
        <dsp:cNvSpPr/>
      </dsp:nvSpPr>
      <dsp:spPr>
        <a:xfrm>
          <a:off x="5065014" y="577631"/>
          <a:ext cx="2275586" cy="1223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solidFill>
                <a:schemeClr val="accent5">
                  <a:lumMod val="50000"/>
                </a:schemeClr>
              </a:solidFill>
              <a:latin typeface="Chewy "/>
              <a:ea typeface="Poppins Medium"/>
              <a:cs typeface="Poppins Medium"/>
              <a:sym typeface="Poppins Medium"/>
            </a:rPr>
            <a:t>During 2023/24 there were twenty-four deaths of those aged under 18</a:t>
          </a:r>
          <a:endParaRPr lang="en-GB" sz="1200" kern="1200"/>
        </a:p>
      </dsp:txBody>
      <dsp:txXfrm>
        <a:off x="5065014" y="577631"/>
        <a:ext cx="2275586" cy="1223433"/>
      </dsp:txXfrm>
    </dsp:sp>
    <dsp:sp modelId="{FAB4E173-F608-4D76-8730-899AD8C0BDB4}">
      <dsp:nvSpPr>
        <dsp:cNvPr id="0" name=""/>
        <dsp:cNvSpPr/>
      </dsp:nvSpPr>
      <dsp:spPr>
        <a:xfrm rot="5400000">
          <a:off x="1188769" y="302358"/>
          <a:ext cx="2039055" cy="1773978"/>
        </a:xfrm>
        <a:prstGeom prst="hexagon">
          <a:avLst>
            <a:gd name="adj" fmla="val 25000"/>
            <a:gd name="vf" fmla="val 115470"/>
          </a:avLst>
        </a:prstGeom>
        <a:no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1597752" y="487573"/>
        <a:ext cx="1221088" cy="1403549"/>
      </dsp:txXfrm>
    </dsp:sp>
    <dsp:sp modelId="{3D499631-565F-4EBC-8486-44232F7913DB}">
      <dsp:nvSpPr>
        <dsp:cNvPr id="0" name=""/>
        <dsp:cNvSpPr/>
      </dsp:nvSpPr>
      <dsp:spPr>
        <a:xfrm rot="5400000">
          <a:off x="2143047" y="2033109"/>
          <a:ext cx="2039055" cy="1773978"/>
        </a:xfrm>
        <a:prstGeom prst="hexagon">
          <a:avLst>
            <a:gd name="adj" fmla="val 25000"/>
            <a:gd name="vf" fmla="val 115470"/>
          </a:avLst>
        </a:prstGeom>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accent5">
                  <a:lumMod val="50000"/>
                </a:schemeClr>
              </a:solidFill>
              <a:latin typeface="Chewy "/>
              <a:ea typeface="Poppins Medium"/>
              <a:cs typeface="Poppins Medium"/>
              <a:sym typeface="Poppins Medium"/>
            </a:rPr>
            <a:t>This year deaths under a year of age account for 62.5% percent of all deaths. </a:t>
          </a:r>
          <a:endParaRPr lang="en-GB" sz="1200" kern="1200"/>
        </a:p>
      </dsp:txBody>
      <dsp:txXfrm rot="-5400000">
        <a:off x="2552030" y="2218324"/>
        <a:ext cx="1221088" cy="1403549"/>
      </dsp:txXfrm>
    </dsp:sp>
    <dsp:sp modelId="{84E8F240-E62F-48C1-B083-2119F4F4A0F7}">
      <dsp:nvSpPr>
        <dsp:cNvPr id="0" name=""/>
        <dsp:cNvSpPr/>
      </dsp:nvSpPr>
      <dsp:spPr>
        <a:xfrm>
          <a:off x="0" y="2308381"/>
          <a:ext cx="2202180" cy="1223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r" defTabSz="533400">
            <a:lnSpc>
              <a:spcPct val="90000"/>
            </a:lnSpc>
            <a:spcBef>
              <a:spcPct val="0"/>
            </a:spcBef>
            <a:spcAft>
              <a:spcPct val="35000"/>
            </a:spcAft>
            <a:buNone/>
          </a:pPr>
          <a:r>
            <a:rPr lang="en-US" sz="1200" kern="1200">
              <a:solidFill>
                <a:schemeClr val="accent5">
                  <a:lumMod val="50000"/>
                </a:schemeClr>
              </a:solidFill>
              <a:latin typeface="Chewy "/>
              <a:ea typeface="Poppins Medium"/>
              <a:cs typeface="Poppins Medium"/>
              <a:sym typeface="Poppins Medium"/>
            </a:rPr>
            <a:t>Child deaths  decreased on last years reported deaths 2023/4</a:t>
          </a:r>
          <a:endParaRPr lang="en-GB" sz="1200" kern="1200"/>
        </a:p>
      </dsp:txBody>
      <dsp:txXfrm>
        <a:off x="0" y="2308381"/>
        <a:ext cx="2202180" cy="1223433"/>
      </dsp:txXfrm>
    </dsp:sp>
    <dsp:sp modelId="{1F154868-3407-4E31-8B09-B54C6ED14CAA}">
      <dsp:nvSpPr>
        <dsp:cNvPr id="0" name=""/>
        <dsp:cNvSpPr/>
      </dsp:nvSpPr>
      <dsp:spPr>
        <a:xfrm rot="5400000">
          <a:off x="4058943" y="2033109"/>
          <a:ext cx="2039055" cy="1773978"/>
        </a:xfrm>
        <a:prstGeom prst="hexagon">
          <a:avLst>
            <a:gd name="adj" fmla="val 25000"/>
            <a:gd name="vf" fmla="val 115470"/>
          </a:avLst>
        </a:prstGeom>
        <a:no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4467926" y="2218324"/>
        <a:ext cx="1221088" cy="1403549"/>
      </dsp:txXfrm>
    </dsp:sp>
    <dsp:sp modelId="{B88FEE5D-D674-4171-872B-CCA28C32D6E8}">
      <dsp:nvSpPr>
        <dsp:cNvPr id="0" name=""/>
        <dsp:cNvSpPr/>
      </dsp:nvSpPr>
      <dsp:spPr>
        <a:xfrm rot="5400000">
          <a:off x="3104665" y="3763859"/>
          <a:ext cx="2039055" cy="1773978"/>
        </a:xfrm>
        <a:prstGeom prst="hexagon">
          <a:avLst>
            <a:gd name="adj" fmla="val 25000"/>
            <a:gd name="vf" fmla="val 115470"/>
          </a:avLst>
        </a:prstGeom>
        <a:gradFill rotWithShape="0">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accent5">
                  <a:lumMod val="50000"/>
                </a:schemeClr>
              </a:solidFill>
              <a:latin typeface="Chewy "/>
              <a:ea typeface="Poppins"/>
              <a:cs typeface="Poppins"/>
              <a:sym typeface="Poppins"/>
            </a:rPr>
            <a:t>Stoke-on-Trent his  higher than the national average for mothers who smoke at the time of delivery</a:t>
          </a:r>
          <a:endParaRPr lang="en-GB" sz="1200" kern="1200"/>
        </a:p>
      </dsp:txBody>
      <dsp:txXfrm rot="-5400000">
        <a:off x="3513648" y="3949074"/>
        <a:ext cx="1221088" cy="1403549"/>
      </dsp:txXfrm>
    </dsp:sp>
    <dsp:sp modelId="{63FC6FC9-2EF4-474D-BF7E-C8F18A0129BC}">
      <dsp:nvSpPr>
        <dsp:cNvPr id="0" name=""/>
        <dsp:cNvSpPr/>
      </dsp:nvSpPr>
      <dsp:spPr>
        <a:xfrm>
          <a:off x="5065014" y="4039132"/>
          <a:ext cx="2275586" cy="1223433"/>
        </a:xfrm>
        <a:prstGeom prst="rect">
          <a:avLst/>
        </a:prstGeom>
        <a:noFill/>
        <a:ln>
          <a:noFill/>
        </a:ln>
        <a:effectLst/>
      </dsp:spPr>
      <dsp:style>
        <a:lnRef idx="0">
          <a:scrgbClr r="0" g="0" b="0"/>
        </a:lnRef>
        <a:fillRef idx="0">
          <a:scrgbClr r="0" g="0" b="0"/>
        </a:fillRef>
        <a:effectRef idx="0">
          <a:scrgbClr r="0" g="0" b="0"/>
        </a:effectRef>
        <a:fontRef idx="minor"/>
      </dsp:style>
    </dsp:sp>
    <dsp:sp modelId="{027F47DD-EFD9-4F07-8119-16D09BB8BEF5}">
      <dsp:nvSpPr>
        <dsp:cNvPr id="0" name=""/>
        <dsp:cNvSpPr/>
      </dsp:nvSpPr>
      <dsp:spPr>
        <a:xfrm rot="5400000">
          <a:off x="1188769" y="3763859"/>
          <a:ext cx="2039055" cy="1773978"/>
        </a:xfrm>
        <a:prstGeom prst="hexagon">
          <a:avLst>
            <a:gd name="adj" fmla="val 25000"/>
            <a:gd name="vf" fmla="val 115470"/>
          </a:avLst>
        </a:prstGeom>
        <a:no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1597752" y="3949074"/>
        <a:ext cx="1221088" cy="1403549"/>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10" Type="http://schemas.microsoft.com/office/2018/10/relationships/comments" Target="../comments/modernComment_108_0.xml"/><Relationship Id="rId4" Type="http://schemas.openxmlformats.org/officeDocument/2006/relationships/image" Target="../media/image28.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18/10/relationships/comments" Target="../comments/modernComment_10C_0.xml"/><Relationship Id="rId5" Type="http://schemas.openxmlformats.org/officeDocument/2006/relationships/image" Target="../media/image38.png"/><Relationship Id="rId4" Type="http://schemas.openxmlformats.org/officeDocument/2006/relationships/image" Target="../media/image37.sv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18/10/relationships/comments" Target="../comments/modernComment_11F_630B802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safeguardingchildren.stoke.gov.uk/publications?categoryId=33"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01_0.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microsoft.com/office/2018/10/relationships/comments" Target="../comments/modernComment_110_0.xml"/><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microsoft.com/office/2018/10/relationships/comments" Target="../comments/modernComment_122_53156B5A.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safeguardingchildren.stoke.gov.uk/download/downloads/id/10/staffordshire-stoke-on-trent-missing-protocol-jan22.pdf" TargetMode="External"/><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staffordshire.moderngov.co.uk/documents/s183337/Staffordshire%20and%20Stoke-on-Trent%20Integrated%20Care%20System%20Children%20and%20Young%20Peoples%20Mental%20Health%20Lo.pdf" TargetMode="Externa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safeguardingchildren.stoke.gov.uk/homepage/22/neglect"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02_0.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hyperlink" Target="https://safeguardingchildren.stoke.gov.uk/safeguardingnew/homepage/16/resources" TargetMode="External"/><Relationship Id="rId7" Type="http://schemas.openxmlformats.org/officeDocument/2006/relationships/diagramQuickStyle" Target="../diagrams/quickStyle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hyperlink" Target="https://iconcope.org" TargetMode="External"/><Relationship Id="rId9" Type="http://schemas.microsoft.com/office/2007/relationships/diagramDrawing" Target="../diagrams/drawing5.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6.svg"/><Relationship Id="rId7" Type="http://schemas.openxmlformats.org/officeDocument/2006/relationships/image" Target="../media/image50.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03_0.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pn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2" Type="http://schemas.microsoft.com/office/2018/10/relationships/comments" Target="../comments/modernComment_107_0.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
                <a:lumOff val="95000"/>
              </a:schemeClr>
            </a:gs>
            <a:gs pos="22000">
              <a:schemeClr val="accent1">
                <a:lumMod val="45000"/>
                <a:lumOff val="55000"/>
              </a:schemeClr>
            </a:gs>
            <a:gs pos="7000">
              <a:schemeClr val="accent5">
                <a:lumMod val="75000"/>
              </a:schemeClr>
            </a:gs>
            <a:gs pos="3000">
              <a:srgbClr val="FFC000"/>
            </a:gs>
          </a:gsLst>
          <a:path path="circle">
            <a:fillToRect l="100000" t="100000"/>
          </a:path>
        </a:gradFill>
        <a:effectLst/>
      </p:bgPr>
    </p:bg>
    <p:spTree>
      <p:nvGrpSpPr>
        <p:cNvPr id="1" name=""/>
        <p:cNvGrpSpPr/>
        <p:nvPr/>
      </p:nvGrpSpPr>
      <p:grpSpPr>
        <a:xfrm>
          <a:off x="0" y="0"/>
          <a:ext cx="0" cy="0"/>
          <a:chOff x="0" y="0"/>
          <a:chExt cx="0" cy="0"/>
        </a:xfrm>
      </p:grpSpPr>
      <p:grpSp>
        <p:nvGrpSpPr>
          <p:cNvPr id="5" name="Group 5"/>
          <p:cNvGrpSpPr/>
          <p:nvPr/>
        </p:nvGrpSpPr>
        <p:grpSpPr>
          <a:xfrm>
            <a:off x="0" y="0"/>
            <a:ext cx="18288000" cy="10287000"/>
            <a:chOff x="0" y="0"/>
            <a:chExt cx="25774120" cy="30672797"/>
          </a:xfrm>
        </p:grpSpPr>
        <p:sp>
          <p:nvSpPr>
            <p:cNvPr id="6" name="Freeform 6"/>
            <p:cNvSpPr/>
            <p:nvPr/>
          </p:nvSpPr>
          <p:spPr>
            <a:xfrm>
              <a:off x="0" y="0"/>
              <a:ext cx="25774120" cy="30672798"/>
            </a:xfrm>
            <a:custGeom>
              <a:avLst/>
              <a:gdLst/>
              <a:ahLst/>
              <a:cxnLst/>
              <a:rect l="l" t="t" r="r" b="b"/>
              <a:pathLst>
                <a:path w="25774120" h="30672798">
                  <a:moveTo>
                    <a:pt x="0" y="0"/>
                  </a:moveTo>
                  <a:lnTo>
                    <a:pt x="25774120" y="0"/>
                  </a:lnTo>
                  <a:lnTo>
                    <a:pt x="25774120" y="30672798"/>
                  </a:lnTo>
                  <a:lnTo>
                    <a:pt x="0" y="30672798"/>
                  </a:lnTo>
                  <a:close/>
                </a:path>
              </a:pathLst>
            </a:custGeom>
            <a:solidFill>
              <a:srgbClr val="03989E">
                <a:alpha val="31000"/>
              </a:srgbClr>
            </a:solidFill>
          </p:spPr>
        </p:sp>
      </p:grpSp>
      <p:sp>
        <p:nvSpPr>
          <p:cNvPr id="9" name="TextBox 9"/>
          <p:cNvSpPr txBox="1"/>
          <p:nvPr/>
        </p:nvSpPr>
        <p:spPr>
          <a:xfrm>
            <a:off x="1028700" y="3289896"/>
            <a:ext cx="8177564" cy="3018928"/>
          </a:xfrm>
          <a:prstGeom prst="rect">
            <a:avLst/>
          </a:prstGeom>
        </p:spPr>
        <p:txBody>
          <a:bodyPr lIns="0" tIns="0" rIns="0" bIns="0" rtlCol="0" anchor="t">
            <a:spAutoFit/>
          </a:bodyPr>
          <a:lstStyle/>
          <a:p>
            <a:pPr algn="l">
              <a:lnSpc>
                <a:spcPts val="11605"/>
              </a:lnSpc>
            </a:pPr>
            <a:r>
              <a:rPr lang="en-US" sz="11605" b="1">
                <a:solidFill>
                  <a:srgbClr val="0E3F54"/>
                </a:solidFill>
                <a:latin typeface="Nunito Sans Heavy"/>
                <a:ea typeface="Nunito Sans Heavy"/>
                <a:cs typeface="Nunito Sans Heavy"/>
                <a:sym typeface="Nunito Sans Heavy"/>
              </a:rPr>
              <a:t>Yearly </a:t>
            </a:r>
          </a:p>
          <a:p>
            <a:pPr algn="l">
              <a:lnSpc>
                <a:spcPts val="11605"/>
              </a:lnSpc>
            </a:pPr>
            <a:r>
              <a:rPr lang="en-US" sz="11605" b="1">
                <a:solidFill>
                  <a:srgbClr val="0E3F54"/>
                </a:solidFill>
                <a:latin typeface="Nunito Sans Heavy"/>
                <a:ea typeface="Nunito Sans Heavy"/>
                <a:cs typeface="Nunito Sans Heavy"/>
                <a:sym typeface="Nunito Sans Heavy"/>
              </a:rPr>
              <a:t>Report</a:t>
            </a:r>
          </a:p>
        </p:txBody>
      </p:sp>
      <p:sp>
        <p:nvSpPr>
          <p:cNvPr id="10" name="TextBox 10"/>
          <p:cNvSpPr txBox="1"/>
          <p:nvPr/>
        </p:nvSpPr>
        <p:spPr>
          <a:xfrm>
            <a:off x="1028700" y="6589966"/>
            <a:ext cx="7108620" cy="637432"/>
          </a:xfrm>
          <a:prstGeom prst="rect">
            <a:avLst/>
          </a:prstGeom>
        </p:spPr>
        <p:txBody>
          <a:bodyPr lIns="0" tIns="0" rIns="0" bIns="0" rtlCol="0" anchor="t">
            <a:spAutoFit/>
          </a:bodyPr>
          <a:lstStyle/>
          <a:p>
            <a:pPr algn="l">
              <a:lnSpc>
                <a:spcPts val="5290"/>
              </a:lnSpc>
            </a:pPr>
            <a:r>
              <a:rPr lang="en-US" sz="3779" b="1">
                <a:solidFill>
                  <a:srgbClr val="0E3F54"/>
                </a:solidFill>
                <a:latin typeface="Nunito Sans Bold"/>
                <a:ea typeface="Nunito Sans Bold"/>
                <a:cs typeface="Nunito Sans Bold"/>
                <a:sym typeface="Nunito Sans Bold"/>
              </a:rPr>
              <a:t>2023 - 2024</a:t>
            </a:r>
          </a:p>
        </p:txBody>
      </p:sp>
      <p:sp>
        <p:nvSpPr>
          <p:cNvPr id="13" name="Freeform 13"/>
          <p:cNvSpPr/>
          <p:nvPr/>
        </p:nvSpPr>
        <p:spPr>
          <a:xfrm>
            <a:off x="14935200" y="7816276"/>
            <a:ext cx="2737169" cy="1684842"/>
          </a:xfrm>
          <a:custGeom>
            <a:avLst/>
            <a:gdLst/>
            <a:ahLst/>
            <a:cxnLst/>
            <a:rect l="l" t="t" r="r" b="b"/>
            <a:pathLst>
              <a:path w="2737169" h="1684842">
                <a:moveTo>
                  <a:pt x="0" y="0"/>
                </a:moveTo>
                <a:lnTo>
                  <a:pt x="2737169" y="0"/>
                </a:lnTo>
                <a:lnTo>
                  <a:pt x="2737169" y="1684842"/>
                </a:lnTo>
                <a:lnTo>
                  <a:pt x="0" y="1684842"/>
                </a:lnTo>
                <a:lnTo>
                  <a:pt x="0" y="0"/>
                </a:lnTo>
                <a:close/>
              </a:path>
            </a:pathLst>
          </a:custGeom>
          <a:blipFill>
            <a:blip r:embed="rId2"/>
            <a:stretch>
              <a:fillRect/>
            </a:stretch>
          </a:blipFill>
        </p:spPr>
      </p:sp>
      <p:sp>
        <p:nvSpPr>
          <p:cNvPr id="14" name="Freeform 14"/>
          <p:cNvSpPr/>
          <p:nvPr/>
        </p:nvSpPr>
        <p:spPr>
          <a:xfrm>
            <a:off x="6934200" y="7712431"/>
            <a:ext cx="3666636" cy="2027850"/>
          </a:xfrm>
          <a:custGeom>
            <a:avLst/>
            <a:gdLst/>
            <a:ahLst/>
            <a:cxnLst/>
            <a:rect l="l" t="t" r="r" b="b"/>
            <a:pathLst>
              <a:path w="3666636" h="2027850">
                <a:moveTo>
                  <a:pt x="0" y="0"/>
                </a:moveTo>
                <a:lnTo>
                  <a:pt x="3666636" y="0"/>
                </a:lnTo>
                <a:lnTo>
                  <a:pt x="3666636" y="2027850"/>
                </a:lnTo>
                <a:lnTo>
                  <a:pt x="0" y="2027850"/>
                </a:lnTo>
                <a:lnTo>
                  <a:pt x="0" y="0"/>
                </a:lnTo>
                <a:close/>
              </a:path>
            </a:pathLst>
          </a:custGeom>
          <a:blipFill>
            <a:blip r:embed="rId3"/>
            <a:stretch>
              <a:fillRect/>
            </a:stretch>
          </a:blipFill>
        </p:spPr>
      </p:sp>
      <p:sp>
        <p:nvSpPr>
          <p:cNvPr id="15" name="Freeform 15"/>
          <p:cNvSpPr/>
          <p:nvPr/>
        </p:nvSpPr>
        <p:spPr>
          <a:xfrm>
            <a:off x="8382000" y="992826"/>
            <a:ext cx="2697477" cy="2225675"/>
          </a:xfrm>
          <a:custGeom>
            <a:avLst/>
            <a:gdLst/>
            <a:ahLst/>
            <a:cxnLst/>
            <a:rect l="l" t="t" r="r" b="b"/>
            <a:pathLst>
              <a:path w="2697477" h="2225675">
                <a:moveTo>
                  <a:pt x="0" y="0"/>
                </a:moveTo>
                <a:lnTo>
                  <a:pt x="2697477" y="0"/>
                </a:lnTo>
                <a:lnTo>
                  <a:pt x="2697477" y="2225674"/>
                </a:lnTo>
                <a:lnTo>
                  <a:pt x="0" y="2225674"/>
                </a:lnTo>
                <a:lnTo>
                  <a:pt x="0" y="0"/>
                </a:lnTo>
                <a:close/>
              </a:path>
            </a:pathLst>
          </a:custGeom>
          <a:blipFill>
            <a:blip r:embed="rId4"/>
            <a:stretch>
              <a:fillRect/>
            </a:stretch>
          </a:blipFill>
        </p:spPr>
      </p:sp>
      <p:sp>
        <p:nvSpPr>
          <p:cNvPr id="16" name="Freeform 16"/>
          <p:cNvSpPr/>
          <p:nvPr/>
        </p:nvSpPr>
        <p:spPr>
          <a:xfrm>
            <a:off x="8609163" y="4001052"/>
            <a:ext cx="2243149" cy="2579843"/>
          </a:xfrm>
          <a:custGeom>
            <a:avLst/>
            <a:gdLst/>
            <a:ahLst/>
            <a:cxnLst/>
            <a:rect l="l" t="t" r="r" b="b"/>
            <a:pathLst>
              <a:path w="2414369" h="3021121">
                <a:moveTo>
                  <a:pt x="0" y="0"/>
                </a:moveTo>
                <a:lnTo>
                  <a:pt x="2414369" y="0"/>
                </a:lnTo>
                <a:lnTo>
                  <a:pt x="2414369" y="3021121"/>
                </a:lnTo>
                <a:lnTo>
                  <a:pt x="0" y="3021121"/>
                </a:lnTo>
                <a:lnTo>
                  <a:pt x="0" y="0"/>
                </a:lnTo>
                <a:close/>
              </a:path>
            </a:pathLst>
          </a:custGeom>
          <a:blipFill>
            <a:blip r:embed="rId5"/>
            <a:stretch>
              <a:fillRect/>
            </a:stretch>
          </a:blipFill>
        </p:spPr>
      </p:sp>
      <p:sp>
        <p:nvSpPr>
          <p:cNvPr id="17" name="Freeform 17"/>
          <p:cNvSpPr/>
          <p:nvPr/>
        </p:nvSpPr>
        <p:spPr>
          <a:xfrm>
            <a:off x="992414" y="1131659"/>
            <a:ext cx="4822238" cy="1081007"/>
          </a:xfrm>
          <a:custGeom>
            <a:avLst/>
            <a:gdLst/>
            <a:ahLst/>
            <a:cxnLst/>
            <a:rect l="l" t="t" r="r" b="b"/>
            <a:pathLst>
              <a:path w="5773090" h="1172978">
                <a:moveTo>
                  <a:pt x="0" y="0"/>
                </a:moveTo>
                <a:lnTo>
                  <a:pt x="5773090" y="0"/>
                </a:lnTo>
                <a:lnTo>
                  <a:pt x="5773090" y="1172978"/>
                </a:lnTo>
                <a:lnTo>
                  <a:pt x="0" y="1172978"/>
                </a:lnTo>
                <a:lnTo>
                  <a:pt x="0" y="0"/>
                </a:lnTo>
                <a:close/>
              </a:path>
            </a:pathLst>
          </a:custGeom>
          <a:blipFill>
            <a:blip r:embed="rId6"/>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reeform 2"/>
          <p:cNvSpPr/>
          <p:nvPr/>
        </p:nvSpPr>
        <p:spPr>
          <a:xfrm>
            <a:off x="9565342" y="4550192"/>
            <a:ext cx="1014036" cy="1014036"/>
          </a:xfrm>
          <a:custGeom>
            <a:avLst/>
            <a:gdLst/>
            <a:ahLst/>
            <a:cxnLst/>
            <a:rect l="l" t="t" r="r" b="b"/>
            <a:pathLst>
              <a:path w="1014036" h="1014036">
                <a:moveTo>
                  <a:pt x="0" y="0"/>
                </a:moveTo>
                <a:lnTo>
                  <a:pt x="1014036" y="0"/>
                </a:lnTo>
                <a:lnTo>
                  <a:pt x="1014036" y="1014036"/>
                </a:lnTo>
                <a:lnTo>
                  <a:pt x="0" y="10140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9582092" y="7737247"/>
            <a:ext cx="1014036" cy="1014036"/>
          </a:xfrm>
          <a:custGeom>
            <a:avLst/>
            <a:gdLst/>
            <a:ahLst/>
            <a:cxnLst/>
            <a:rect l="l" t="t" r="r" b="b"/>
            <a:pathLst>
              <a:path w="1014036" h="1014036">
                <a:moveTo>
                  <a:pt x="0" y="0"/>
                </a:moveTo>
                <a:lnTo>
                  <a:pt x="1014036" y="0"/>
                </a:lnTo>
                <a:lnTo>
                  <a:pt x="1014036" y="1014035"/>
                </a:lnTo>
                <a:lnTo>
                  <a:pt x="0" y="10140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9565342" y="6197298"/>
            <a:ext cx="1030786" cy="1014036"/>
          </a:xfrm>
          <a:custGeom>
            <a:avLst/>
            <a:gdLst/>
            <a:ahLst/>
            <a:cxnLst/>
            <a:rect l="l" t="t" r="r" b="b"/>
            <a:pathLst>
              <a:path w="1030786" h="1014036">
                <a:moveTo>
                  <a:pt x="0" y="0"/>
                </a:moveTo>
                <a:lnTo>
                  <a:pt x="1030786" y="0"/>
                </a:lnTo>
                <a:lnTo>
                  <a:pt x="1030786" y="1014035"/>
                </a:lnTo>
                <a:lnTo>
                  <a:pt x="0" y="10140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AutoShape 5"/>
          <p:cNvSpPr/>
          <p:nvPr/>
        </p:nvSpPr>
        <p:spPr>
          <a:xfrm rot="4620">
            <a:off x="1028680" y="9263062"/>
            <a:ext cx="7086653" cy="0"/>
          </a:xfrm>
          <a:prstGeom prst="line">
            <a:avLst/>
          </a:prstGeom>
          <a:ln w="19050" cap="flat">
            <a:solidFill>
              <a:srgbClr val="00C2CB"/>
            </a:solidFill>
            <a:prstDash val="solid"/>
            <a:headEnd type="none" w="sm" len="sm"/>
            <a:tailEnd type="none" w="sm" len="sm"/>
          </a:ln>
        </p:spPr>
      </p:sp>
      <p:sp>
        <p:nvSpPr>
          <p:cNvPr id="6" name="Freeform 6"/>
          <p:cNvSpPr/>
          <p:nvPr/>
        </p:nvSpPr>
        <p:spPr>
          <a:xfrm>
            <a:off x="1028700" y="2796770"/>
            <a:ext cx="6400451" cy="6285618"/>
          </a:xfrm>
          <a:custGeom>
            <a:avLst/>
            <a:gdLst/>
            <a:ahLst/>
            <a:cxnLst/>
            <a:rect l="l" t="t" r="r" b="b"/>
            <a:pathLst>
              <a:path w="6400451" h="6285618">
                <a:moveTo>
                  <a:pt x="0" y="0"/>
                </a:moveTo>
                <a:lnTo>
                  <a:pt x="6400451" y="0"/>
                </a:lnTo>
                <a:lnTo>
                  <a:pt x="6400451" y="6285618"/>
                </a:lnTo>
                <a:lnTo>
                  <a:pt x="0" y="6285618"/>
                </a:lnTo>
                <a:lnTo>
                  <a:pt x="0" y="0"/>
                </a:lnTo>
                <a:close/>
              </a:path>
            </a:pathLst>
          </a:custGeom>
          <a:blipFill>
            <a:blip r:embed="rId8"/>
            <a:stretch>
              <a:fillRect/>
            </a:stretch>
          </a:blipFill>
        </p:spPr>
      </p:sp>
      <p:sp>
        <p:nvSpPr>
          <p:cNvPr id="7" name="TextBox 7"/>
          <p:cNvSpPr txBox="1"/>
          <p:nvPr/>
        </p:nvSpPr>
        <p:spPr>
          <a:xfrm>
            <a:off x="1028700" y="923925"/>
            <a:ext cx="7609690" cy="1749425"/>
          </a:xfrm>
          <a:prstGeom prst="rect">
            <a:avLst/>
          </a:prstGeom>
        </p:spPr>
        <p:txBody>
          <a:bodyPr lIns="0" tIns="0" rIns="0" bIns="0" rtlCol="0" anchor="t">
            <a:spAutoFit/>
          </a:bodyPr>
          <a:lstStyle/>
          <a:p>
            <a:pPr algn="l">
              <a:lnSpc>
                <a:spcPts val="7000"/>
              </a:lnSpc>
              <a:spcBef>
                <a:spcPct val="0"/>
              </a:spcBef>
            </a:pPr>
            <a:r>
              <a:rPr lang="en-US" sz="5000" b="1">
                <a:solidFill>
                  <a:srgbClr val="0E3F54"/>
                </a:solidFill>
                <a:latin typeface="Nunito Sans Heavy"/>
                <a:ea typeface="Nunito Sans Heavy"/>
                <a:cs typeface="Nunito Sans Heavy"/>
                <a:sym typeface="Nunito Sans Heavy"/>
              </a:rPr>
              <a:t>QUALITY ASSURANCE FRAMEWORK</a:t>
            </a:r>
          </a:p>
        </p:txBody>
      </p:sp>
      <p:sp>
        <p:nvSpPr>
          <p:cNvPr id="8" name="TextBox 8"/>
          <p:cNvSpPr txBox="1"/>
          <p:nvPr/>
        </p:nvSpPr>
        <p:spPr>
          <a:xfrm>
            <a:off x="9323862" y="2587728"/>
            <a:ext cx="7935438" cy="1464888"/>
          </a:xfrm>
          <a:prstGeom prst="rect">
            <a:avLst/>
          </a:prstGeom>
        </p:spPr>
        <p:txBody>
          <a:bodyPr lIns="0" tIns="0" rIns="0" bIns="0" rtlCol="0" anchor="t">
            <a:spAutoFit/>
          </a:bodyPr>
          <a:lstStyle/>
          <a:p>
            <a:pPr algn="l">
              <a:lnSpc>
                <a:spcPts val="2323"/>
              </a:lnSpc>
              <a:spcBef>
                <a:spcPct val="0"/>
              </a:spcBef>
            </a:pPr>
            <a:r>
              <a:rPr lang="en-US" sz="1659">
                <a:solidFill>
                  <a:schemeClr val="accent5">
                    <a:lumMod val="50000"/>
                  </a:schemeClr>
                </a:solidFill>
                <a:latin typeface="Nunito Sans"/>
                <a:ea typeface="Nunito Sans"/>
                <a:cs typeface="Nunito Sans"/>
                <a:sym typeface="Nunito Sans"/>
              </a:rPr>
              <a:t>The partnership quality assurance framework employs various methods to ensure effective multi-agency practices for improving outcomes for children and families, including safeguarding reviews and audits. Recently, the model was revised to include three independent scrutineers for enhanced resilience and challenge, each focusing on specific scrutiny tasks. </a:t>
            </a:r>
          </a:p>
        </p:txBody>
      </p:sp>
      <p:sp>
        <p:nvSpPr>
          <p:cNvPr id="9" name="TextBox 9"/>
          <p:cNvSpPr txBox="1"/>
          <p:nvPr/>
        </p:nvSpPr>
        <p:spPr>
          <a:xfrm>
            <a:off x="11270974" y="6277595"/>
            <a:ext cx="5043924" cy="855362"/>
          </a:xfrm>
          <a:prstGeom prst="rect">
            <a:avLst/>
          </a:prstGeom>
        </p:spPr>
        <p:txBody>
          <a:bodyPr lIns="0" tIns="0" rIns="0" bIns="0" rtlCol="0" anchor="t">
            <a:spAutoFit/>
          </a:bodyPr>
          <a:lstStyle/>
          <a:p>
            <a:pPr algn="l">
              <a:lnSpc>
                <a:spcPts val="3359"/>
              </a:lnSpc>
              <a:spcBef>
                <a:spcPct val="0"/>
              </a:spcBef>
            </a:pPr>
            <a:r>
              <a:rPr lang="en-US" sz="2400" b="1">
                <a:solidFill>
                  <a:schemeClr val="accent5">
                    <a:lumMod val="50000"/>
                  </a:schemeClr>
                </a:solidFill>
                <a:latin typeface="Nunito Sans Bold"/>
                <a:ea typeface="Nunito Sans Bold"/>
                <a:cs typeface="Nunito Sans Bold"/>
                <a:sym typeface="Nunito Sans Bold"/>
              </a:rPr>
              <a:t>Improved outcomes for children and families.</a:t>
            </a:r>
          </a:p>
        </p:txBody>
      </p:sp>
      <p:sp>
        <p:nvSpPr>
          <p:cNvPr id="10" name="TextBox 10"/>
          <p:cNvSpPr txBox="1"/>
          <p:nvPr/>
        </p:nvSpPr>
        <p:spPr>
          <a:xfrm>
            <a:off x="11270974" y="7817544"/>
            <a:ext cx="5043924" cy="855362"/>
          </a:xfrm>
          <a:prstGeom prst="rect">
            <a:avLst/>
          </a:prstGeom>
        </p:spPr>
        <p:txBody>
          <a:bodyPr lIns="0" tIns="0" rIns="0" bIns="0" rtlCol="0" anchor="t">
            <a:spAutoFit/>
          </a:bodyPr>
          <a:lstStyle/>
          <a:p>
            <a:pPr algn="l">
              <a:lnSpc>
                <a:spcPts val="3359"/>
              </a:lnSpc>
              <a:spcBef>
                <a:spcPct val="0"/>
              </a:spcBef>
            </a:pPr>
            <a:r>
              <a:rPr lang="en-US" sz="2400" b="1">
                <a:solidFill>
                  <a:schemeClr val="accent5">
                    <a:lumMod val="50000"/>
                  </a:schemeClr>
                </a:solidFill>
                <a:latin typeface="Nunito Sans Bold"/>
                <a:ea typeface="Nunito Sans Bold"/>
                <a:cs typeface="Nunito Sans Bold"/>
                <a:sym typeface="Nunito Sans Bold"/>
              </a:rPr>
              <a:t>Practice improvement and development.</a:t>
            </a:r>
          </a:p>
        </p:txBody>
      </p:sp>
      <p:sp>
        <p:nvSpPr>
          <p:cNvPr id="11" name="TextBox 11"/>
          <p:cNvSpPr txBox="1"/>
          <p:nvPr/>
        </p:nvSpPr>
        <p:spPr>
          <a:xfrm>
            <a:off x="7090493" y="9629732"/>
            <a:ext cx="1024837" cy="242631"/>
          </a:xfrm>
          <a:prstGeom prst="rect">
            <a:avLst/>
          </a:prstGeom>
        </p:spPr>
        <p:txBody>
          <a:bodyPr lIns="0" tIns="0" rIns="0" bIns="0" rtlCol="0" anchor="t">
            <a:spAutoFit/>
          </a:bodyPr>
          <a:lstStyle/>
          <a:p>
            <a:pPr algn="r">
              <a:lnSpc>
                <a:spcPts val="1960"/>
              </a:lnSpc>
            </a:pPr>
            <a:r>
              <a:rPr lang="en-US" sz="1400" b="1">
                <a:solidFill>
                  <a:srgbClr val="2B2B2B"/>
                </a:solidFill>
                <a:latin typeface="Poppins Medium"/>
                <a:ea typeface="Poppins Medium"/>
                <a:cs typeface="Poppins Medium"/>
                <a:sym typeface="Poppins Medium"/>
              </a:rPr>
              <a:t>10</a:t>
            </a:r>
          </a:p>
        </p:txBody>
      </p:sp>
      <p:sp>
        <p:nvSpPr>
          <p:cNvPr id="12" name="TextBox 12"/>
          <p:cNvSpPr txBox="1"/>
          <p:nvPr/>
        </p:nvSpPr>
        <p:spPr>
          <a:xfrm>
            <a:off x="1028700" y="9515459"/>
            <a:ext cx="5012778" cy="507365"/>
          </a:xfrm>
          <a:prstGeom prst="rect">
            <a:avLst/>
          </a:prstGeom>
        </p:spPr>
        <p:txBody>
          <a:bodyPr lIns="0" tIns="0" rIns="0" bIns="0" rtlCol="0" anchor="t">
            <a:spAutoFit/>
          </a:bodyPr>
          <a:lstStyle/>
          <a:p>
            <a:pPr algn="l">
              <a:lnSpc>
                <a:spcPts val="1960"/>
              </a:lnSpc>
            </a:pPr>
            <a:r>
              <a:rPr lang="en-US" sz="1400" b="1">
                <a:solidFill>
                  <a:srgbClr val="2B2B2B"/>
                </a:solidFill>
                <a:latin typeface="Poppins Medium"/>
                <a:ea typeface="Poppins Medium"/>
                <a:cs typeface="Poppins Medium"/>
                <a:sym typeface="Poppins Medium"/>
              </a:rPr>
              <a:t>Stoke-on-Trent Safeguarding Children Partnership</a:t>
            </a:r>
          </a:p>
          <a:p>
            <a:pPr algn="l">
              <a:lnSpc>
                <a:spcPts val="1960"/>
              </a:lnSpc>
            </a:pPr>
            <a:r>
              <a:rPr lang="en-US" sz="1400" b="1">
                <a:solidFill>
                  <a:srgbClr val="2B2B2B"/>
                </a:solidFill>
                <a:latin typeface="Poppins Medium"/>
                <a:ea typeface="Poppins Medium"/>
                <a:cs typeface="Poppins Medium"/>
                <a:sym typeface="Poppins Medium"/>
              </a:rPr>
              <a:t>Yearly Report 2023/24</a:t>
            </a:r>
          </a:p>
        </p:txBody>
      </p:sp>
      <p:sp>
        <p:nvSpPr>
          <p:cNvPr id="13" name="TextBox 13"/>
          <p:cNvSpPr txBox="1"/>
          <p:nvPr/>
        </p:nvSpPr>
        <p:spPr>
          <a:xfrm>
            <a:off x="2968583" y="5134351"/>
            <a:ext cx="2659222" cy="1725931"/>
          </a:xfrm>
          <a:prstGeom prst="rect">
            <a:avLst/>
          </a:prstGeom>
        </p:spPr>
        <p:txBody>
          <a:bodyPr lIns="0" tIns="0" rIns="0" bIns="0" rtlCol="0" anchor="t">
            <a:spAutoFit/>
          </a:bodyPr>
          <a:lstStyle/>
          <a:p>
            <a:pPr algn="ctr">
              <a:lnSpc>
                <a:spcPts val="4619"/>
              </a:lnSpc>
              <a:spcBef>
                <a:spcPct val="0"/>
              </a:spcBef>
            </a:pPr>
            <a:r>
              <a:rPr lang="en-US" sz="3299" b="1">
                <a:solidFill>
                  <a:srgbClr val="000000"/>
                </a:solidFill>
                <a:latin typeface="Nunito Sans Bold"/>
                <a:ea typeface="Nunito Sans Bold"/>
                <a:cs typeface="Nunito Sans Bold"/>
                <a:sym typeface="Nunito Sans Bold"/>
              </a:rPr>
              <a:t>Continuous Learning and Development</a:t>
            </a:r>
          </a:p>
        </p:txBody>
      </p:sp>
      <p:sp>
        <p:nvSpPr>
          <p:cNvPr id="14" name="TextBox 14"/>
          <p:cNvSpPr txBox="1"/>
          <p:nvPr/>
        </p:nvSpPr>
        <p:spPr>
          <a:xfrm>
            <a:off x="3743601" y="3318334"/>
            <a:ext cx="970649" cy="735965"/>
          </a:xfrm>
          <a:prstGeom prst="rect">
            <a:avLst/>
          </a:prstGeom>
        </p:spPr>
        <p:txBody>
          <a:bodyPr lIns="0" tIns="0" rIns="0" bIns="0" rtlCol="0" anchor="t">
            <a:spAutoFit/>
          </a:bodyPr>
          <a:lstStyle/>
          <a:p>
            <a:pPr algn="ctr">
              <a:lnSpc>
                <a:spcPts val="1960"/>
              </a:lnSpc>
              <a:spcBef>
                <a:spcPct val="0"/>
              </a:spcBef>
            </a:pPr>
            <a:r>
              <a:rPr lang="en-US" sz="1400">
                <a:solidFill>
                  <a:srgbClr val="000000"/>
                </a:solidFill>
                <a:latin typeface="Nunito Sans"/>
                <a:ea typeface="Nunito Sans"/>
                <a:cs typeface="Nunito Sans"/>
                <a:sym typeface="Nunito Sans"/>
              </a:rPr>
              <a:t>Multi-agency Data</a:t>
            </a:r>
          </a:p>
        </p:txBody>
      </p:sp>
      <p:sp>
        <p:nvSpPr>
          <p:cNvPr id="15" name="TextBox 15"/>
          <p:cNvSpPr txBox="1"/>
          <p:nvPr/>
        </p:nvSpPr>
        <p:spPr>
          <a:xfrm>
            <a:off x="5556154" y="4197420"/>
            <a:ext cx="970649" cy="735965"/>
          </a:xfrm>
          <a:prstGeom prst="rect">
            <a:avLst/>
          </a:prstGeom>
        </p:spPr>
        <p:txBody>
          <a:bodyPr lIns="0" tIns="0" rIns="0" bIns="0" rtlCol="0" anchor="t">
            <a:spAutoFit/>
          </a:bodyPr>
          <a:lstStyle/>
          <a:p>
            <a:pPr algn="ctr">
              <a:lnSpc>
                <a:spcPts val="1960"/>
              </a:lnSpc>
              <a:spcBef>
                <a:spcPct val="0"/>
              </a:spcBef>
            </a:pPr>
            <a:r>
              <a:rPr lang="en-US" sz="1400">
                <a:solidFill>
                  <a:srgbClr val="000000"/>
                </a:solidFill>
                <a:latin typeface="Nunito Sans"/>
                <a:ea typeface="Nunito Sans"/>
                <a:cs typeface="Nunito Sans"/>
                <a:sym typeface="Nunito Sans"/>
              </a:rPr>
              <a:t>Multi-agency case audit</a:t>
            </a:r>
          </a:p>
        </p:txBody>
      </p:sp>
      <p:sp>
        <p:nvSpPr>
          <p:cNvPr id="16" name="TextBox 16"/>
          <p:cNvSpPr txBox="1"/>
          <p:nvPr/>
        </p:nvSpPr>
        <p:spPr>
          <a:xfrm>
            <a:off x="5987357" y="5978594"/>
            <a:ext cx="1078891" cy="983615"/>
          </a:xfrm>
          <a:prstGeom prst="rect">
            <a:avLst/>
          </a:prstGeom>
        </p:spPr>
        <p:txBody>
          <a:bodyPr lIns="0" tIns="0" rIns="0" bIns="0" rtlCol="0" anchor="t">
            <a:spAutoFit/>
          </a:bodyPr>
          <a:lstStyle/>
          <a:p>
            <a:pPr algn="ctr">
              <a:lnSpc>
                <a:spcPts val="1960"/>
              </a:lnSpc>
              <a:spcBef>
                <a:spcPct val="0"/>
              </a:spcBef>
            </a:pPr>
            <a:r>
              <a:rPr lang="en-US" sz="1400">
                <a:solidFill>
                  <a:srgbClr val="000000"/>
                </a:solidFill>
                <a:latin typeface="Nunito Sans"/>
                <a:ea typeface="Nunito Sans"/>
                <a:cs typeface="Nunito Sans"/>
                <a:sym typeface="Nunito Sans"/>
              </a:rPr>
              <a:t>Learning from Serious Safeguarding Incidents</a:t>
            </a:r>
          </a:p>
        </p:txBody>
      </p:sp>
      <p:sp>
        <p:nvSpPr>
          <p:cNvPr id="17" name="TextBox 17"/>
          <p:cNvSpPr txBox="1"/>
          <p:nvPr/>
        </p:nvSpPr>
        <p:spPr>
          <a:xfrm>
            <a:off x="1925635" y="4291747"/>
            <a:ext cx="1078891" cy="523875"/>
          </a:xfrm>
          <a:prstGeom prst="rect">
            <a:avLst/>
          </a:prstGeom>
        </p:spPr>
        <p:txBody>
          <a:bodyPr lIns="0" tIns="0" rIns="0" bIns="0" rtlCol="0" anchor="t">
            <a:spAutoFit/>
          </a:bodyPr>
          <a:lstStyle/>
          <a:p>
            <a:pPr algn="ctr">
              <a:lnSpc>
                <a:spcPts val="2100"/>
              </a:lnSpc>
              <a:spcBef>
                <a:spcPct val="0"/>
              </a:spcBef>
            </a:pPr>
            <a:r>
              <a:rPr lang="en-US" sz="1500">
                <a:solidFill>
                  <a:srgbClr val="000000"/>
                </a:solidFill>
                <a:latin typeface="Nunito Sans"/>
                <a:ea typeface="Nunito Sans"/>
                <a:cs typeface="Nunito Sans"/>
                <a:sym typeface="Nunito Sans"/>
              </a:rPr>
              <a:t>Independent Scrutiny</a:t>
            </a:r>
          </a:p>
        </p:txBody>
      </p:sp>
      <p:sp>
        <p:nvSpPr>
          <p:cNvPr id="18" name="TextBox 18"/>
          <p:cNvSpPr txBox="1"/>
          <p:nvPr/>
        </p:nvSpPr>
        <p:spPr>
          <a:xfrm>
            <a:off x="4584856" y="7520017"/>
            <a:ext cx="1366792" cy="1231265"/>
          </a:xfrm>
          <a:prstGeom prst="rect">
            <a:avLst/>
          </a:prstGeom>
        </p:spPr>
        <p:txBody>
          <a:bodyPr lIns="0" tIns="0" rIns="0" bIns="0" rtlCol="0" anchor="t">
            <a:spAutoFit/>
          </a:bodyPr>
          <a:lstStyle/>
          <a:p>
            <a:pPr algn="ctr">
              <a:lnSpc>
                <a:spcPts val="1960"/>
              </a:lnSpc>
              <a:spcBef>
                <a:spcPct val="0"/>
              </a:spcBef>
            </a:pPr>
            <a:r>
              <a:rPr lang="en-US" sz="1400">
                <a:solidFill>
                  <a:srgbClr val="000000"/>
                </a:solidFill>
                <a:latin typeface="Nunito Sans"/>
                <a:ea typeface="Nunito Sans"/>
                <a:cs typeface="Nunito Sans"/>
                <a:sym typeface="Nunito Sans"/>
              </a:rPr>
              <a:t>Single agency Inspections and Joint Area </a:t>
            </a:r>
            <a:r>
              <a:rPr lang="en-US" sz="1400" err="1">
                <a:solidFill>
                  <a:srgbClr val="000000"/>
                </a:solidFill>
                <a:latin typeface="Nunito Sans"/>
                <a:ea typeface="Nunito Sans"/>
                <a:cs typeface="Nunito Sans"/>
                <a:sym typeface="Nunito Sans"/>
              </a:rPr>
              <a:t>Targetted</a:t>
            </a:r>
            <a:r>
              <a:rPr lang="en-US" sz="1400">
                <a:solidFill>
                  <a:srgbClr val="000000"/>
                </a:solidFill>
                <a:latin typeface="Nunito Sans"/>
                <a:ea typeface="Nunito Sans"/>
                <a:cs typeface="Nunito Sans"/>
                <a:sym typeface="Nunito Sans"/>
              </a:rPr>
              <a:t> Inspections</a:t>
            </a:r>
          </a:p>
        </p:txBody>
      </p:sp>
      <p:sp>
        <p:nvSpPr>
          <p:cNvPr id="19" name="TextBox 19"/>
          <p:cNvSpPr txBox="1"/>
          <p:nvPr/>
        </p:nvSpPr>
        <p:spPr>
          <a:xfrm>
            <a:off x="2541789" y="7861994"/>
            <a:ext cx="1366792" cy="735965"/>
          </a:xfrm>
          <a:prstGeom prst="rect">
            <a:avLst/>
          </a:prstGeom>
        </p:spPr>
        <p:txBody>
          <a:bodyPr lIns="0" tIns="0" rIns="0" bIns="0" rtlCol="0" anchor="t">
            <a:spAutoFit/>
          </a:bodyPr>
          <a:lstStyle/>
          <a:p>
            <a:pPr algn="ctr">
              <a:lnSpc>
                <a:spcPts val="1960"/>
              </a:lnSpc>
              <a:spcBef>
                <a:spcPct val="0"/>
              </a:spcBef>
            </a:pPr>
            <a:r>
              <a:rPr lang="en-US" sz="1400">
                <a:solidFill>
                  <a:srgbClr val="000000"/>
                </a:solidFill>
                <a:latin typeface="Nunito Sans"/>
                <a:ea typeface="Nunito Sans"/>
                <a:cs typeface="Nunito Sans"/>
                <a:sym typeface="Nunito Sans"/>
              </a:rPr>
              <a:t>Section 11 and Section 175 Audits</a:t>
            </a:r>
          </a:p>
        </p:txBody>
      </p:sp>
      <p:sp>
        <p:nvSpPr>
          <p:cNvPr id="20" name="TextBox 20"/>
          <p:cNvSpPr txBox="1"/>
          <p:nvPr/>
        </p:nvSpPr>
        <p:spPr>
          <a:xfrm>
            <a:off x="1242239" y="6002079"/>
            <a:ext cx="1366792" cy="1231265"/>
          </a:xfrm>
          <a:prstGeom prst="rect">
            <a:avLst/>
          </a:prstGeom>
        </p:spPr>
        <p:txBody>
          <a:bodyPr lIns="0" tIns="0" rIns="0" bIns="0" rtlCol="0" anchor="t">
            <a:spAutoFit/>
          </a:bodyPr>
          <a:lstStyle/>
          <a:p>
            <a:pPr algn="ctr">
              <a:lnSpc>
                <a:spcPts val="1960"/>
              </a:lnSpc>
              <a:spcBef>
                <a:spcPct val="0"/>
              </a:spcBef>
            </a:pPr>
            <a:r>
              <a:rPr lang="en-US" sz="1400">
                <a:solidFill>
                  <a:srgbClr val="000000"/>
                </a:solidFill>
                <a:latin typeface="Nunito Sans"/>
                <a:ea typeface="Nunito Sans"/>
                <a:cs typeface="Nunito Sans"/>
                <a:sym typeface="Nunito Sans"/>
              </a:rPr>
              <a:t>Feedback and engagement from Children and Young People</a:t>
            </a:r>
          </a:p>
        </p:txBody>
      </p:sp>
      <p:sp>
        <p:nvSpPr>
          <p:cNvPr id="21" name="TextBox 21"/>
          <p:cNvSpPr txBox="1"/>
          <p:nvPr/>
        </p:nvSpPr>
        <p:spPr>
          <a:xfrm>
            <a:off x="11270974" y="4630490"/>
            <a:ext cx="5043924" cy="855362"/>
          </a:xfrm>
          <a:prstGeom prst="rect">
            <a:avLst/>
          </a:prstGeom>
        </p:spPr>
        <p:txBody>
          <a:bodyPr lIns="0" tIns="0" rIns="0" bIns="0" rtlCol="0" anchor="t">
            <a:spAutoFit/>
          </a:bodyPr>
          <a:lstStyle/>
          <a:p>
            <a:pPr algn="l">
              <a:lnSpc>
                <a:spcPts val="3359"/>
              </a:lnSpc>
              <a:spcBef>
                <a:spcPct val="0"/>
              </a:spcBef>
            </a:pPr>
            <a:r>
              <a:rPr lang="en-US" sz="2400" b="1">
                <a:solidFill>
                  <a:schemeClr val="accent5">
                    <a:lumMod val="50000"/>
                  </a:schemeClr>
                </a:solidFill>
                <a:latin typeface="Nunito Sans Bold"/>
                <a:ea typeface="Nunito Sans Bold"/>
                <a:cs typeface="Nunito Sans Bold"/>
                <a:sym typeface="Nunito Sans Bold"/>
              </a:rPr>
              <a:t>Reduced risk and targeted resources against local need</a:t>
            </a:r>
            <a:r>
              <a:rPr lang="en-US" sz="2400" b="1">
                <a:solidFill>
                  <a:srgbClr val="2B2B2B"/>
                </a:solidFill>
                <a:latin typeface="Nunito Sans Bold"/>
                <a:ea typeface="Nunito Sans Bold"/>
                <a:cs typeface="Nunito Sans Bold"/>
                <a:sym typeface="Nunito Sans Bold"/>
              </a:rPr>
              <a:t>.</a:t>
            </a:r>
          </a:p>
        </p:txBody>
      </p:sp>
      <p:pic>
        <p:nvPicPr>
          <p:cNvPr id="23" name="Picture 22">
            <a:extLst>
              <a:ext uri="{FF2B5EF4-FFF2-40B4-BE49-F238E27FC236}">
                <a16:creationId xmlns:a16="http://schemas.microsoft.com/office/drawing/2014/main" id="{362CDEFA-2025-44D5-A44C-4E479028EC33}"/>
              </a:ext>
            </a:extLst>
          </p:cNvPr>
          <p:cNvPicPr>
            <a:picLocks noChangeAspect="1"/>
          </p:cNvPicPr>
          <p:nvPr/>
        </p:nvPicPr>
        <p:blipFill>
          <a:blip r:embed="rId9"/>
          <a:stretch>
            <a:fillRect/>
          </a:stretch>
        </p:blipFill>
        <p:spPr>
          <a:xfrm>
            <a:off x="15491307" y="8167021"/>
            <a:ext cx="1767993" cy="1091279"/>
          </a:xfrm>
          <a:prstGeom prst="rect">
            <a:avLst/>
          </a:prstGeom>
        </p:spPr>
      </p:pic>
      <p:grpSp>
        <p:nvGrpSpPr>
          <p:cNvPr id="24" name="Group 3">
            <a:extLst>
              <a:ext uri="{FF2B5EF4-FFF2-40B4-BE49-F238E27FC236}">
                <a16:creationId xmlns:a16="http://schemas.microsoft.com/office/drawing/2014/main" id="{D9D34A83-762B-4EA9-9FB9-408C850B3332}"/>
              </a:ext>
            </a:extLst>
          </p:cNvPr>
          <p:cNvGrpSpPr/>
          <p:nvPr/>
        </p:nvGrpSpPr>
        <p:grpSpPr>
          <a:xfrm>
            <a:off x="-17" y="81635"/>
            <a:ext cx="683355" cy="10210808"/>
            <a:chOff x="0" y="0"/>
            <a:chExt cx="1763625" cy="2709333"/>
          </a:xfrm>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p:grpSpPr>
        <p:sp>
          <p:nvSpPr>
            <p:cNvPr id="25" name="Freeform 4">
              <a:extLst>
                <a:ext uri="{FF2B5EF4-FFF2-40B4-BE49-F238E27FC236}">
                  <a16:creationId xmlns:a16="http://schemas.microsoft.com/office/drawing/2014/main" id="{EA7A6D21-7D99-4096-84B1-77085092E9EF}"/>
                </a:ext>
              </a:extLst>
            </p:cNvPr>
            <p:cNvSpPr/>
            <p:nvPr/>
          </p:nvSpPr>
          <p:spPr>
            <a:xfrm>
              <a:off x="0" y="0"/>
              <a:ext cx="1763625" cy="2709333"/>
            </a:xfrm>
            <a:custGeom>
              <a:avLst/>
              <a:gdLst/>
              <a:ahLst/>
              <a:cxnLst/>
              <a:rect l="l" t="t" r="r" b="b"/>
              <a:pathLst>
                <a:path w="1763625" h="2709333">
                  <a:moveTo>
                    <a:pt x="0" y="0"/>
                  </a:moveTo>
                  <a:lnTo>
                    <a:pt x="1763625" y="0"/>
                  </a:lnTo>
                  <a:lnTo>
                    <a:pt x="1763625" y="2709333"/>
                  </a:lnTo>
                  <a:lnTo>
                    <a:pt x="0" y="2709333"/>
                  </a:lnTo>
                  <a:close/>
                </a:path>
              </a:pathLst>
            </a:custGeom>
            <a:grpFill/>
          </p:spPr>
        </p:sp>
        <p:sp>
          <p:nvSpPr>
            <p:cNvPr id="26" name="TextBox 5">
              <a:extLst>
                <a:ext uri="{FF2B5EF4-FFF2-40B4-BE49-F238E27FC236}">
                  <a16:creationId xmlns:a16="http://schemas.microsoft.com/office/drawing/2014/main" id="{4F1B0E91-FF83-4862-8051-94537F400CB2}"/>
                </a:ext>
              </a:extLst>
            </p:cNvPr>
            <p:cNvSpPr txBox="1"/>
            <p:nvPr/>
          </p:nvSpPr>
          <p:spPr>
            <a:xfrm>
              <a:off x="0" y="-28575"/>
              <a:ext cx="1763625" cy="2737908"/>
            </a:xfrm>
            <a:prstGeom prst="rect">
              <a:avLst/>
            </a:prstGeom>
            <a:grpFill/>
          </p:spPr>
          <p:txBody>
            <a:bodyPr lIns="50800" tIns="50800" rIns="50800" bIns="50800" rtlCol="0" anchor="ctr"/>
            <a:lstStyle/>
            <a:p>
              <a:pPr algn="ctr">
                <a:lnSpc>
                  <a:spcPts val="1960"/>
                </a:lnSpc>
              </a:pPr>
              <a:endParaRPr/>
            </a:p>
          </p:txBody>
        </p:sp>
      </p:grpSp>
      <p:grpSp>
        <p:nvGrpSpPr>
          <p:cNvPr id="27" name="Group 3">
            <a:extLst>
              <a:ext uri="{FF2B5EF4-FFF2-40B4-BE49-F238E27FC236}">
                <a16:creationId xmlns:a16="http://schemas.microsoft.com/office/drawing/2014/main" id="{40E668E6-338C-4F16-842C-C8800620E68C}"/>
              </a:ext>
            </a:extLst>
          </p:cNvPr>
          <p:cNvGrpSpPr/>
          <p:nvPr/>
        </p:nvGrpSpPr>
        <p:grpSpPr>
          <a:xfrm>
            <a:off x="17592468" y="81635"/>
            <a:ext cx="683355" cy="10210808"/>
            <a:chOff x="0" y="0"/>
            <a:chExt cx="1763625" cy="2709333"/>
          </a:xfrm>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p:grpSpPr>
        <p:sp>
          <p:nvSpPr>
            <p:cNvPr id="28" name="Freeform 4">
              <a:extLst>
                <a:ext uri="{FF2B5EF4-FFF2-40B4-BE49-F238E27FC236}">
                  <a16:creationId xmlns:a16="http://schemas.microsoft.com/office/drawing/2014/main" id="{8218B58C-64AE-4175-86C6-15F75F337302}"/>
                </a:ext>
              </a:extLst>
            </p:cNvPr>
            <p:cNvSpPr/>
            <p:nvPr/>
          </p:nvSpPr>
          <p:spPr>
            <a:xfrm>
              <a:off x="0" y="0"/>
              <a:ext cx="1763625" cy="2709333"/>
            </a:xfrm>
            <a:custGeom>
              <a:avLst/>
              <a:gdLst/>
              <a:ahLst/>
              <a:cxnLst/>
              <a:rect l="l" t="t" r="r" b="b"/>
              <a:pathLst>
                <a:path w="1763625" h="2709333">
                  <a:moveTo>
                    <a:pt x="0" y="0"/>
                  </a:moveTo>
                  <a:lnTo>
                    <a:pt x="1763625" y="0"/>
                  </a:lnTo>
                  <a:lnTo>
                    <a:pt x="1763625" y="2709333"/>
                  </a:lnTo>
                  <a:lnTo>
                    <a:pt x="0" y="2709333"/>
                  </a:lnTo>
                  <a:close/>
                </a:path>
              </a:pathLst>
            </a:custGeom>
            <a:grpFill/>
          </p:spPr>
        </p:sp>
        <p:sp>
          <p:nvSpPr>
            <p:cNvPr id="29" name="TextBox 5">
              <a:extLst>
                <a:ext uri="{FF2B5EF4-FFF2-40B4-BE49-F238E27FC236}">
                  <a16:creationId xmlns:a16="http://schemas.microsoft.com/office/drawing/2014/main" id="{94A029D2-A8EB-443A-B01A-1B29928E2D16}"/>
                </a:ext>
              </a:extLst>
            </p:cNvPr>
            <p:cNvSpPr txBox="1"/>
            <p:nvPr/>
          </p:nvSpPr>
          <p:spPr>
            <a:xfrm>
              <a:off x="0" y="-28575"/>
              <a:ext cx="1763625" cy="2737908"/>
            </a:xfrm>
            <a:prstGeom prst="rect">
              <a:avLst/>
            </a:prstGeom>
            <a:grpFill/>
          </p:spPr>
          <p:txBody>
            <a:bodyPr lIns="50800" tIns="50800" rIns="50800" bIns="50800" rtlCol="0" anchor="ctr"/>
            <a:lstStyle/>
            <a:p>
              <a:pPr algn="ctr">
                <a:lnSpc>
                  <a:spcPts val="1960"/>
                </a:lnSpc>
              </a:pPr>
              <a:endParaRPr/>
            </a:p>
          </p:txBody>
        </p:sp>
      </p:grpSp>
    </p:spTree>
  </p:cSld>
  <p:clrMapOvr>
    <a:masterClrMapping/>
  </p:clrMapOvr>
  <p:extLst>
    <p:ext uri="{6950BFC3-D8DA-4A85-94F7-54DA5524770B}">
      <p188:commentRel xmlns:p188="http://schemas.microsoft.com/office/powerpoint/2018/8/main" xmlns="" r:id="rId10"/>
    </p:ext>
  </p:extLs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8000">
              <a:schemeClr val="accent1">
                <a:lumMod val="5000"/>
                <a:lumOff val="95000"/>
                <a:alpha val="65000"/>
              </a:schemeClr>
            </a:gs>
            <a:gs pos="9000">
              <a:schemeClr val="accent1">
                <a:lumMod val="45000"/>
                <a:lumOff val="55000"/>
              </a:schemeClr>
            </a:gs>
            <a:gs pos="7000">
              <a:schemeClr val="accent5">
                <a:lumMod val="75000"/>
              </a:schemeClr>
            </a:gs>
            <a:gs pos="0">
              <a:srgbClr val="FFC000"/>
            </a:gs>
          </a:gsLst>
          <a:path path="circle">
            <a:fillToRect l="100000" t="100000"/>
          </a:path>
        </a:gradFill>
        <a:effectLst/>
      </p:bgPr>
    </p:bg>
    <p:spTree>
      <p:nvGrpSpPr>
        <p:cNvPr id="1" name=""/>
        <p:cNvGrpSpPr/>
        <p:nvPr/>
      </p:nvGrpSpPr>
      <p:grpSpPr>
        <a:xfrm>
          <a:off x="0" y="0"/>
          <a:ext cx="0" cy="0"/>
          <a:chOff x="0" y="0"/>
          <a:chExt cx="0" cy="0"/>
        </a:xfrm>
      </p:grpSpPr>
      <p:sp>
        <p:nvSpPr>
          <p:cNvPr id="2" name="AutoShape 2"/>
          <p:cNvSpPr/>
          <p:nvPr/>
        </p:nvSpPr>
        <p:spPr>
          <a:xfrm rot="4620">
            <a:off x="1028680" y="9263062"/>
            <a:ext cx="7086653" cy="0"/>
          </a:xfrm>
          <a:prstGeom prst="line">
            <a:avLst/>
          </a:prstGeom>
          <a:ln w="19050" cap="flat">
            <a:solidFill>
              <a:srgbClr val="01BFC2"/>
            </a:solidFill>
            <a:prstDash val="solid"/>
            <a:headEnd type="none" w="sm" len="sm"/>
            <a:tailEnd type="none" w="sm" len="sm"/>
          </a:ln>
        </p:spPr>
      </p:sp>
      <p:grpSp>
        <p:nvGrpSpPr>
          <p:cNvPr id="12" name="Group 12"/>
          <p:cNvGrpSpPr/>
          <p:nvPr/>
        </p:nvGrpSpPr>
        <p:grpSpPr>
          <a:xfrm>
            <a:off x="1028683" y="7016004"/>
            <a:ext cx="7058072" cy="882722"/>
            <a:chOff x="0" y="0"/>
            <a:chExt cx="1851390" cy="232486"/>
          </a:xfrm>
          <a:gradFill>
            <a:gsLst>
              <a:gs pos="18000">
                <a:schemeClr val="accent1">
                  <a:lumMod val="5000"/>
                  <a:lumOff val="95000"/>
                  <a:alpha val="65000"/>
                </a:schemeClr>
              </a:gs>
              <a:gs pos="9000">
                <a:schemeClr val="accent1">
                  <a:lumMod val="45000"/>
                  <a:lumOff val="55000"/>
                </a:schemeClr>
              </a:gs>
              <a:gs pos="7000">
                <a:schemeClr val="accent5">
                  <a:lumMod val="75000"/>
                </a:schemeClr>
              </a:gs>
              <a:gs pos="0">
                <a:srgbClr val="FFC000"/>
              </a:gs>
            </a:gsLst>
            <a:path path="circle">
              <a:fillToRect l="100000" t="100000"/>
            </a:path>
          </a:gradFill>
        </p:grpSpPr>
        <p:sp>
          <p:nvSpPr>
            <p:cNvPr id="13" name="Freeform 13"/>
            <p:cNvSpPr/>
            <p:nvPr/>
          </p:nvSpPr>
          <p:spPr>
            <a:xfrm>
              <a:off x="0" y="0"/>
              <a:ext cx="1851390" cy="232486"/>
            </a:xfrm>
            <a:custGeom>
              <a:avLst/>
              <a:gdLst/>
              <a:ahLst/>
              <a:cxnLst/>
              <a:rect l="l" t="t" r="r" b="b"/>
              <a:pathLst>
                <a:path w="1851390" h="232486">
                  <a:moveTo>
                    <a:pt x="0" y="0"/>
                  </a:moveTo>
                  <a:lnTo>
                    <a:pt x="1851390" y="0"/>
                  </a:lnTo>
                  <a:lnTo>
                    <a:pt x="1851390" y="232486"/>
                  </a:lnTo>
                  <a:lnTo>
                    <a:pt x="0" y="232486"/>
                  </a:lnTo>
                  <a:close/>
                </a:path>
              </a:pathLst>
            </a:custGeom>
            <a:grpFill/>
          </p:spPr>
        </p:sp>
        <p:sp>
          <p:nvSpPr>
            <p:cNvPr id="14" name="TextBox 14"/>
            <p:cNvSpPr txBox="1"/>
            <p:nvPr/>
          </p:nvSpPr>
          <p:spPr>
            <a:xfrm>
              <a:off x="0" y="-38100"/>
              <a:ext cx="1851390" cy="270586"/>
            </a:xfrm>
            <a:prstGeom prst="rect">
              <a:avLst/>
            </a:prstGeom>
            <a:grpFill/>
          </p:spPr>
          <p:txBody>
            <a:bodyPr lIns="50800" tIns="50800" rIns="50800" bIns="50800" rtlCol="0" anchor="ctr"/>
            <a:lstStyle/>
            <a:p>
              <a:pPr algn="ctr">
                <a:lnSpc>
                  <a:spcPts val="2323"/>
                </a:lnSpc>
              </a:pPr>
              <a:endParaRPr/>
            </a:p>
          </p:txBody>
        </p:sp>
      </p:grpSp>
      <p:sp>
        <p:nvSpPr>
          <p:cNvPr id="15" name="Freeform 15"/>
          <p:cNvSpPr/>
          <p:nvPr/>
        </p:nvSpPr>
        <p:spPr>
          <a:xfrm>
            <a:off x="125363" y="7106776"/>
            <a:ext cx="741463" cy="791950"/>
          </a:xfrm>
          <a:custGeom>
            <a:avLst/>
            <a:gdLst/>
            <a:ahLst/>
            <a:cxnLst/>
            <a:rect l="l" t="t" r="r" b="b"/>
            <a:pathLst>
              <a:path w="741463" h="791950">
                <a:moveTo>
                  <a:pt x="0" y="0"/>
                </a:moveTo>
                <a:lnTo>
                  <a:pt x="741463" y="0"/>
                </a:lnTo>
                <a:lnTo>
                  <a:pt x="741463" y="791950"/>
                </a:lnTo>
                <a:lnTo>
                  <a:pt x="0" y="7919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TextBox 16"/>
          <p:cNvSpPr txBox="1"/>
          <p:nvPr/>
        </p:nvSpPr>
        <p:spPr>
          <a:xfrm>
            <a:off x="1028683" y="3366147"/>
            <a:ext cx="7086646" cy="3234603"/>
          </a:xfrm>
          <a:prstGeom prst="rect">
            <a:avLst/>
          </a:prstGeom>
        </p:spPr>
        <p:txBody>
          <a:bodyPr wrap="square" lIns="0" tIns="0" rIns="0" bIns="0" rtlCol="0" anchor="t">
            <a:spAutoFit/>
          </a:bodyPr>
          <a:lstStyle/>
          <a:p>
            <a:pPr marL="0" lvl="0" indent="0" algn="l">
              <a:lnSpc>
                <a:spcPts val="2323"/>
              </a:lnSpc>
            </a:pPr>
            <a:r>
              <a:rPr lang="en-US" sz="1659">
                <a:solidFill>
                  <a:schemeClr val="accent5">
                    <a:lumMod val="50000"/>
                  </a:schemeClr>
                </a:solidFill>
                <a:latin typeface="Nunito Sans"/>
                <a:ea typeface="Nunito Sans"/>
                <a:cs typeface="Nunito Sans"/>
                <a:sym typeface="Nunito Sans"/>
              </a:rPr>
              <a:t>The Children Act (2004) mandates that specific agencies and individuals collaborate to safeguard children and promote their welfare, as outlined in Section 11. This section requires arrangements to ensure functions consider children's welfare. </a:t>
            </a:r>
          </a:p>
          <a:p>
            <a:pPr marL="0" lvl="0" indent="0" algn="l">
              <a:lnSpc>
                <a:spcPts val="2323"/>
              </a:lnSpc>
            </a:pPr>
            <a:endParaRPr lang="en-US" sz="1659">
              <a:solidFill>
                <a:schemeClr val="accent5">
                  <a:lumMod val="50000"/>
                </a:schemeClr>
              </a:solidFill>
              <a:latin typeface="Nunito Sans"/>
              <a:ea typeface="Nunito Sans"/>
              <a:cs typeface="Nunito Sans"/>
              <a:sym typeface="Nunito Sans"/>
            </a:endParaRPr>
          </a:p>
          <a:p>
            <a:pPr algn="l">
              <a:lnSpc>
                <a:spcPts val="2323"/>
              </a:lnSpc>
            </a:pPr>
            <a:r>
              <a:rPr lang="en-US" sz="1659">
                <a:solidFill>
                  <a:schemeClr val="accent5">
                    <a:lumMod val="50000"/>
                  </a:schemeClr>
                </a:solidFill>
                <a:latin typeface="Nunito Sans"/>
                <a:ea typeface="Nunito Sans"/>
                <a:cs typeface="Nunito Sans"/>
                <a:sym typeface="Nunito Sans"/>
              </a:rPr>
              <a:t>A Section 11 audit was conducted in August/September 2023, assessing seven key standards, including leadership, policies, recruitment, staff training, and communication. A report was presented to the Executive Board in February 2024, based on findings from various local agencies, with scrutiny performed through a challenge event involving contributing organizations.</a:t>
            </a:r>
          </a:p>
        </p:txBody>
      </p:sp>
      <p:sp>
        <p:nvSpPr>
          <p:cNvPr id="17" name="TextBox 17"/>
          <p:cNvSpPr txBox="1"/>
          <p:nvPr/>
        </p:nvSpPr>
        <p:spPr>
          <a:xfrm>
            <a:off x="1028683" y="981075"/>
            <a:ext cx="7832710" cy="1571625"/>
          </a:xfrm>
          <a:prstGeom prst="rect">
            <a:avLst/>
          </a:prstGeom>
        </p:spPr>
        <p:txBody>
          <a:bodyPr lIns="0" tIns="0" rIns="0" bIns="0" rtlCol="0" anchor="t">
            <a:spAutoFit/>
          </a:bodyPr>
          <a:lstStyle/>
          <a:p>
            <a:pPr algn="l">
              <a:lnSpc>
                <a:spcPts val="6000"/>
              </a:lnSpc>
            </a:pPr>
            <a:r>
              <a:rPr lang="en-US" sz="5000" b="1">
                <a:solidFill>
                  <a:srgbClr val="0E3F54"/>
                </a:solidFill>
                <a:latin typeface="Poppins Bold"/>
                <a:ea typeface="Poppins Bold"/>
                <a:cs typeface="Poppins Bold"/>
                <a:sym typeface="Poppins Bold"/>
              </a:rPr>
              <a:t>Multi-agency audits</a:t>
            </a:r>
          </a:p>
          <a:p>
            <a:pPr algn="l">
              <a:lnSpc>
                <a:spcPts val="6000"/>
              </a:lnSpc>
            </a:pPr>
            <a:r>
              <a:rPr lang="en-US" sz="5000" b="1">
                <a:solidFill>
                  <a:srgbClr val="0E3F54"/>
                </a:solidFill>
                <a:latin typeface="Poppins Bold"/>
                <a:ea typeface="Poppins Bold"/>
                <a:cs typeface="Poppins Bold"/>
                <a:sym typeface="Poppins Bold"/>
              </a:rPr>
              <a:t>Section 11</a:t>
            </a:r>
          </a:p>
        </p:txBody>
      </p:sp>
      <p:sp>
        <p:nvSpPr>
          <p:cNvPr id="18" name="TextBox 18"/>
          <p:cNvSpPr txBox="1"/>
          <p:nvPr/>
        </p:nvSpPr>
        <p:spPr>
          <a:xfrm>
            <a:off x="7070178" y="9629732"/>
            <a:ext cx="1045151" cy="242631"/>
          </a:xfrm>
          <a:prstGeom prst="rect">
            <a:avLst/>
          </a:prstGeom>
        </p:spPr>
        <p:txBody>
          <a:bodyPr lIns="0" tIns="0" rIns="0" bIns="0" rtlCol="0" anchor="t">
            <a:spAutoFit/>
          </a:bodyPr>
          <a:lstStyle/>
          <a:p>
            <a:pPr algn="r">
              <a:lnSpc>
                <a:spcPts val="1960"/>
              </a:lnSpc>
            </a:pPr>
            <a:r>
              <a:rPr lang="en-US" sz="1400" b="1">
                <a:solidFill>
                  <a:srgbClr val="2B2B2B"/>
                </a:solidFill>
                <a:latin typeface="Poppins Medium"/>
                <a:ea typeface="Poppins Medium"/>
                <a:cs typeface="Poppins Medium"/>
                <a:sym typeface="Poppins Medium"/>
              </a:rPr>
              <a:t>11</a:t>
            </a:r>
          </a:p>
        </p:txBody>
      </p:sp>
      <p:sp>
        <p:nvSpPr>
          <p:cNvPr id="19" name="TextBox 19"/>
          <p:cNvSpPr txBox="1"/>
          <p:nvPr/>
        </p:nvSpPr>
        <p:spPr>
          <a:xfrm>
            <a:off x="10201247" y="1723910"/>
            <a:ext cx="6775462" cy="4119461"/>
          </a:xfrm>
          <a:prstGeom prst="rect">
            <a:avLst/>
          </a:prstGeom>
        </p:spPr>
        <p:txBody>
          <a:bodyPr wrap="square" lIns="0" tIns="0" rIns="0" bIns="0" rtlCol="0" anchor="t">
            <a:spAutoFit/>
          </a:bodyPr>
          <a:lstStyle/>
          <a:p>
            <a:pPr marL="0" lvl="0" indent="0" algn="l">
              <a:lnSpc>
                <a:spcPts val="2323"/>
              </a:lnSpc>
            </a:pPr>
            <a:r>
              <a:rPr lang="en-US" sz="1659">
                <a:solidFill>
                  <a:schemeClr val="accent5">
                    <a:lumMod val="50000"/>
                  </a:schemeClr>
                </a:solidFill>
                <a:latin typeface="Nunito Sans"/>
                <a:ea typeface="Nunito Sans"/>
                <a:cs typeface="Nunito Sans"/>
                <a:sym typeface="Nunito Sans"/>
              </a:rPr>
              <a:t>The  Challenge event served as a reflective space for partners to evaluate the s11 self-assessment process, focusing on its meaningfulness and accountability. While partners found the discussion useful, concerns remain about the effectiveness of the s11 process and its connection to actionable improvement plans. </a:t>
            </a:r>
          </a:p>
          <a:p>
            <a:pPr marL="0" lvl="0" indent="0" algn="l">
              <a:lnSpc>
                <a:spcPts val="2323"/>
              </a:lnSpc>
            </a:pPr>
            <a:endParaRPr lang="en-US" sz="1659">
              <a:solidFill>
                <a:schemeClr val="accent5">
                  <a:lumMod val="50000"/>
                </a:schemeClr>
              </a:solidFill>
              <a:latin typeface="Nunito Sans"/>
              <a:ea typeface="Nunito Sans"/>
              <a:cs typeface="Nunito Sans"/>
              <a:sym typeface="Nunito Sans"/>
            </a:endParaRPr>
          </a:p>
          <a:p>
            <a:pPr algn="l">
              <a:lnSpc>
                <a:spcPts val="2323"/>
              </a:lnSpc>
            </a:pPr>
            <a:r>
              <a:rPr lang="en-US" sz="1659">
                <a:solidFill>
                  <a:schemeClr val="accent5">
                    <a:lumMod val="50000"/>
                  </a:schemeClr>
                </a:solidFill>
                <a:latin typeface="Nunito Sans"/>
                <a:ea typeface="Nunito Sans"/>
                <a:cs typeface="Nunito Sans"/>
                <a:sym typeface="Nunito Sans"/>
              </a:rPr>
              <a:t>The Partnership should consider additional scrutiny of self-assessments from autumn 2023/spring 2024, possibly involving an independent reviewer for a deeper analysis. Follow-up with CAFCASS and the National Probation Service is recommended to ensure statutory compliance and documentation of key standards. The next s11 audit in 2025 presents an opportunity to enhance the process and engage more agencies. Additionally, involving children and young people as Young Scrutineers could enrich the assessment.</a:t>
            </a:r>
          </a:p>
        </p:txBody>
      </p:sp>
      <p:sp>
        <p:nvSpPr>
          <p:cNvPr id="20" name="TextBox 20"/>
          <p:cNvSpPr txBox="1"/>
          <p:nvPr/>
        </p:nvSpPr>
        <p:spPr>
          <a:xfrm>
            <a:off x="10208504" y="1174062"/>
            <a:ext cx="7832710" cy="381000"/>
          </a:xfrm>
          <a:prstGeom prst="rect">
            <a:avLst/>
          </a:prstGeom>
        </p:spPr>
        <p:txBody>
          <a:bodyPr lIns="0" tIns="0" rIns="0" bIns="0" rtlCol="0" anchor="t">
            <a:spAutoFit/>
          </a:bodyPr>
          <a:lstStyle/>
          <a:p>
            <a:pPr algn="l">
              <a:lnSpc>
                <a:spcPts val="2879"/>
              </a:lnSpc>
            </a:pPr>
            <a:r>
              <a:rPr lang="en-US" sz="2400" b="1">
                <a:solidFill>
                  <a:srgbClr val="0E3F54"/>
                </a:solidFill>
                <a:latin typeface="Poppins Bold"/>
                <a:ea typeface="Poppins Bold"/>
                <a:cs typeface="Poppins Bold"/>
                <a:sym typeface="Poppins Bold"/>
              </a:rPr>
              <a:t>Scrutiny (summary)</a:t>
            </a:r>
          </a:p>
        </p:txBody>
      </p:sp>
      <p:sp>
        <p:nvSpPr>
          <p:cNvPr id="21" name="TextBox 21"/>
          <p:cNvSpPr txBox="1"/>
          <p:nvPr/>
        </p:nvSpPr>
        <p:spPr>
          <a:xfrm>
            <a:off x="1003283" y="2823293"/>
            <a:ext cx="7058055" cy="381000"/>
          </a:xfrm>
          <a:prstGeom prst="rect">
            <a:avLst/>
          </a:prstGeom>
        </p:spPr>
        <p:txBody>
          <a:bodyPr lIns="0" tIns="0" rIns="0" bIns="0" rtlCol="0" anchor="t">
            <a:spAutoFit/>
          </a:bodyPr>
          <a:lstStyle/>
          <a:p>
            <a:pPr algn="l">
              <a:lnSpc>
                <a:spcPts val="2879"/>
              </a:lnSpc>
            </a:pPr>
            <a:r>
              <a:rPr lang="en-US" sz="2400" b="1">
                <a:solidFill>
                  <a:srgbClr val="0E3F54"/>
                </a:solidFill>
                <a:latin typeface="Poppins Bold"/>
                <a:ea typeface="Poppins Bold"/>
                <a:cs typeface="Poppins Bold"/>
                <a:sym typeface="Poppins Bold"/>
              </a:rPr>
              <a:t>Overview</a:t>
            </a:r>
          </a:p>
        </p:txBody>
      </p:sp>
      <p:sp>
        <p:nvSpPr>
          <p:cNvPr id="22" name="TextBox 22"/>
          <p:cNvSpPr txBox="1"/>
          <p:nvPr/>
        </p:nvSpPr>
        <p:spPr>
          <a:xfrm>
            <a:off x="10201247" y="6012219"/>
            <a:ext cx="7058070" cy="365100"/>
          </a:xfrm>
          <a:prstGeom prst="rect">
            <a:avLst/>
          </a:prstGeom>
        </p:spPr>
        <p:txBody>
          <a:bodyPr wrap="square" lIns="0" tIns="0" rIns="0" bIns="0" rtlCol="0" anchor="t">
            <a:spAutoFit/>
          </a:bodyPr>
          <a:lstStyle/>
          <a:p>
            <a:pPr algn="l">
              <a:lnSpc>
                <a:spcPts val="2879"/>
              </a:lnSpc>
            </a:pPr>
            <a:r>
              <a:rPr lang="en-US" sz="2400" b="1">
                <a:solidFill>
                  <a:srgbClr val="0E3F54"/>
                </a:solidFill>
                <a:latin typeface="Poppins Bold"/>
                <a:ea typeface="Poppins Bold"/>
                <a:cs typeface="Poppins Bold"/>
                <a:sym typeface="Poppins Bold"/>
              </a:rPr>
              <a:t>Headline Findings</a:t>
            </a:r>
          </a:p>
        </p:txBody>
      </p:sp>
      <p:sp>
        <p:nvSpPr>
          <p:cNvPr id="23" name="TextBox 23"/>
          <p:cNvSpPr txBox="1"/>
          <p:nvPr/>
        </p:nvSpPr>
        <p:spPr>
          <a:xfrm>
            <a:off x="10058400" y="6493268"/>
            <a:ext cx="6768205" cy="3529556"/>
          </a:xfrm>
          <a:prstGeom prst="rect">
            <a:avLst/>
          </a:prstGeom>
        </p:spPr>
        <p:txBody>
          <a:bodyPr wrap="square" lIns="0" tIns="0" rIns="0" bIns="0" rtlCol="0" anchor="t">
            <a:spAutoFit/>
          </a:bodyPr>
          <a:lstStyle/>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Across all standards, the minimum standards were met. </a:t>
            </a: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Assurance was provided in the domains relating to leadership and management, safer recruitment, complaint and whistle-blowing as it was reported that the minimum standards were exceeded</a:t>
            </a: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All agencies had written policies.</a:t>
            </a: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Aspects of multi-agency information sharing were an area for development from some agencies, though the minimum standards were being met.</a:t>
            </a: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Listening to children and young people and utilising their feedback to influence their work was the domain where agencies from all three partner sectors identified that there was a need to strengthen this area.</a:t>
            </a:r>
          </a:p>
        </p:txBody>
      </p:sp>
      <p:sp>
        <p:nvSpPr>
          <p:cNvPr id="24" name="TextBox 24"/>
          <p:cNvSpPr txBox="1"/>
          <p:nvPr/>
        </p:nvSpPr>
        <p:spPr>
          <a:xfrm>
            <a:off x="1252579" y="7189396"/>
            <a:ext cx="6610297" cy="567436"/>
          </a:xfrm>
          <a:prstGeom prst="rect">
            <a:avLst/>
          </a:prstGeom>
        </p:spPr>
        <p:txBody>
          <a:bodyPr lIns="0" tIns="0" rIns="0" bIns="0" rtlCol="0" anchor="t">
            <a:spAutoFit/>
          </a:bodyPr>
          <a:lstStyle/>
          <a:p>
            <a:pPr algn="l">
              <a:lnSpc>
                <a:spcPts val="2323"/>
              </a:lnSpc>
              <a:spcBef>
                <a:spcPct val="0"/>
              </a:spcBef>
            </a:pPr>
            <a:r>
              <a:rPr lang="en-US" sz="1659" b="1">
                <a:solidFill>
                  <a:srgbClr val="0E3F54"/>
                </a:solidFill>
                <a:latin typeface="Nunito Sans Bold"/>
                <a:ea typeface="Nunito Sans Bold"/>
                <a:cs typeface="Nunito Sans Bold"/>
                <a:sym typeface="Nunito Sans Bold"/>
              </a:rPr>
              <a:t>The findings of the S11 report will be developed into an action plan and will inform the S11 audit for 2024-25.</a:t>
            </a:r>
          </a:p>
        </p:txBody>
      </p:sp>
      <p:sp>
        <p:nvSpPr>
          <p:cNvPr id="25" name="TextBox 25"/>
          <p:cNvSpPr txBox="1"/>
          <p:nvPr/>
        </p:nvSpPr>
        <p:spPr>
          <a:xfrm>
            <a:off x="1028700" y="9515459"/>
            <a:ext cx="5012778" cy="507365"/>
          </a:xfrm>
          <a:prstGeom prst="rect">
            <a:avLst/>
          </a:prstGeom>
        </p:spPr>
        <p:txBody>
          <a:bodyPr lIns="0" tIns="0" rIns="0" bIns="0" rtlCol="0" anchor="t">
            <a:spAutoFit/>
          </a:bodyPr>
          <a:lstStyle/>
          <a:p>
            <a:pPr algn="l">
              <a:lnSpc>
                <a:spcPts val="1960"/>
              </a:lnSpc>
            </a:pPr>
            <a:r>
              <a:rPr lang="en-US" sz="1400" b="1">
                <a:solidFill>
                  <a:srgbClr val="2B2B2B"/>
                </a:solidFill>
                <a:latin typeface="Poppins Medium"/>
                <a:ea typeface="Poppins Medium"/>
                <a:cs typeface="Poppins Medium"/>
                <a:sym typeface="Poppins Medium"/>
              </a:rPr>
              <a:t>Stoke-on-Trent Safeguarding Children Partnership</a:t>
            </a:r>
          </a:p>
          <a:p>
            <a:pPr algn="l">
              <a:lnSpc>
                <a:spcPts val="1960"/>
              </a:lnSpc>
            </a:pPr>
            <a:r>
              <a:rPr lang="en-US" sz="1400" b="1">
                <a:solidFill>
                  <a:srgbClr val="2B2B2B"/>
                </a:solidFill>
                <a:latin typeface="Poppins Medium"/>
                <a:ea typeface="Poppins Medium"/>
                <a:cs typeface="Poppins Medium"/>
                <a:sym typeface="Poppins Medium"/>
              </a:rPr>
              <a:t>Yearly Report 2023/24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4000">
              <a:schemeClr val="accent1">
                <a:lumMod val="5000"/>
                <a:lumOff val="95000"/>
                <a:alpha val="65000"/>
              </a:schemeClr>
            </a:gs>
            <a:gs pos="9000">
              <a:schemeClr val="accent1">
                <a:lumMod val="45000"/>
                <a:lumOff val="55000"/>
              </a:schemeClr>
            </a:gs>
            <a:gs pos="7000">
              <a:schemeClr val="accent5">
                <a:lumMod val="75000"/>
              </a:schemeClr>
            </a:gs>
            <a:gs pos="0">
              <a:srgbClr val="FFC000"/>
            </a:gs>
          </a:gsLst>
          <a:path path="circle">
            <a:fillToRect l="100000" t="100000"/>
          </a:path>
        </a:gradFill>
        <a:effectLst/>
      </p:bgPr>
    </p:bg>
    <p:spTree>
      <p:nvGrpSpPr>
        <p:cNvPr id="1" name=""/>
        <p:cNvGrpSpPr/>
        <p:nvPr/>
      </p:nvGrpSpPr>
      <p:grpSpPr>
        <a:xfrm>
          <a:off x="0" y="0"/>
          <a:ext cx="0" cy="0"/>
          <a:chOff x="0" y="0"/>
          <a:chExt cx="0" cy="0"/>
        </a:xfrm>
      </p:grpSpPr>
      <p:grpSp>
        <p:nvGrpSpPr>
          <p:cNvPr id="26" name="Group 12">
            <a:extLst>
              <a:ext uri="{FF2B5EF4-FFF2-40B4-BE49-F238E27FC236}">
                <a16:creationId xmlns:a16="http://schemas.microsoft.com/office/drawing/2014/main" id="{0869EBAE-6F08-463D-9500-C00F2F5F5B1F}"/>
              </a:ext>
            </a:extLst>
          </p:cNvPr>
          <p:cNvGrpSpPr/>
          <p:nvPr/>
        </p:nvGrpSpPr>
        <p:grpSpPr>
          <a:xfrm>
            <a:off x="1057259" y="6256956"/>
            <a:ext cx="7058072" cy="2753709"/>
            <a:chOff x="0" y="0"/>
            <a:chExt cx="1851390" cy="232486"/>
          </a:xfrm>
          <a:gradFill>
            <a:gsLst>
              <a:gs pos="14000">
                <a:schemeClr val="accent1">
                  <a:lumMod val="5000"/>
                  <a:lumOff val="95000"/>
                  <a:alpha val="65000"/>
                </a:schemeClr>
              </a:gs>
              <a:gs pos="9000">
                <a:schemeClr val="accent1">
                  <a:lumMod val="45000"/>
                  <a:lumOff val="55000"/>
                </a:schemeClr>
              </a:gs>
              <a:gs pos="7000">
                <a:schemeClr val="accent5">
                  <a:lumMod val="75000"/>
                </a:schemeClr>
              </a:gs>
              <a:gs pos="0">
                <a:srgbClr val="FFC000"/>
              </a:gs>
            </a:gsLst>
            <a:path path="circle">
              <a:fillToRect l="100000" t="100000"/>
            </a:path>
          </a:gradFill>
        </p:grpSpPr>
        <p:sp>
          <p:nvSpPr>
            <p:cNvPr id="27" name="Freeform 13">
              <a:extLst>
                <a:ext uri="{FF2B5EF4-FFF2-40B4-BE49-F238E27FC236}">
                  <a16:creationId xmlns:a16="http://schemas.microsoft.com/office/drawing/2014/main" id="{B72621DC-CE8A-4FC9-8CF7-4F6852D360F3}"/>
                </a:ext>
              </a:extLst>
            </p:cNvPr>
            <p:cNvSpPr/>
            <p:nvPr/>
          </p:nvSpPr>
          <p:spPr>
            <a:xfrm>
              <a:off x="0" y="0"/>
              <a:ext cx="1851390" cy="232486"/>
            </a:xfrm>
            <a:custGeom>
              <a:avLst/>
              <a:gdLst/>
              <a:ahLst/>
              <a:cxnLst/>
              <a:rect l="l" t="t" r="r" b="b"/>
              <a:pathLst>
                <a:path w="1851390" h="232486">
                  <a:moveTo>
                    <a:pt x="0" y="0"/>
                  </a:moveTo>
                  <a:lnTo>
                    <a:pt x="1851390" y="0"/>
                  </a:lnTo>
                  <a:lnTo>
                    <a:pt x="1851390" y="232486"/>
                  </a:lnTo>
                  <a:lnTo>
                    <a:pt x="0" y="232486"/>
                  </a:lnTo>
                  <a:close/>
                </a:path>
              </a:pathLst>
            </a:custGeom>
            <a:grpFill/>
          </p:spPr>
        </p:sp>
        <p:sp>
          <p:nvSpPr>
            <p:cNvPr id="28" name="TextBox 14">
              <a:extLst>
                <a:ext uri="{FF2B5EF4-FFF2-40B4-BE49-F238E27FC236}">
                  <a16:creationId xmlns:a16="http://schemas.microsoft.com/office/drawing/2014/main" id="{DC59759E-9347-47F8-BDE3-10F8CE99A219}"/>
                </a:ext>
              </a:extLst>
            </p:cNvPr>
            <p:cNvSpPr txBox="1"/>
            <p:nvPr/>
          </p:nvSpPr>
          <p:spPr>
            <a:xfrm>
              <a:off x="0" y="-38100"/>
              <a:ext cx="1851390" cy="270586"/>
            </a:xfrm>
            <a:prstGeom prst="rect">
              <a:avLst/>
            </a:prstGeom>
            <a:grpFill/>
          </p:spPr>
          <p:txBody>
            <a:bodyPr lIns="50800" tIns="50800" rIns="50800" bIns="50800" rtlCol="0" anchor="ctr"/>
            <a:lstStyle/>
            <a:p>
              <a:pPr algn="ctr">
                <a:lnSpc>
                  <a:spcPts val="2323"/>
                </a:lnSpc>
              </a:pPr>
              <a:endParaRPr/>
            </a:p>
          </p:txBody>
        </p:sp>
      </p:grpSp>
      <p:sp>
        <p:nvSpPr>
          <p:cNvPr id="2" name="AutoShape 2"/>
          <p:cNvSpPr/>
          <p:nvPr/>
        </p:nvSpPr>
        <p:spPr>
          <a:xfrm rot="4620">
            <a:off x="1028680" y="9263062"/>
            <a:ext cx="7086653" cy="0"/>
          </a:xfrm>
          <a:prstGeom prst="line">
            <a:avLst/>
          </a:prstGeom>
          <a:ln w="19050" cap="flat">
            <a:solidFill>
              <a:srgbClr val="01BFC2"/>
            </a:solidFill>
            <a:prstDash val="solid"/>
            <a:headEnd type="none" w="sm" len="sm"/>
            <a:tailEnd type="none" w="sm" len="sm"/>
          </a:ln>
        </p:spPr>
      </p:sp>
      <p:sp>
        <p:nvSpPr>
          <p:cNvPr id="15" name="Freeform 15"/>
          <p:cNvSpPr/>
          <p:nvPr/>
        </p:nvSpPr>
        <p:spPr>
          <a:xfrm>
            <a:off x="125363" y="7106776"/>
            <a:ext cx="741463" cy="791950"/>
          </a:xfrm>
          <a:custGeom>
            <a:avLst/>
            <a:gdLst/>
            <a:ahLst/>
            <a:cxnLst/>
            <a:rect l="l" t="t" r="r" b="b"/>
            <a:pathLst>
              <a:path w="741463" h="791950">
                <a:moveTo>
                  <a:pt x="0" y="0"/>
                </a:moveTo>
                <a:lnTo>
                  <a:pt x="741463" y="0"/>
                </a:lnTo>
                <a:lnTo>
                  <a:pt x="741463" y="791950"/>
                </a:lnTo>
                <a:lnTo>
                  <a:pt x="0" y="7919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TextBox 16"/>
          <p:cNvSpPr txBox="1"/>
          <p:nvPr/>
        </p:nvSpPr>
        <p:spPr>
          <a:xfrm>
            <a:off x="1281145" y="3364623"/>
            <a:ext cx="6610297" cy="2644698"/>
          </a:xfrm>
          <a:prstGeom prst="rect">
            <a:avLst/>
          </a:prstGeom>
        </p:spPr>
        <p:txBody>
          <a:bodyPr lIns="0" tIns="0" rIns="0" bIns="0" rtlCol="0" anchor="t">
            <a:spAutoFit/>
          </a:bodyPr>
          <a:lstStyle/>
          <a:p>
            <a:pPr algn="l">
              <a:lnSpc>
                <a:spcPts val="2323"/>
              </a:lnSpc>
            </a:pPr>
            <a:r>
              <a:rPr lang="en-US" sz="1659">
                <a:solidFill>
                  <a:schemeClr val="accent5">
                    <a:lumMod val="50000"/>
                  </a:schemeClr>
                </a:solidFill>
                <a:latin typeface="Nunito Sans"/>
                <a:ea typeface="Nunito Sans"/>
                <a:cs typeface="Nunito Sans"/>
                <a:sym typeface="Nunito Sans"/>
              </a:rPr>
              <a:t>Six multi-agency case audits were undertaken during the period of the annual report.</a:t>
            </a:r>
          </a:p>
          <a:p>
            <a:pPr algn="l">
              <a:lnSpc>
                <a:spcPts val="2323"/>
              </a:lnSpc>
            </a:pPr>
            <a:endParaRPr lang="en-US" sz="1659">
              <a:solidFill>
                <a:schemeClr val="accent5">
                  <a:lumMod val="50000"/>
                </a:schemeClr>
              </a:solidFill>
              <a:latin typeface="Nunito Sans"/>
              <a:ea typeface="Nunito Sans"/>
              <a:cs typeface="Nunito Sans"/>
              <a:sym typeface="Nunito Sans"/>
            </a:endParaRP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Strategy meetings (including missing)</a:t>
            </a: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S 47 enquiries- Sexual abuse/ generic </a:t>
            </a: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Step up/down processes </a:t>
            </a: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Information sharing at the front door/decision making</a:t>
            </a: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Application of threshold</a:t>
            </a: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Serious Youth Violence </a:t>
            </a:r>
          </a:p>
        </p:txBody>
      </p:sp>
      <p:sp>
        <p:nvSpPr>
          <p:cNvPr id="17" name="TextBox 17"/>
          <p:cNvSpPr txBox="1"/>
          <p:nvPr/>
        </p:nvSpPr>
        <p:spPr>
          <a:xfrm>
            <a:off x="1028683" y="981075"/>
            <a:ext cx="7832710" cy="1571625"/>
          </a:xfrm>
          <a:prstGeom prst="rect">
            <a:avLst/>
          </a:prstGeom>
        </p:spPr>
        <p:txBody>
          <a:bodyPr lIns="0" tIns="0" rIns="0" bIns="0" rtlCol="0" anchor="t">
            <a:spAutoFit/>
          </a:bodyPr>
          <a:lstStyle/>
          <a:p>
            <a:pPr algn="l">
              <a:lnSpc>
                <a:spcPts val="6000"/>
              </a:lnSpc>
            </a:pPr>
            <a:r>
              <a:rPr lang="en-US" sz="5000" b="1">
                <a:solidFill>
                  <a:srgbClr val="0E3F54"/>
                </a:solidFill>
                <a:latin typeface="Poppins Bold"/>
                <a:ea typeface="Poppins Bold"/>
                <a:cs typeface="Poppins Bold"/>
                <a:sym typeface="Poppins Bold"/>
              </a:rPr>
              <a:t>Multi-agency case audits: </a:t>
            </a:r>
          </a:p>
        </p:txBody>
      </p:sp>
      <p:sp>
        <p:nvSpPr>
          <p:cNvPr id="18" name="TextBox 18"/>
          <p:cNvSpPr txBox="1"/>
          <p:nvPr/>
        </p:nvSpPr>
        <p:spPr>
          <a:xfrm>
            <a:off x="7070178" y="9629732"/>
            <a:ext cx="1045151" cy="242631"/>
          </a:xfrm>
          <a:prstGeom prst="rect">
            <a:avLst/>
          </a:prstGeom>
        </p:spPr>
        <p:txBody>
          <a:bodyPr lIns="0" tIns="0" rIns="0" bIns="0" rtlCol="0" anchor="t">
            <a:spAutoFit/>
          </a:bodyPr>
          <a:lstStyle/>
          <a:p>
            <a:pPr algn="r">
              <a:lnSpc>
                <a:spcPts val="1960"/>
              </a:lnSpc>
            </a:pPr>
            <a:r>
              <a:rPr lang="en-US" sz="1400" b="1">
                <a:solidFill>
                  <a:srgbClr val="2B2B2B"/>
                </a:solidFill>
                <a:latin typeface="Poppins Medium"/>
                <a:ea typeface="Poppins Medium"/>
                <a:cs typeface="Poppins Medium"/>
                <a:sym typeface="Poppins Medium"/>
              </a:rPr>
              <a:t>12</a:t>
            </a:r>
          </a:p>
        </p:txBody>
      </p:sp>
      <p:sp>
        <p:nvSpPr>
          <p:cNvPr id="19" name="TextBox 19"/>
          <p:cNvSpPr txBox="1"/>
          <p:nvPr/>
        </p:nvSpPr>
        <p:spPr>
          <a:xfrm>
            <a:off x="10055474" y="1806783"/>
            <a:ext cx="7651419" cy="2349746"/>
          </a:xfrm>
          <a:prstGeom prst="rect">
            <a:avLst/>
          </a:prstGeom>
        </p:spPr>
        <p:txBody>
          <a:bodyPr lIns="0" tIns="0" rIns="0" bIns="0" rtlCol="0" anchor="t">
            <a:spAutoFit/>
          </a:bodyPr>
          <a:lstStyle/>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The child's voice  </a:t>
            </a: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Timeliness</a:t>
            </a: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Dependence on self-reported information from parents </a:t>
            </a: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Communication and information sharing among agencies </a:t>
            </a: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Professional Curiosity</a:t>
            </a: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Family Involvement</a:t>
            </a: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Escalation for Non-Engagement</a:t>
            </a:r>
          </a:p>
          <a:p>
            <a:pPr algn="l">
              <a:lnSpc>
                <a:spcPts val="2323"/>
              </a:lnSpc>
            </a:pPr>
            <a:endParaRPr lang="en-US" sz="1659">
              <a:solidFill>
                <a:srgbClr val="FFFFFF"/>
              </a:solidFill>
              <a:latin typeface="Nunito Sans"/>
              <a:ea typeface="Nunito Sans"/>
              <a:cs typeface="Nunito Sans"/>
              <a:sym typeface="Nunito Sans"/>
            </a:endParaRPr>
          </a:p>
        </p:txBody>
      </p:sp>
      <p:sp>
        <p:nvSpPr>
          <p:cNvPr id="20" name="TextBox 20"/>
          <p:cNvSpPr txBox="1"/>
          <p:nvPr/>
        </p:nvSpPr>
        <p:spPr>
          <a:xfrm>
            <a:off x="10065657" y="1087810"/>
            <a:ext cx="7832710" cy="381000"/>
          </a:xfrm>
          <a:prstGeom prst="rect">
            <a:avLst/>
          </a:prstGeom>
        </p:spPr>
        <p:txBody>
          <a:bodyPr lIns="0" tIns="0" rIns="0" bIns="0" rtlCol="0" anchor="t">
            <a:spAutoFit/>
          </a:bodyPr>
          <a:lstStyle/>
          <a:p>
            <a:pPr algn="l">
              <a:lnSpc>
                <a:spcPts val="2879"/>
              </a:lnSpc>
            </a:pPr>
            <a:r>
              <a:rPr lang="en-US" sz="2400" b="1">
                <a:solidFill>
                  <a:srgbClr val="0E3F54"/>
                </a:solidFill>
                <a:latin typeface="Poppins Ultra-Bold"/>
                <a:ea typeface="Poppins Ultra-Bold"/>
                <a:cs typeface="Poppins Ultra-Bold"/>
                <a:sym typeface="Poppins Ultra-Bold"/>
              </a:rPr>
              <a:t>Themes</a:t>
            </a:r>
          </a:p>
        </p:txBody>
      </p:sp>
      <p:sp>
        <p:nvSpPr>
          <p:cNvPr id="21" name="TextBox 21"/>
          <p:cNvSpPr txBox="1"/>
          <p:nvPr/>
        </p:nvSpPr>
        <p:spPr>
          <a:xfrm>
            <a:off x="1028700" y="2534179"/>
            <a:ext cx="7058055" cy="381000"/>
          </a:xfrm>
          <a:prstGeom prst="rect">
            <a:avLst/>
          </a:prstGeom>
        </p:spPr>
        <p:txBody>
          <a:bodyPr lIns="0" tIns="0" rIns="0" bIns="0" rtlCol="0" anchor="t">
            <a:spAutoFit/>
          </a:bodyPr>
          <a:lstStyle/>
          <a:p>
            <a:pPr algn="l">
              <a:lnSpc>
                <a:spcPts val="2879"/>
              </a:lnSpc>
            </a:pPr>
            <a:r>
              <a:rPr lang="en-US" sz="2400" b="1">
                <a:solidFill>
                  <a:srgbClr val="0E3F54"/>
                </a:solidFill>
                <a:latin typeface="Poppins Bold"/>
                <a:ea typeface="Poppins Bold"/>
                <a:cs typeface="Poppins Bold"/>
                <a:sym typeface="Poppins Bold"/>
              </a:rPr>
              <a:t>Overview</a:t>
            </a:r>
          </a:p>
        </p:txBody>
      </p:sp>
      <p:sp>
        <p:nvSpPr>
          <p:cNvPr id="22" name="TextBox 22"/>
          <p:cNvSpPr txBox="1"/>
          <p:nvPr/>
        </p:nvSpPr>
        <p:spPr>
          <a:xfrm>
            <a:off x="10065657" y="4264324"/>
            <a:ext cx="7832710" cy="381000"/>
          </a:xfrm>
          <a:prstGeom prst="rect">
            <a:avLst/>
          </a:prstGeom>
        </p:spPr>
        <p:txBody>
          <a:bodyPr lIns="0" tIns="0" rIns="0" bIns="0" rtlCol="0" anchor="t">
            <a:spAutoFit/>
          </a:bodyPr>
          <a:lstStyle/>
          <a:p>
            <a:pPr algn="l">
              <a:lnSpc>
                <a:spcPts val="2879"/>
              </a:lnSpc>
            </a:pPr>
            <a:r>
              <a:rPr lang="en-US" sz="2400" b="1">
                <a:solidFill>
                  <a:srgbClr val="0E3F54"/>
                </a:solidFill>
                <a:latin typeface="Poppins Bold"/>
                <a:ea typeface="Poppins Bold"/>
                <a:cs typeface="Poppins Bold"/>
                <a:sym typeface="Poppins Bold"/>
              </a:rPr>
              <a:t>Good Practice</a:t>
            </a:r>
          </a:p>
        </p:txBody>
      </p:sp>
      <p:sp>
        <p:nvSpPr>
          <p:cNvPr id="23" name="TextBox 23"/>
          <p:cNvSpPr txBox="1"/>
          <p:nvPr/>
        </p:nvSpPr>
        <p:spPr>
          <a:xfrm>
            <a:off x="1295433" y="6300089"/>
            <a:ext cx="6610297" cy="2644698"/>
          </a:xfrm>
          <a:prstGeom prst="rect">
            <a:avLst/>
          </a:prstGeom>
        </p:spPr>
        <p:txBody>
          <a:bodyPr lIns="0" tIns="0" rIns="0" bIns="0" rtlCol="0" anchor="t">
            <a:spAutoFit/>
          </a:bodyPr>
          <a:lstStyle/>
          <a:p>
            <a:pPr algn="l">
              <a:lnSpc>
                <a:spcPts val="2323"/>
              </a:lnSpc>
              <a:spcBef>
                <a:spcPct val="0"/>
              </a:spcBef>
            </a:pPr>
            <a:r>
              <a:rPr lang="en-US" sz="1659">
                <a:solidFill>
                  <a:srgbClr val="0E3F54"/>
                </a:solidFill>
                <a:latin typeface="Nunito Sans"/>
                <a:ea typeface="Nunito Sans"/>
                <a:cs typeface="Nunito Sans"/>
                <a:sym typeface="Nunito Sans"/>
              </a:rPr>
              <a:t>Findings are shared with the Practice Review Subgroup of the Safeguarding Partnership in Stoke-on Trent to enhance multi-agency collaboration. Individual agencies also identify and disseminate learning for practice. A tracker has been developed to monitor the progress of actions, reviewed by the Learning &amp; Development subgroup. Positive changes include the revisiting Escalation Policy for health and education agencies, consistency in completing lateral checks, and revisions to the RFM. Further improvements in plan quality are planned for 2024/25.</a:t>
            </a:r>
          </a:p>
        </p:txBody>
      </p:sp>
      <p:sp>
        <p:nvSpPr>
          <p:cNvPr id="24" name="TextBox 24"/>
          <p:cNvSpPr txBox="1"/>
          <p:nvPr/>
        </p:nvSpPr>
        <p:spPr>
          <a:xfrm>
            <a:off x="1028700" y="9515459"/>
            <a:ext cx="5012778" cy="507365"/>
          </a:xfrm>
          <a:prstGeom prst="rect">
            <a:avLst/>
          </a:prstGeom>
        </p:spPr>
        <p:txBody>
          <a:bodyPr lIns="0" tIns="0" rIns="0" bIns="0" rtlCol="0" anchor="t">
            <a:spAutoFit/>
          </a:bodyPr>
          <a:lstStyle/>
          <a:p>
            <a:pPr algn="l">
              <a:lnSpc>
                <a:spcPts val="1960"/>
              </a:lnSpc>
            </a:pPr>
            <a:r>
              <a:rPr lang="en-US" sz="1400" b="1">
                <a:solidFill>
                  <a:srgbClr val="2B2B2B"/>
                </a:solidFill>
                <a:latin typeface="Poppins Medium"/>
                <a:ea typeface="Poppins Medium"/>
                <a:cs typeface="Poppins Medium"/>
                <a:sym typeface="Poppins Medium"/>
              </a:rPr>
              <a:t>Stoke-on-Trent Safeguarding Children Partnership</a:t>
            </a:r>
          </a:p>
          <a:p>
            <a:pPr algn="l">
              <a:lnSpc>
                <a:spcPts val="1960"/>
              </a:lnSpc>
            </a:pPr>
            <a:r>
              <a:rPr lang="en-US" sz="1400" b="1">
                <a:solidFill>
                  <a:srgbClr val="2B2B2B"/>
                </a:solidFill>
                <a:latin typeface="Poppins Medium"/>
                <a:ea typeface="Poppins Medium"/>
                <a:cs typeface="Poppins Medium"/>
                <a:sym typeface="Poppins Medium"/>
              </a:rPr>
              <a:t>Yearly Report 2023/24</a:t>
            </a:r>
          </a:p>
        </p:txBody>
      </p:sp>
      <p:sp>
        <p:nvSpPr>
          <p:cNvPr id="25" name="TextBox 25"/>
          <p:cNvSpPr txBox="1"/>
          <p:nvPr/>
        </p:nvSpPr>
        <p:spPr>
          <a:xfrm>
            <a:off x="9906000" y="5091092"/>
            <a:ext cx="7600769" cy="2349746"/>
          </a:xfrm>
          <a:prstGeom prst="rect">
            <a:avLst/>
          </a:prstGeom>
        </p:spPr>
        <p:txBody>
          <a:bodyPr lIns="0" tIns="0" rIns="0" bIns="0" rtlCol="0" anchor="t">
            <a:spAutoFit/>
          </a:bodyPr>
          <a:lstStyle/>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Multi-agency working in Stoke on Trent is generally effective and efficient</a:t>
            </a: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Child protection planning is multi-agency in nature and partners take responsibility for actions</a:t>
            </a: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Communication is generally good between partners and information sharing is well evidenced on children’s files in the main</a:t>
            </a: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Children at risk of exploitation are well supported and plans are robust</a:t>
            </a: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Crisis and risk are responded to effectively and robustly by agencies</a:t>
            </a: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75% of section 47 enquiries looked at were graded as good.</a:t>
            </a:r>
          </a:p>
        </p:txBody>
      </p:sp>
      <p:sp>
        <p:nvSpPr>
          <p:cNvPr id="29" name="Freeform 3">
            <a:extLst>
              <a:ext uri="{FF2B5EF4-FFF2-40B4-BE49-F238E27FC236}">
                <a16:creationId xmlns:a16="http://schemas.microsoft.com/office/drawing/2014/main" id="{90E2E897-C029-4D9C-96C9-9E92D45C5FA7}"/>
              </a:ext>
            </a:extLst>
          </p:cNvPr>
          <p:cNvSpPr/>
          <p:nvPr/>
        </p:nvSpPr>
        <p:spPr>
          <a:xfrm>
            <a:off x="15460062" y="8146985"/>
            <a:ext cx="1770679" cy="1089927"/>
          </a:xfrm>
          <a:custGeom>
            <a:avLst/>
            <a:gdLst/>
            <a:ahLst/>
            <a:cxnLst/>
            <a:rect l="l" t="t" r="r" b="b"/>
            <a:pathLst>
              <a:path w="1770679" h="1089927">
                <a:moveTo>
                  <a:pt x="0" y="0"/>
                </a:moveTo>
                <a:lnTo>
                  <a:pt x="1770679" y="0"/>
                </a:lnTo>
                <a:lnTo>
                  <a:pt x="1770679" y="1089927"/>
                </a:lnTo>
                <a:lnTo>
                  <a:pt x="0" y="1089927"/>
                </a:lnTo>
                <a:lnTo>
                  <a:pt x="0" y="0"/>
                </a:lnTo>
                <a:close/>
              </a:path>
            </a:pathLst>
          </a:custGeom>
          <a:blipFill>
            <a:blip r:embed="rId4"/>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rot="4620">
            <a:off x="1028680" y="9263062"/>
            <a:ext cx="7086653" cy="0"/>
          </a:xfrm>
          <a:prstGeom prst="line">
            <a:avLst/>
          </a:prstGeom>
          <a:ln w="19050" cap="flat">
            <a:solidFill>
              <a:srgbClr val="00C2CB"/>
            </a:solidFill>
            <a:prstDash val="solid"/>
            <a:headEnd type="none" w="sm" len="sm"/>
            <a:tailEnd type="none" w="sm" len="sm"/>
          </a:ln>
        </p:spPr>
      </p:sp>
      <p:sp>
        <p:nvSpPr>
          <p:cNvPr id="3" name="Freeform 3"/>
          <p:cNvSpPr/>
          <p:nvPr/>
        </p:nvSpPr>
        <p:spPr>
          <a:xfrm>
            <a:off x="15488621" y="8168373"/>
            <a:ext cx="1770679" cy="1089927"/>
          </a:xfrm>
          <a:custGeom>
            <a:avLst/>
            <a:gdLst/>
            <a:ahLst/>
            <a:cxnLst/>
            <a:rect l="l" t="t" r="r" b="b"/>
            <a:pathLst>
              <a:path w="1770679" h="1089927">
                <a:moveTo>
                  <a:pt x="0" y="0"/>
                </a:moveTo>
                <a:lnTo>
                  <a:pt x="1770679" y="0"/>
                </a:lnTo>
                <a:lnTo>
                  <a:pt x="1770679" y="1089927"/>
                </a:lnTo>
                <a:lnTo>
                  <a:pt x="0" y="1089927"/>
                </a:lnTo>
                <a:lnTo>
                  <a:pt x="0" y="0"/>
                </a:lnTo>
                <a:close/>
              </a:path>
            </a:pathLst>
          </a:custGeom>
          <a:blipFill>
            <a:blip r:embed="rId2"/>
            <a:stretch>
              <a:fillRect/>
            </a:stretch>
          </a:blipFill>
        </p:spPr>
      </p:sp>
      <p:sp>
        <p:nvSpPr>
          <p:cNvPr id="4" name="Freeform 4"/>
          <p:cNvSpPr/>
          <p:nvPr/>
        </p:nvSpPr>
        <p:spPr>
          <a:xfrm>
            <a:off x="1174900" y="5000625"/>
            <a:ext cx="5208608" cy="4114800"/>
          </a:xfrm>
          <a:custGeom>
            <a:avLst/>
            <a:gdLst/>
            <a:ahLst/>
            <a:cxnLst/>
            <a:rect l="l" t="t" r="r" b="b"/>
            <a:pathLst>
              <a:path w="5208608" h="4114800">
                <a:moveTo>
                  <a:pt x="0" y="0"/>
                </a:moveTo>
                <a:lnTo>
                  <a:pt x="5208607" y="0"/>
                </a:lnTo>
                <a:lnTo>
                  <a:pt x="520860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TextBox 5"/>
          <p:cNvSpPr txBox="1"/>
          <p:nvPr/>
        </p:nvSpPr>
        <p:spPr>
          <a:xfrm>
            <a:off x="1028700" y="1019175"/>
            <a:ext cx="7086629" cy="1538883"/>
          </a:xfrm>
          <a:prstGeom prst="rect">
            <a:avLst/>
          </a:prstGeom>
        </p:spPr>
        <p:txBody>
          <a:bodyPr wrap="square" lIns="0" tIns="0" rIns="0" bIns="0" rtlCol="0" anchor="t">
            <a:spAutoFit/>
          </a:bodyPr>
          <a:lstStyle/>
          <a:p>
            <a:pPr algn="l">
              <a:lnSpc>
                <a:spcPts val="6000"/>
              </a:lnSpc>
            </a:pPr>
            <a:r>
              <a:rPr lang="en-US" sz="5000" b="1">
                <a:solidFill>
                  <a:srgbClr val="0E3F54"/>
                </a:solidFill>
                <a:latin typeface="Nunito Sans Heavy"/>
                <a:ea typeface="Nunito Sans Heavy"/>
                <a:cs typeface="Nunito Sans Heavy"/>
                <a:sym typeface="Nunito Sans Heavy"/>
              </a:rPr>
              <a:t>Learning and Development Group</a:t>
            </a:r>
          </a:p>
        </p:txBody>
      </p:sp>
      <p:sp>
        <p:nvSpPr>
          <p:cNvPr id="6" name="TextBox 6"/>
          <p:cNvSpPr txBox="1"/>
          <p:nvPr/>
        </p:nvSpPr>
        <p:spPr>
          <a:xfrm>
            <a:off x="7066366" y="9629732"/>
            <a:ext cx="1048963" cy="242631"/>
          </a:xfrm>
          <a:prstGeom prst="rect">
            <a:avLst/>
          </a:prstGeom>
        </p:spPr>
        <p:txBody>
          <a:bodyPr lIns="0" tIns="0" rIns="0" bIns="0" rtlCol="0" anchor="t">
            <a:spAutoFit/>
          </a:bodyPr>
          <a:lstStyle/>
          <a:p>
            <a:pPr algn="r">
              <a:lnSpc>
                <a:spcPts val="1960"/>
              </a:lnSpc>
            </a:pPr>
            <a:r>
              <a:rPr lang="en-US" sz="1400" b="1">
                <a:solidFill>
                  <a:srgbClr val="2B2B2B"/>
                </a:solidFill>
                <a:latin typeface="Poppins Medium"/>
                <a:ea typeface="Poppins Medium"/>
                <a:cs typeface="Poppins Medium"/>
                <a:sym typeface="Poppins Medium"/>
              </a:rPr>
              <a:t>13</a:t>
            </a:r>
          </a:p>
        </p:txBody>
      </p:sp>
      <p:sp>
        <p:nvSpPr>
          <p:cNvPr id="7" name="TextBox 7"/>
          <p:cNvSpPr txBox="1"/>
          <p:nvPr/>
        </p:nvSpPr>
        <p:spPr>
          <a:xfrm>
            <a:off x="1028700" y="9381982"/>
            <a:ext cx="5012778" cy="507365"/>
          </a:xfrm>
          <a:prstGeom prst="rect">
            <a:avLst/>
          </a:prstGeom>
        </p:spPr>
        <p:txBody>
          <a:bodyPr lIns="0" tIns="0" rIns="0" bIns="0" rtlCol="0" anchor="t">
            <a:spAutoFit/>
          </a:bodyPr>
          <a:lstStyle/>
          <a:p>
            <a:pPr algn="l">
              <a:lnSpc>
                <a:spcPts val="1960"/>
              </a:lnSpc>
            </a:pPr>
            <a:r>
              <a:rPr lang="en-US" sz="1400" b="1">
                <a:solidFill>
                  <a:srgbClr val="2B2B2B"/>
                </a:solidFill>
                <a:latin typeface="Poppins Medium"/>
                <a:ea typeface="Poppins Medium"/>
                <a:cs typeface="Poppins Medium"/>
                <a:sym typeface="Poppins Medium"/>
              </a:rPr>
              <a:t>Stoke-on-Trent Safeguarding Children Partnership</a:t>
            </a:r>
          </a:p>
          <a:p>
            <a:pPr algn="l">
              <a:lnSpc>
                <a:spcPts val="1960"/>
              </a:lnSpc>
            </a:pPr>
            <a:r>
              <a:rPr lang="en-US" sz="1400" b="1">
                <a:solidFill>
                  <a:srgbClr val="2B2B2B"/>
                </a:solidFill>
                <a:latin typeface="Poppins Medium"/>
                <a:ea typeface="Poppins Medium"/>
                <a:cs typeface="Poppins Medium"/>
                <a:sym typeface="Poppins Medium"/>
              </a:rPr>
              <a:t>Yearly Report 2023/24</a:t>
            </a:r>
          </a:p>
        </p:txBody>
      </p:sp>
      <p:sp>
        <p:nvSpPr>
          <p:cNvPr id="8" name="TextBox 8"/>
          <p:cNvSpPr txBox="1"/>
          <p:nvPr/>
        </p:nvSpPr>
        <p:spPr>
          <a:xfrm>
            <a:off x="1336644" y="6074410"/>
            <a:ext cx="1012124" cy="1012650"/>
          </a:xfrm>
          <a:prstGeom prst="rect">
            <a:avLst/>
          </a:prstGeom>
        </p:spPr>
        <p:txBody>
          <a:bodyPr lIns="0" tIns="0" rIns="0" bIns="0" rtlCol="0" anchor="t">
            <a:spAutoFit/>
          </a:bodyPr>
          <a:lstStyle/>
          <a:p>
            <a:pPr algn="ctr">
              <a:lnSpc>
                <a:spcPts val="1960"/>
              </a:lnSpc>
              <a:spcBef>
                <a:spcPct val="0"/>
              </a:spcBef>
            </a:pPr>
            <a:r>
              <a:rPr lang="en-US" sz="1400">
                <a:solidFill>
                  <a:srgbClr val="000000"/>
                </a:solidFill>
                <a:latin typeface="Chewy"/>
                <a:ea typeface="Chewy"/>
                <a:cs typeface="Chewy"/>
                <a:sym typeface="Chewy"/>
              </a:rPr>
              <a:t>21 multi-agency training courses</a:t>
            </a:r>
          </a:p>
        </p:txBody>
      </p:sp>
      <p:sp>
        <p:nvSpPr>
          <p:cNvPr id="9" name="TextBox 9"/>
          <p:cNvSpPr txBox="1"/>
          <p:nvPr/>
        </p:nvSpPr>
        <p:spPr>
          <a:xfrm>
            <a:off x="2125575" y="7680058"/>
            <a:ext cx="1012124" cy="488315"/>
          </a:xfrm>
          <a:prstGeom prst="rect">
            <a:avLst/>
          </a:prstGeom>
        </p:spPr>
        <p:txBody>
          <a:bodyPr lIns="0" tIns="0" rIns="0" bIns="0" rtlCol="0" anchor="t">
            <a:spAutoFit/>
          </a:bodyPr>
          <a:lstStyle/>
          <a:p>
            <a:pPr algn="ctr">
              <a:lnSpc>
                <a:spcPts val="1960"/>
              </a:lnSpc>
              <a:spcBef>
                <a:spcPct val="0"/>
              </a:spcBef>
            </a:pPr>
            <a:r>
              <a:rPr lang="en-US" sz="1400">
                <a:solidFill>
                  <a:srgbClr val="000000"/>
                </a:solidFill>
                <a:latin typeface="Chewy"/>
                <a:ea typeface="Chewy"/>
                <a:cs typeface="Chewy"/>
                <a:sym typeface="Chewy"/>
              </a:rPr>
              <a:t>97 training  sessions</a:t>
            </a:r>
          </a:p>
        </p:txBody>
      </p:sp>
      <p:sp>
        <p:nvSpPr>
          <p:cNvPr id="10" name="TextBox 10"/>
          <p:cNvSpPr txBox="1"/>
          <p:nvPr/>
        </p:nvSpPr>
        <p:spPr>
          <a:xfrm>
            <a:off x="3779203" y="8225022"/>
            <a:ext cx="1012124" cy="488315"/>
          </a:xfrm>
          <a:prstGeom prst="rect">
            <a:avLst/>
          </a:prstGeom>
        </p:spPr>
        <p:txBody>
          <a:bodyPr lIns="0" tIns="0" rIns="0" bIns="0" rtlCol="0" anchor="t">
            <a:spAutoFit/>
          </a:bodyPr>
          <a:lstStyle/>
          <a:p>
            <a:pPr algn="ctr">
              <a:lnSpc>
                <a:spcPts val="1960"/>
              </a:lnSpc>
              <a:spcBef>
                <a:spcPct val="0"/>
              </a:spcBef>
            </a:pPr>
            <a:r>
              <a:rPr lang="en-US" sz="1400">
                <a:solidFill>
                  <a:srgbClr val="000000"/>
                </a:solidFill>
                <a:latin typeface="Chewy"/>
                <a:ea typeface="Chewy"/>
                <a:cs typeface="Chewy"/>
                <a:sym typeface="Chewy"/>
              </a:rPr>
              <a:t>1,713 attendees</a:t>
            </a:r>
          </a:p>
        </p:txBody>
      </p:sp>
      <p:sp>
        <p:nvSpPr>
          <p:cNvPr id="11" name="TextBox 11"/>
          <p:cNvSpPr txBox="1"/>
          <p:nvPr/>
        </p:nvSpPr>
        <p:spPr>
          <a:xfrm>
            <a:off x="5211198" y="7680058"/>
            <a:ext cx="1012124" cy="488315"/>
          </a:xfrm>
          <a:prstGeom prst="rect">
            <a:avLst/>
          </a:prstGeom>
        </p:spPr>
        <p:txBody>
          <a:bodyPr lIns="0" tIns="0" rIns="0" bIns="0" rtlCol="0" anchor="t">
            <a:spAutoFit/>
          </a:bodyPr>
          <a:lstStyle/>
          <a:p>
            <a:pPr algn="ctr">
              <a:lnSpc>
                <a:spcPts val="1960"/>
              </a:lnSpc>
              <a:spcBef>
                <a:spcPct val="0"/>
              </a:spcBef>
            </a:pPr>
            <a:r>
              <a:rPr lang="en-US" sz="1400">
                <a:solidFill>
                  <a:srgbClr val="000000"/>
                </a:solidFill>
                <a:latin typeface="Chewy"/>
                <a:ea typeface="Chewy"/>
                <a:cs typeface="Chewy"/>
                <a:sym typeface="Chewy"/>
              </a:rPr>
              <a:t>2 multiagency conferences</a:t>
            </a:r>
          </a:p>
        </p:txBody>
      </p:sp>
      <p:sp>
        <p:nvSpPr>
          <p:cNvPr id="12" name="Freeform 12"/>
          <p:cNvSpPr/>
          <p:nvPr/>
        </p:nvSpPr>
        <p:spPr>
          <a:xfrm>
            <a:off x="8860208" y="2682050"/>
            <a:ext cx="8399092" cy="6184399"/>
          </a:xfrm>
          <a:custGeom>
            <a:avLst/>
            <a:gdLst/>
            <a:ahLst/>
            <a:cxnLst/>
            <a:rect l="l" t="t" r="r" b="b"/>
            <a:pathLst>
              <a:path w="8399092" h="6184399">
                <a:moveTo>
                  <a:pt x="0" y="0"/>
                </a:moveTo>
                <a:lnTo>
                  <a:pt x="8399092" y="0"/>
                </a:lnTo>
                <a:lnTo>
                  <a:pt x="8399092" y="6184398"/>
                </a:lnTo>
                <a:lnTo>
                  <a:pt x="0" y="6184398"/>
                </a:lnTo>
                <a:lnTo>
                  <a:pt x="0" y="0"/>
                </a:lnTo>
                <a:close/>
              </a:path>
            </a:pathLst>
          </a:custGeom>
          <a:blipFill>
            <a:blip r:embed="rId5"/>
            <a:stretch>
              <a:fillRect t="-3348" r="-430" b="-823"/>
            </a:stretch>
          </a:blipFill>
        </p:spPr>
      </p:sp>
      <p:sp>
        <p:nvSpPr>
          <p:cNvPr id="13" name="TextBox 13"/>
          <p:cNvSpPr txBox="1"/>
          <p:nvPr/>
        </p:nvSpPr>
        <p:spPr>
          <a:xfrm>
            <a:off x="1028700" y="2643950"/>
            <a:ext cx="7086630" cy="2939651"/>
          </a:xfrm>
          <a:prstGeom prst="rect">
            <a:avLst/>
          </a:prstGeom>
        </p:spPr>
        <p:txBody>
          <a:bodyPr lIns="0" tIns="0" rIns="0" bIns="0" rtlCol="0" anchor="t">
            <a:spAutoFit/>
          </a:bodyPr>
          <a:lstStyle/>
          <a:p>
            <a:pPr algn="l">
              <a:lnSpc>
                <a:spcPts val="2323"/>
              </a:lnSpc>
            </a:pPr>
            <a:r>
              <a:rPr lang="en-US" sz="1659" dirty="0">
                <a:solidFill>
                  <a:srgbClr val="0E3F54"/>
                </a:solidFill>
                <a:latin typeface="Nunito Sans"/>
                <a:ea typeface="Nunito Sans"/>
                <a:cs typeface="Nunito Sans"/>
                <a:sym typeface="Nunito Sans"/>
              </a:rPr>
              <a:t>The Learning and Development Group oversee the development commissioning of the extensive training and development offer which has been particularly effective at reaching our education and voluntary sector partners. Our 2023-24 annual programme has taken a blended approach, which consists of on-line self-directed learning opportunities, taught on-line training sessions and face to face learning.</a:t>
            </a:r>
          </a:p>
          <a:p>
            <a:pPr algn="l">
              <a:lnSpc>
                <a:spcPts val="2323"/>
              </a:lnSpc>
            </a:pPr>
            <a:endParaRPr lang="en-US" sz="1659" dirty="0">
              <a:solidFill>
                <a:srgbClr val="0E3F54"/>
              </a:solidFill>
              <a:latin typeface="Nunito Sans"/>
              <a:ea typeface="Nunito Sans"/>
              <a:cs typeface="Nunito Sans"/>
              <a:sym typeface="Nunito Sans"/>
            </a:endParaRPr>
          </a:p>
          <a:p>
            <a:pPr algn="l">
              <a:lnSpc>
                <a:spcPts val="2323"/>
              </a:lnSpc>
            </a:pPr>
            <a:r>
              <a:rPr lang="en-US" sz="1659" dirty="0">
                <a:solidFill>
                  <a:srgbClr val="0E3F54"/>
                </a:solidFill>
                <a:latin typeface="Nunito Sans"/>
                <a:ea typeface="Nunito Sans"/>
                <a:cs typeface="Nunito Sans"/>
                <a:sym typeface="Nunito Sans"/>
              </a:rPr>
              <a:t>Through the support of our expert partners, we deliver a multi-agency training programme. The courses offered over the last 12-months include</a:t>
            </a:r>
          </a:p>
          <a:p>
            <a:pPr algn="l">
              <a:lnSpc>
                <a:spcPts val="2323"/>
              </a:lnSpc>
            </a:pPr>
            <a:endParaRPr lang="en-US" sz="1659" dirty="0">
              <a:solidFill>
                <a:srgbClr val="0E3F54"/>
              </a:solidFill>
              <a:latin typeface="Nunito Sans"/>
              <a:ea typeface="Nunito Sans"/>
              <a:cs typeface="Nunito Sans"/>
              <a:sym typeface="Nunito Sans"/>
            </a:endParaRPr>
          </a:p>
        </p:txBody>
      </p:sp>
      <p:grpSp>
        <p:nvGrpSpPr>
          <p:cNvPr id="14" name="Group 3">
            <a:extLst>
              <a:ext uri="{FF2B5EF4-FFF2-40B4-BE49-F238E27FC236}">
                <a16:creationId xmlns:a16="http://schemas.microsoft.com/office/drawing/2014/main" id="{829F1B95-BE6D-4ABE-A7F0-9AAC57BFB518}"/>
              </a:ext>
            </a:extLst>
          </p:cNvPr>
          <p:cNvGrpSpPr/>
          <p:nvPr/>
        </p:nvGrpSpPr>
        <p:grpSpPr>
          <a:xfrm>
            <a:off x="-17" y="81635"/>
            <a:ext cx="683355" cy="10210808"/>
            <a:chOff x="0" y="0"/>
            <a:chExt cx="1763625" cy="2709333"/>
          </a:xfrm>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p:grpSpPr>
        <p:sp>
          <p:nvSpPr>
            <p:cNvPr id="15" name="Freeform 4">
              <a:extLst>
                <a:ext uri="{FF2B5EF4-FFF2-40B4-BE49-F238E27FC236}">
                  <a16:creationId xmlns:a16="http://schemas.microsoft.com/office/drawing/2014/main" id="{EEF4E0BD-0A68-4D0D-8038-52997AEA8E7D}"/>
                </a:ext>
              </a:extLst>
            </p:cNvPr>
            <p:cNvSpPr/>
            <p:nvPr/>
          </p:nvSpPr>
          <p:spPr>
            <a:xfrm>
              <a:off x="0" y="0"/>
              <a:ext cx="1763625" cy="2709333"/>
            </a:xfrm>
            <a:custGeom>
              <a:avLst/>
              <a:gdLst/>
              <a:ahLst/>
              <a:cxnLst/>
              <a:rect l="l" t="t" r="r" b="b"/>
              <a:pathLst>
                <a:path w="1763625" h="2709333">
                  <a:moveTo>
                    <a:pt x="0" y="0"/>
                  </a:moveTo>
                  <a:lnTo>
                    <a:pt x="1763625" y="0"/>
                  </a:lnTo>
                  <a:lnTo>
                    <a:pt x="1763625" y="2709333"/>
                  </a:lnTo>
                  <a:lnTo>
                    <a:pt x="0" y="2709333"/>
                  </a:lnTo>
                  <a:close/>
                </a:path>
              </a:pathLst>
            </a:custGeom>
            <a:grpFill/>
          </p:spPr>
        </p:sp>
        <p:sp>
          <p:nvSpPr>
            <p:cNvPr id="16" name="TextBox 5">
              <a:extLst>
                <a:ext uri="{FF2B5EF4-FFF2-40B4-BE49-F238E27FC236}">
                  <a16:creationId xmlns:a16="http://schemas.microsoft.com/office/drawing/2014/main" id="{D4021D96-C57A-4DC4-B3FE-0609C401D4FF}"/>
                </a:ext>
              </a:extLst>
            </p:cNvPr>
            <p:cNvSpPr txBox="1"/>
            <p:nvPr/>
          </p:nvSpPr>
          <p:spPr>
            <a:xfrm>
              <a:off x="0" y="-28575"/>
              <a:ext cx="1763625" cy="2737908"/>
            </a:xfrm>
            <a:prstGeom prst="rect">
              <a:avLst/>
            </a:prstGeom>
            <a:grpFill/>
          </p:spPr>
          <p:txBody>
            <a:bodyPr lIns="50800" tIns="50800" rIns="50800" bIns="50800" rtlCol="0" anchor="ctr"/>
            <a:lstStyle/>
            <a:p>
              <a:pPr algn="ctr">
                <a:lnSpc>
                  <a:spcPts val="1960"/>
                </a:lnSpc>
              </a:pPr>
              <a:endParaRPr/>
            </a:p>
          </p:txBody>
        </p:sp>
      </p:grpSp>
      <p:grpSp>
        <p:nvGrpSpPr>
          <p:cNvPr id="17" name="Group 3">
            <a:extLst>
              <a:ext uri="{FF2B5EF4-FFF2-40B4-BE49-F238E27FC236}">
                <a16:creationId xmlns:a16="http://schemas.microsoft.com/office/drawing/2014/main" id="{FE36DC45-C99A-43F0-B240-089C1F1DA935}"/>
              </a:ext>
            </a:extLst>
          </p:cNvPr>
          <p:cNvGrpSpPr/>
          <p:nvPr/>
        </p:nvGrpSpPr>
        <p:grpSpPr>
          <a:xfrm>
            <a:off x="17601304" y="88892"/>
            <a:ext cx="683355" cy="10210808"/>
            <a:chOff x="0" y="0"/>
            <a:chExt cx="1763625" cy="2709333"/>
          </a:xfrm>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p:grpSpPr>
        <p:sp>
          <p:nvSpPr>
            <p:cNvPr id="18" name="Freeform 4">
              <a:extLst>
                <a:ext uri="{FF2B5EF4-FFF2-40B4-BE49-F238E27FC236}">
                  <a16:creationId xmlns:a16="http://schemas.microsoft.com/office/drawing/2014/main" id="{D157F65E-6D8A-4B13-A437-F170B3DB6D5A}"/>
                </a:ext>
              </a:extLst>
            </p:cNvPr>
            <p:cNvSpPr/>
            <p:nvPr/>
          </p:nvSpPr>
          <p:spPr>
            <a:xfrm>
              <a:off x="0" y="0"/>
              <a:ext cx="1763625" cy="2709333"/>
            </a:xfrm>
            <a:custGeom>
              <a:avLst/>
              <a:gdLst/>
              <a:ahLst/>
              <a:cxnLst/>
              <a:rect l="l" t="t" r="r" b="b"/>
              <a:pathLst>
                <a:path w="1763625" h="2709333">
                  <a:moveTo>
                    <a:pt x="0" y="0"/>
                  </a:moveTo>
                  <a:lnTo>
                    <a:pt x="1763625" y="0"/>
                  </a:lnTo>
                  <a:lnTo>
                    <a:pt x="1763625" y="2709333"/>
                  </a:lnTo>
                  <a:lnTo>
                    <a:pt x="0" y="2709333"/>
                  </a:lnTo>
                  <a:close/>
                </a:path>
              </a:pathLst>
            </a:custGeom>
            <a:grpFill/>
          </p:spPr>
        </p:sp>
        <p:sp>
          <p:nvSpPr>
            <p:cNvPr id="19" name="TextBox 5">
              <a:extLst>
                <a:ext uri="{FF2B5EF4-FFF2-40B4-BE49-F238E27FC236}">
                  <a16:creationId xmlns:a16="http://schemas.microsoft.com/office/drawing/2014/main" id="{D5C9AD32-1BFB-43F2-9B3A-8C91F5558553}"/>
                </a:ext>
              </a:extLst>
            </p:cNvPr>
            <p:cNvSpPr txBox="1"/>
            <p:nvPr/>
          </p:nvSpPr>
          <p:spPr>
            <a:xfrm>
              <a:off x="0" y="-28575"/>
              <a:ext cx="1763625" cy="2737908"/>
            </a:xfrm>
            <a:prstGeom prst="rect">
              <a:avLst/>
            </a:prstGeom>
            <a:grpFill/>
          </p:spPr>
          <p:txBody>
            <a:bodyPr lIns="50800" tIns="50800" rIns="50800" bIns="50800" rtlCol="0" anchor="ctr"/>
            <a:lstStyle/>
            <a:p>
              <a:pPr algn="ctr">
                <a:lnSpc>
                  <a:spcPts val="1960"/>
                </a:lnSpc>
              </a:pPr>
              <a:endParaRPr/>
            </a:p>
          </p:txBody>
        </p:sp>
      </p:grpSp>
    </p:spTree>
  </p:cSld>
  <p:clrMapOvr>
    <a:masterClrMapping/>
  </p:clrMapOvr>
  <p:extLst>
    <p:ext uri="{6950BFC3-D8DA-4A85-94F7-54DA5524770B}">
      <p188:commentRel xmlns:p188="http://schemas.microsoft.com/office/powerpoint/2018/8/main" xmlns="" r:id="rId6"/>
    </p:ext>
  </p:extLs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rot="4620">
            <a:off x="1028680" y="9263062"/>
            <a:ext cx="7086653" cy="0"/>
          </a:xfrm>
          <a:prstGeom prst="line">
            <a:avLst/>
          </a:prstGeom>
          <a:ln w="19050" cap="flat">
            <a:solidFill>
              <a:srgbClr val="00C2CB"/>
            </a:solidFill>
            <a:prstDash val="solid"/>
            <a:headEnd type="none" w="sm" len="sm"/>
            <a:tailEnd type="none" w="sm" len="sm"/>
          </a:ln>
        </p:spPr>
      </p:sp>
      <p:sp>
        <p:nvSpPr>
          <p:cNvPr id="3" name="Freeform 3"/>
          <p:cNvSpPr/>
          <p:nvPr/>
        </p:nvSpPr>
        <p:spPr>
          <a:xfrm>
            <a:off x="15488621" y="8168373"/>
            <a:ext cx="1770679" cy="1089927"/>
          </a:xfrm>
          <a:custGeom>
            <a:avLst/>
            <a:gdLst/>
            <a:ahLst/>
            <a:cxnLst/>
            <a:rect l="l" t="t" r="r" b="b"/>
            <a:pathLst>
              <a:path w="1770679" h="1089927">
                <a:moveTo>
                  <a:pt x="0" y="0"/>
                </a:moveTo>
                <a:lnTo>
                  <a:pt x="1770679" y="0"/>
                </a:lnTo>
                <a:lnTo>
                  <a:pt x="1770679" y="1089927"/>
                </a:lnTo>
                <a:lnTo>
                  <a:pt x="0" y="1089927"/>
                </a:lnTo>
                <a:lnTo>
                  <a:pt x="0" y="0"/>
                </a:lnTo>
                <a:close/>
              </a:path>
            </a:pathLst>
          </a:custGeom>
          <a:blipFill>
            <a:blip r:embed="rId2"/>
            <a:stretch>
              <a:fillRect/>
            </a:stretch>
          </a:blipFill>
        </p:spPr>
      </p:sp>
      <p:sp>
        <p:nvSpPr>
          <p:cNvPr id="5" name="TextBox 5"/>
          <p:cNvSpPr txBox="1"/>
          <p:nvPr/>
        </p:nvSpPr>
        <p:spPr>
          <a:xfrm>
            <a:off x="1028700" y="1019175"/>
            <a:ext cx="10747964" cy="771525"/>
          </a:xfrm>
          <a:prstGeom prst="rect">
            <a:avLst/>
          </a:prstGeom>
        </p:spPr>
        <p:txBody>
          <a:bodyPr lIns="0" tIns="0" rIns="0" bIns="0" rtlCol="0" anchor="t">
            <a:spAutoFit/>
          </a:bodyPr>
          <a:lstStyle/>
          <a:p>
            <a:pPr algn="l">
              <a:lnSpc>
                <a:spcPts val="6000"/>
              </a:lnSpc>
            </a:pPr>
            <a:r>
              <a:rPr lang="en-US" sz="5000" b="1">
                <a:solidFill>
                  <a:srgbClr val="0E3F54"/>
                </a:solidFill>
                <a:latin typeface="Nunito Sans Heavy"/>
                <a:ea typeface="Nunito Sans Heavy"/>
                <a:cs typeface="Nunito Sans Heavy"/>
                <a:sym typeface="Nunito Sans Heavy"/>
              </a:rPr>
              <a:t>Training evaluation</a:t>
            </a:r>
          </a:p>
        </p:txBody>
      </p:sp>
      <p:sp>
        <p:nvSpPr>
          <p:cNvPr id="6" name="TextBox 6"/>
          <p:cNvSpPr txBox="1"/>
          <p:nvPr/>
        </p:nvSpPr>
        <p:spPr>
          <a:xfrm>
            <a:off x="7066366" y="9629732"/>
            <a:ext cx="1048963" cy="242631"/>
          </a:xfrm>
          <a:prstGeom prst="rect">
            <a:avLst/>
          </a:prstGeom>
        </p:spPr>
        <p:txBody>
          <a:bodyPr lIns="0" tIns="0" rIns="0" bIns="0" rtlCol="0" anchor="t">
            <a:spAutoFit/>
          </a:bodyPr>
          <a:lstStyle/>
          <a:p>
            <a:pPr algn="r">
              <a:lnSpc>
                <a:spcPts val="1960"/>
              </a:lnSpc>
            </a:pPr>
            <a:r>
              <a:rPr lang="en-US" sz="1400" b="1">
                <a:solidFill>
                  <a:srgbClr val="2B2B2B"/>
                </a:solidFill>
                <a:latin typeface="Poppins Medium"/>
                <a:ea typeface="Poppins Medium"/>
                <a:cs typeface="Poppins Medium"/>
                <a:sym typeface="Poppins Medium"/>
              </a:rPr>
              <a:t>14</a:t>
            </a:r>
          </a:p>
        </p:txBody>
      </p:sp>
      <p:sp>
        <p:nvSpPr>
          <p:cNvPr id="7" name="TextBox 7"/>
          <p:cNvSpPr txBox="1"/>
          <p:nvPr/>
        </p:nvSpPr>
        <p:spPr>
          <a:xfrm>
            <a:off x="1028700" y="9381982"/>
            <a:ext cx="5012778" cy="507365"/>
          </a:xfrm>
          <a:prstGeom prst="rect">
            <a:avLst/>
          </a:prstGeom>
        </p:spPr>
        <p:txBody>
          <a:bodyPr lIns="0" tIns="0" rIns="0" bIns="0" rtlCol="0" anchor="t">
            <a:spAutoFit/>
          </a:bodyPr>
          <a:lstStyle/>
          <a:p>
            <a:pPr algn="l">
              <a:lnSpc>
                <a:spcPts val="1960"/>
              </a:lnSpc>
            </a:pPr>
            <a:r>
              <a:rPr lang="en-US" sz="1400" b="1">
                <a:solidFill>
                  <a:srgbClr val="2B2B2B"/>
                </a:solidFill>
                <a:latin typeface="Poppins Medium"/>
                <a:ea typeface="Poppins Medium"/>
                <a:cs typeface="Poppins Medium"/>
                <a:sym typeface="Poppins Medium"/>
              </a:rPr>
              <a:t>Stoke-on-Trent Safeguarding Children Partnership</a:t>
            </a:r>
          </a:p>
          <a:p>
            <a:pPr algn="l">
              <a:lnSpc>
                <a:spcPts val="1960"/>
              </a:lnSpc>
            </a:pPr>
            <a:r>
              <a:rPr lang="en-US" sz="1400" b="1">
                <a:solidFill>
                  <a:srgbClr val="2B2B2B"/>
                </a:solidFill>
                <a:latin typeface="Poppins Medium"/>
                <a:ea typeface="Poppins Medium"/>
                <a:cs typeface="Poppins Medium"/>
                <a:sym typeface="Poppins Medium"/>
              </a:rPr>
              <a:t>Yearly Report 2023/24</a:t>
            </a:r>
          </a:p>
        </p:txBody>
      </p:sp>
      <p:sp>
        <p:nvSpPr>
          <p:cNvPr id="13" name="TextBox 13"/>
          <p:cNvSpPr txBox="1"/>
          <p:nvPr/>
        </p:nvSpPr>
        <p:spPr>
          <a:xfrm>
            <a:off x="1028700" y="2643950"/>
            <a:ext cx="3908520" cy="5004319"/>
          </a:xfrm>
          <a:prstGeom prst="rect">
            <a:avLst/>
          </a:prstGeom>
        </p:spPr>
        <p:txBody>
          <a:bodyPr wrap="square" lIns="0" tIns="0" rIns="0" bIns="0" rtlCol="0" anchor="t">
            <a:spAutoFit/>
          </a:bodyPr>
          <a:lstStyle/>
          <a:p>
            <a:pPr algn="l">
              <a:lnSpc>
                <a:spcPts val="2323"/>
              </a:lnSpc>
            </a:pPr>
            <a:r>
              <a:rPr lang="en-US" sz="1659">
                <a:solidFill>
                  <a:srgbClr val="0E3F54"/>
                </a:solidFill>
                <a:latin typeface="Nunito Sans"/>
                <a:ea typeface="Nunito Sans"/>
                <a:cs typeface="Nunito Sans"/>
                <a:sym typeface="Nunito Sans"/>
              </a:rPr>
              <a:t>The partnership has a three tier learning evaluation model, attendees are asked to provide feedback against competencies immediately after training, at three months and then six months. </a:t>
            </a:r>
          </a:p>
          <a:p>
            <a:pPr algn="l">
              <a:lnSpc>
                <a:spcPts val="2323"/>
              </a:lnSpc>
            </a:pPr>
            <a:endParaRPr lang="en-US" sz="1659">
              <a:solidFill>
                <a:srgbClr val="0E3F54"/>
              </a:solidFill>
              <a:latin typeface="Nunito Sans"/>
              <a:ea typeface="Nunito Sans"/>
              <a:cs typeface="Nunito Sans"/>
              <a:sym typeface="Nunito Sans"/>
            </a:endParaRPr>
          </a:p>
          <a:p>
            <a:pPr algn="l">
              <a:lnSpc>
                <a:spcPts val="2323"/>
              </a:lnSpc>
            </a:pPr>
            <a:r>
              <a:rPr lang="en-US" sz="1659">
                <a:solidFill>
                  <a:srgbClr val="0E3F54"/>
                </a:solidFill>
                <a:latin typeface="Nunito Sans"/>
                <a:ea typeface="Nunito Sans"/>
                <a:cs typeface="Nunito Sans"/>
                <a:sym typeface="Nunito Sans"/>
              </a:rPr>
              <a:t>A review of training outcomes and a training needs analysis informs the development of the annual training programme.</a:t>
            </a:r>
          </a:p>
          <a:p>
            <a:pPr algn="l">
              <a:lnSpc>
                <a:spcPts val="2323"/>
              </a:lnSpc>
            </a:pPr>
            <a:endParaRPr lang="en-US" sz="1659">
              <a:solidFill>
                <a:srgbClr val="0E3F54"/>
              </a:solidFill>
              <a:latin typeface="Nunito Sans"/>
              <a:ea typeface="Nunito Sans"/>
              <a:cs typeface="Nunito Sans"/>
              <a:sym typeface="Nunito Sans"/>
            </a:endParaRPr>
          </a:p>
          <a:p>
            <a:pPr algn="l">
              <a:lnSpc>
                <a:spcPts val="2323"/>
              </a:lnSpc>
            </a:pPr>
            <a:r>
              <a:rPr lang="en-US" sz="1659">
                <a:solidFill>
                  <a:srgbClr val="0E3F54"/>
                </a:solidFill>
                <a:latin typeface="Nunito Sans"/>
                <a:ea typeface="Nunito Sans"/>
                <a:cs typeface="Nunito Sans"/>
                <a:sym typeface="Nunito Sans"/>
              </a:rPr>
              <a:t>Partners regularly discuss training content and delivery to ensure that training is of sufficient quality and meets the local needs of professionals working with children, young people and families.</a:t>
            </a:r>
          </a:p>
          <a:p>
            <a:pPr algn="l">
              <a:lnSpc>
                <a:spcPts val="2323"/>
              </a:lnSpc>
            </a:pPr>
            <a:endParaRPr lang="en-US" sz="1659">
              <a:solidFill>
                <a:srgbClr val="0E3F54"/>
              </a:solidFill>
              <a:latin typeface="Nunito Sans"/>
              <a:ea typeface="Nunito Sans"/>
              <a:cs typeface="Nunito Sans"/>
              <a:sym typeface="Nunito Sans"/>
            </a:endParaRPr>
          </a:p>
        </p:txBody>
      </p:sp>
      <p:pic>
        <p:nvPicPr>
          <p:cNvPr id="15" name="Picture 14">
            <a:extLst>
              <a:ext uri="{FF2B5EF4-FFF2-40B4-BE49-F238E27FC236}">
                <a16:creationId xmlns:a16="http://schemas.microsoft.com/office/drawing/2014/main" id="{61A9AC0C-D939-495C-8E62-401533B6C58F}"/>
              </a:ext>
            </a:extLst>
          </p:cNvPr>
          <p:cNvPicPr/>
          <p:nvPr/>
        </p:nvPicPr>
        <p:blipFill>
          <a:blip r:embed="rId3">
            <a:extLst>
              <a:ext uri="{28A0092B-C50C-407E-A947-70E740481C1C}">
                <a14:useLocalDpi xmlns:a14="http://schemas.microsoft.com/office/drawing/2010/main" val="0"/>
              </a:ext>
            </a:extLst>
          </a:blip>
          <a:stretch>
            <a:fillRect/>
          </a:stretch>
        </p:blipFill>
        <p:spPr>
          <a:xfrm>
            <a:off x="5715000" y="2017279"/>
            <a:ext cx="11111865" cy="6252442"/>
          </a:xfrm>
          <a:prstGeom prst="rect">
            <a:avLst/>
          </a:prstGeom>
        </p:spPr>
      </p:pic>
      <p:grpSp>
        <p:nvGrpSpPr>
          <p:cNvPr id="16" name="Group 3">
            <a:extLst>
              <a:ext uri="{FF2B5EF4-FFF2-40B4-BE49-F238E27FC236}">
                <a16:creationId xmlns:a16="http://schemas.microsoft.com/office/drawing/2014/main" id="{C7749794-1B03-4BC7-9249-1B92FDD0576D}"/>
              </a:ext>
            </a:extLst>
          </p:cNvPr>
          <p:cNvGrpSpPr/>
          <p:nvPr/>
        </p:nvGrpSpPr>
        <p:grpSpPr>
          <a:xfrm>
            <a:off x="-17" y="81635"/>
            <a:ext cx="683355" cy="10210808"/>
            <a:chOff x="0" y="0"/>
            <a:chExt cx="1763625" cy="2709333"/>
          </a:xfrm>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p:grpSpPr>
        <p:sp>
          <p:nvSpPr>
            <p:cNvPr id="17" name="Freeform 4">
              <a:extLst>
                <a:ext uri="{FF2B5EF4-FFF2-40B4-BE49-F238E27FC236}">
                  <a16:creationId xmlns:a16="http://schemas.microsoft.com/office/drawing/2014/main" id="{2B860CB3-7ADC-48CC-A094-E9B87097C62A}"/>
                </a:ext>
              </a:extLst>
            </p:cNvPr>
            <p:cNvSpPr/>
            <p:nvPr/>
          </p:nvSpPr>
          <p:spPr>
            <a:xfrm>
              <a:off x="0" y="0"/>
              <a:ext cx="1763625" cy="2709333"/>
            </a:xfrm>
            <a:custGeom>
              <a:avLst/>
              <a:gdLst/>
              <a:ahLst/>
              <a:cxnLst/>
              <a:rect l="l" t="t" r="r" b="b"/>
              <a:pathLst>
                <a:path w="1763625" h="2709333">
                  <a:moveTo>
                    <a:pt x="0" y="0"/>
                  </a:moveTo>
                  <a:lnTo>
                    <a:pt x="1763625" y="0"/>
                  </a:lnTo>
                  <a:lnTo>
                    <a:pt x="1763625" y="2709333"/>
                  </a:lnTo>
                  <a:lnTo>
                    <a:pt x="0" y="2709333"/>
                  </a:lnTo>
                  <a:close/>
                </a:path>
              </a:pathLst>
            </a:custGeom>
            <a:grpFill/>
          </p:spPr>
        </p:sp>
        <p:sp>
          <p:nvSpPr>
            <p:cNvPr id="18" name="TextBox 5">
              <a:extLst>
                <a:ext uri="{FF2B5EF4-FFF2-40B4-BE49-F238E27FC236}">
                  <a16:creationId xmlns:a16="http://schemas.microsoft.com/office/drawing/2014/main" id="{212B2EE0-5685-4F71-9E02-675D1DC23A01}"/>
                </a:ext>
              </a:extLst>
            </p:cNvPr>
            <p:cNvSpPr txBox="1"/>
            <p:nvPr/>
          </p:nvSpPr>
          <p:spPr>
            <a:xfrm>
              <a:off x="0" y="-28575"/>
              <a:ext cx="1763625" cy="2737908"/>
            </a:xfrm>
            <a:prstGeom prst="rect">
              <a:avLst/>
            </a:prstGeom>
            <a:grpFill/>
          </p:spPr>
          <p:txBody>
            <a:bodyPr lIns="50800" tIns="50800" rIns="50800" bIns="50800" rtlCol="0" anchor="ctr"/>
            <a:lstStyle/>
            <a:p>
              <a:pPr algn="ctr">
                <a:lnSpc>
                  <a:spcPts val="1960"/>
                </a:lnSpc>
              </a:pPr>
              <a:endParaRPr/>
            </a:p>
          </p:txBody>
        </p:sp>
      </p:grpSp>
      <p:grpSp>
        <p:nvGrpSpPr>
          <p:cNvPr id="19" name="Group 3">
            <a:extLst>
              <a:ext uri="{FF2B5EF4-FFF2-40B4-BE49-F238E27FC236}">
                <a16:creationId xmlns:a16="http://schemas.microsoft.com/office/drawing/2014/main" id="{5071F384-DB68-4C15-A98B-ED61DB15C3CC}"/>
              </a:ext>
            </a:extLst>
          </p:cNvPr>
          <p:cNvGrpSpPr/>
          <p:nvPr/>
        </p:nvGrpSpPr>
        <p:grpSpPr>
          <a:xfrm>
            <a:off x="17604645" y="81635"/>
            <a:ext cx="683355" cy="10210808"/>
            <a:chOff x="0" y="0"/>
            <a:chExt cx="1763625" cy="2709333"/>
          </a:xfrm>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p:grpSpPr>
        <p:sp>
          <p:nvSpPr>
            <p:cNvPr id="20" name="Freeform 4">
              <a:extLst>
                <a:ext uri="{FF2B5EF4-FFF2-40B4-BE49-F238E27FC236}">
                  <a16:creationId xmlns:a16="http://schemas.microsoft.com/office/drawing/2014/main" id="{178F683F-E559-4B23-AE76-3846567951FB}"/>
                </a:ext>
              </a:extLst>
            </p:cNvPr>
            <p:cNvSpPr/>
            <p:nvPr/>
          </p:nvSpPr>
          <p:spPr>
            <a:xfrm>
              <a:off x="0" y="0"/>
              <a:ext cx="1763625" cy="2709333"/>
            </a:xfrm>
            <a:custGeom>
              <a:avLst/>
              <a:gdLst/>
              <a:ahLst/>
              <a:cxnLst/>
              <a:rect l="l" t="t" r="r" b="b"/>
              <a:pathLst>
                <a:path w="1763625" h="2709333">
                  <a:moveTo>
                    <a:pt x="0" y="0"/>
                  </a:moveTo>
                  <a:lnTo>
                    <a:pt x="1763625" y="0"/>
                  </a:lnTo>
                  <a:lnTo>
                    <a:pt x="1763625" y="2709333"/>
                  </a:lnTo>
                  <a:lnTo>
                    <a:pt x="0" y="2709333"/>
                  </a:lnTo>
                  <a:close/>
                </a:path>
              </a:pathLst>
            </a:custGeom>
            <a:grpFill/>
          </p:spPr>
        </p:sp>
        <p:sp>
          <p:nvSpPr>
            <p:cNvPr id="21" name="TextBox 5">
              <a:extLst>
                <a:ext uri="{FF2B5EF4-FFF2-40B4-BE49-F238E27FC236}">
                  <a16:creationId xmlns:a16="http://schemas.microsoft.com/office/drawing/2014/main" id="{EE977405-422D-4B5F-AB67-8CB9786C7EA5}"/>
                </a:ext>
              </a:extLst>
            </p:cNvPr>
            <p:cNvSpPr txBox="1"/>
            <p:nvPr/>
          </p:nvSpPr>
          <p:spPr>
            <a:xfrm>
              <a:off x="0" y="-28575"/>
              <a:ext cx="1763625" cy="2737908"/>
            </a:xfrm>
            <a:prstGeom prst="rect">
              <a:avLst/>
            </a:prstGeom>
            <a:grpFill/>
          </p:spPr>
          <p:txBody>
            <a:bodyPr lIns="50800" tIns="50800" rIns="50800" bIns="50800" rtlCol="0" anchor="ctr"/>
            <a:lstStyle/>
            <a:p>
              <a:pPr algn="ctr">
                <a:lnSpc>
                  <a:spcPts val="1960"/>
                </a:lnSpc>
              </a:pPr>
              <a:endParaRPr/>
            </a:p>
          </p:txBody>
        </p:sp>
      </p:grpSp>
    </p:spTree>
    <p:extLst>
      <p:ext uri="{BB962C8B-B14F-4D97-AF65-F5344CB8AC3E}">
        <p14:creationId xmlns:p14="http://schemas.microsoft.com/office/powerpoint/2010/main" val="1661698085"/>
      </p:ext>
    </p:extLst>
  </p:cSld>
  <p:clrMapOvr>
    <a:masterClrMapping/>
  </p:clrMapOvr>
  <p:extLst>
    <p:ext uri="{6950BFC3-D8DA-4A85-94F7-54DA5524770B}">
      <p188:commentRel xmlns:p188="http://schemas.microsoft.com/office/powerpoint/2018/8/main" xmlns="" r:id="rId4"/>
    </p:ext>
  </p:extLs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20000">
              <a:schemeClr val="accent1">
                <a:lumMod val="5000"/>
                <a:lumOff val="95000"/>
                <a:alpha val="65000"/>
              </a:schemeClr>
            </a:gs>
            <a:gs pos="9000">
              <a:schemeClr val="accent1">
                <a:lumMod val="45000"/>
                <a:lumOff val="55000"/>
              </a:schemeClr>
            </a:gs>
            <a:gs pos="7000">
              <a:schemeClr val="accent5">
                <a:lumMod val="75000"/>
              </a:schemeClr>
            </a:gs>
            <a:gs pos="0">
              <a:srgbClr val="FFC000"/>
            </a:gs>
          </a:gsLst>
          <a:path path="circle">
            <a:fillToRect l="100000" t="100000"/>
          </a:path>
        </a:gradFill>
        <a:effectLst/>
      </p:bgPr>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3F0F15EA-65B4-4C6A-B1F9-FAF22EF8A0A5}"/>
              </a:ext>
            </a:extLst>
          </p:cNvPr>
          <p:cNvSpPr txBox="1"/>
          <p:nvPr/>
        </p:nvSpPr>
        <p:spPr>
          <a:xfrm>
            <a:off x="1028700" y="1019175"/>
            <a:ext cx="7086629" cy="1538883"/>
          </a:xfrm>
          <a:prstGeom prst="rect">
            <a:avLst/>
          </a:prstGeom>
        </p:spPr>
        <p:txBody>
          <a:bodyPr wrap="square" lIns="0" tIns="0" rIns="0" bIns="0" rtlCol="0" anchor="t">
            <a:spAutoFit/>
          </a:bodyPr>
          <a:lstStyle/>
          <a:p>
            <a:pPr algn="l">
              <a:lnSpc>
                <a:spcPts val="6000"/>
              </a:lnSpc>
            </a:pPr>
            <a:r>
              <a:rPr lang="en-US" sz="5000" b="1">
                <a:solidFill>
                  <a:srgbClr val="0E3F54"/>
                </a:solidFill>
                <a:latin typeface="Nunito Sans Heavy"/>
                <a:ea typeface="Nunito Sans Heavy"/>
                <a:cs typeface="Nunito Sans Heavy"/>
                <a:sym typeface="Nunito Sans Heavy"/>
              </a:rPr>
              <a:t>Training attendance and outcomes</a:t>
            </a:r>
          </a:p>
        </p:txBody>
      </p:sp>
      <p:sp>
        <p:nvSpPr>
          <p:cNvPr id="3" name="TextBox 13">
            <a:extLst>
              <a:ext uri="{FF2B5EF4-FFF2-40B4-BE49-F238E27FC236}">
                <a16:creationId xmlns:a16="http://schemas.microsoft.com/office/drawing/2014/main" id="{1F4E3C6A-3A85-4FAA-A800-2B89CC38CFCC}"/>
              </a:ext>
            </a:extLst>
          </p:cNvPr>
          <p:cNvSpPr txBox="1"/>
          <p:nvPr/>
        </p:nvSpPr>
        <p:spPr>
          <a:xfrm>
            <a:off x="1028700" y="2643950"/>
            <a:ext cx="7086630" cy="2644698"/>
          </a:xfrm>
          <a:prstGeom prst="rect">
            <a:avLst/>
          </a:prstGeom>
        </p:spPr>
        <p:txBody>
          <a:bodyPr lIns="0" tIns="0" rIns="0" bIns="0" rtlCol="0" anchor="t">
            <a:spAutoFit/>
          </a:bodyPr>
          <a:lstStyle/>
          <a:p>
            <a:pPr algn="l">
              <a:lnSpc>
                <a:spcPts val="2323"/>
              </a:lnSpc>
            </a:pPr>
            <a:r>
              <a:rPr lang="en-US" sz="1659">
                <a:solidFill>
                  <a:srgbClr val="0E3F54"/>
                </a:solidFill>
                <a:latin typeface="Nunito Sans"/>
                <a:ea typeface="Nunito Sans"/>
                <a:cs typeface="Nunito Sans"/>
                <a:sym typeface="Nunito Sans"/>
              </a:rPr>
              <a:t>The partnership training and development offer is overseen by the Learning and Development subgroup and supported by a dedicated Safeguarding Training Administrator. Training is agreed through multiagency discussion and reflection on learning from national and local practice reviews, audit findings and themes and trends.</a:t>
            </a:r>
          </a:p>
          <a:p>
            <a:pPr algn="l">
              <a:lnSpc>
                <a:spcPts val="2323"/>
              </a:lnSpc>
            </a:pPr>
            <a:endParaRPr lang="en-US" sz="1659">
              <a:solidFill>
                <a:srgbClr val="0E3F54"/>
              </a:solidFill>
              <a:latin typeface="Nunito Sans"/>
              <a:ea typeface="Nunito Sans"/>
              <a:cs typeface="Nunito Sans"/>
              <a:sym typeface="Nunito Sans"/>
            </a:endParaRPr>
          </a:p>
          <a:p>
            <a:pPr algn="l">
              <a:lnSpc>
                <a:spcPts val="2323"/>
              </a:lnSpc>
            </a:pPr>
            <a:r>
              <a:rPr lang="en-US" sz="1659">
                <a:solidFill>
                  <a:srgbClr val="0E3F54"/>
                </a:solidFill>
                <a:latin typeface="Nunito Sans"/>
                <a:ea typeface="Nunito Sans"/>
                <a:cs typeface="Nunito Sans"/>
                <a:sym typeface="Nunito Sans"/>
              </a:rPr>
              <a:t>In 2023-2024  the partnership undertook a number of lunch and learn sessions</a:t>
            </a:r>
          </a:p>
          <a:p>
            <a:pPr algn="l">
              <a:lnSpc>
                <a:spcPts val="2323"/>
              </a:lnSpc>
            </a:pPr>
            <a:endParaRPr lang="en-US" sz="1659">
              <a:solidFill>
                <a:srgbClr val="0E3F54"/>
              </a:solidFill>
              <a:latin typeface="Nunito Sans"/>
              <a:ea typeface="Nunito Sans"/>
              <a:cs typeface="Nunito Sans"/>
              <a:sym typeface="Nunito Sans"/>
            </a:endParaRPr>
          </a:p>
        </p:txBody>
      </p:sp>
      <p:pic>
        <p:nvPicPr>
          <p:cNvPr id="4" name="Picture 3">
            <a:extLst>
              <a:ext uri="{FF2B5EF4-FFF2-40B4-BE49-F238E27FC236}">
                <a16:creationId xmlns:a16="http://schemas.microsoft.com/office/drawing/2014/main" id="{A3C1AFAC-B267-439C-9734-BC97C885D364}"/>
              </a:ext>
            </a:extLst>
          </p:cNvPr>
          <p:cNvPicPr>
            <a:picLocks noChangeAspect="1"/>
          </p:cNvPicPr>
          <p:nvPr/>
        </p:nvPicPr>
        <p:blipFill>
          <a:blip r:embed="rId2"/>
          <a:stretch>
            <a:fillRect/>
          </a:stretch>
        </p:blipFill>
        <p:spPr>
          <a:xfrm>
            <a:off x="1524000" y="4914900"/>
            <a:ext cx="5395428" cy="2749534"/>
          </a:xfrm>
          <a:prstGeom prst="rect">
            <a:avLst/>
          </a:prstGeom>
        </p:spPr>
      </p:pic>
      <p:graphicFrame>
        <p:nvGraphicFramePr>
          <p:cNvPr id="7" name="Chart 6">
            <a:extLst>
              <a:ext uri="{FF2B5EF4-FFF2-40B4-BE49-F238E27FC236}">
                <a16:creationId xmlns:a16="http://schemas.microsoft.com/office/drawing/2014/main" id="{1F6F3D4C-4579-4731-BAFB-FFF935286FFA}"/>
              </a:ext>
            </a:extLst>
          </p:cNvPr>
          <p:cNvGraphicFramePr>
            <a:graphicFrameLocks/>
          </p:cNvGraphicFramePr>
          <p:nvPr>
            <p:extLst>
              <p:ext uri="{D42A27DB-BD31-4B8C-83A1-F6EECF244321}">
                <p14:modId xmlns:p14="http://schemas.microsoft.com/office/powerpoint/2010/main" val="1138731946"/>
              </p:ext>
            </p:extLst>
          </p:nvPr>
        </p:nvGraphicFramePr>
        <p:xfrm>
          <a:off x="8648730" y="2085975"/>
          <a:ext cx="8610570" cy="601980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2F6C3347-C1B8-488F-BD00-E4C255D6B874}"/>
              </a:ext>
            </a:extLst>
          </p:cNvPr>
          <p:cNvPicPr>
            <a:picLocks noChangeAspect="1"/>
          </p:cNvPicPr>
          <p:nvPr/>
        </p:nvPicPr>
        <p:blipFill>
          <a:blip r:embed="rId4"/>
          <a:stretch>
            <a:fillRect/>
          </a:stretch>
        </p:blipFill>
        <p:spPr>
          <a:xfrm>
            <a:off x="15491307" y="8105775"/>
            <a:ext cx="1767993" cy="1091279"/>
          </a:xfrm>
          <a:prstGeom prst="rect">
            <a:avLst/>
          </a:prstGeom>
        </p:spPr>
      </p:pic>
      <p:sp>
        <p:nvSpPr>
          <p:cNvPr id="9" name="AutoShape 2">
            <a:extLst>
              <a:ext uri="{FF2B5EF4-FFF2-40B4-BE49-F238E27FC236}">
                <a16:creationId xmlns:a16="http://schemas.microsoft.com/office/drawing/2014/main" id="{292BA997-522B-48B9-B13A-8A5834E88486}"/>
              </a:ext>
            </a:extLst>
          </p:cNvPr>
          <p:cNvSpPr/>
          <p:nvPr/>
        </p:nvSpPr>
        <p:spPr>
          <a:xfrm rot="4620">
            <a:off x="1028680" y="9263062"/>
            <a:ext cx="7086653" cy="0"/>
          </a:xfrm>
          <a:prstGeom prst="line">
            <a:avLst/>
          </a:prstGeom>
          <a:ln w="19050" cap="flat">
            <a:solidFill>
              <a:srgbClr val="00C2CB"/>
            </a:solidFill>
            <a:prstDash val="solid"/>
            <a:headEnd type="none" w="sm" len="sm"/>
            <a:tailEnd type="none" w="sm" len="sm"/>
          </a:ln>
        </p:spPr>
      </p:sp>
      <p:sp>
        <p:nvSpPr>
          <p:cNvPr id="10" name="TextBox 6">
            <a:extLst>
              <a:ext uri="{FF2B5EF4-FFF2-40B4-BE49-F238E27FC236}">
                <a16:creationId xmlns:a16="http://schemas.microsoft.com/office/drawing/2014/main" id="{FD3A796D-A3CD-43C7-83FA-CC079703490E}"/>
              </a:ext>
            </a:extLst>
          </p:cNvPr>
          <p:cNvSpPr txBox="1"/>
          <p:nvPr/>
        </p:nvSpPr>
        <p:spPr>
          <a:xfrm>
            <a:off x="7066366" y="9629732"/>
            <a:ext cx="1048963" cy="242631"/>
          </a:xfrm>
          <a:prstGeom prst="rect">
            <a:avLst/>
          </a:prstGeom>
        </p:spPr>
        <p:txBody>
          <a:bodyPr lIns="0" tIns="0" rIns="0" bIns="0" rtlCol="0" anchor="t">
            <a:spAutoFit/>
          </a:bodyPr>
          <a:lstStyle/>
          <a:p>
            <a:pPr algn="r">
              <a:lnSpc>
                <a:spcPts val="1960"/>
              </a:lnSpc>
            </a:pPr>
            <a:r>
              <a:rPr lang="en-US" sz="1400" b="1">
                <a:solidFill>
                  <a:srgbClr val="2B2B2B"/>
                </a:solidFill>
                <a:latin typeface="Poppins Medium"/>
                <a:ea typeface="Poppins Medium"/>
                <a:cs typeface="Poppins Medium"/>
                <a:sym typeface="Poppins Medium"/>
              </a:rPr>
              <a:t>15</a:t>
            </a:r>
          </a:p>
        </p:txBody>
      </p:sp>
      <p:sp>
        <p:nvSpPr>
          <p:cNvPr id="11" name="TextBox 7">
            <a:extLst>
              <a:ext uri="{FF2B5EF4-FFF2-40B4-BE49-F238E27FC236}">
                <a16:creationId xmlns:a16="http://schemas.microsoft.com/office/drawing/2014/main" id="{A60D99DA-47CB-472C-88FB-3385D5C5F4AD}"/>
              </a:ext>
            </a:extLst>
          </p:cNvPr>
          <p:cNvSpPr txBox="1"/>
          <p:nvPr/>
        </p:nvSpPr>
        <p:spPr>
          <a:xfrm>
            <a:off x="1028700" y="9381982"/>
            <a:ext cx="5012778" cy="507365"/>
          </a:xfrm>
          <a:prstGeom prst="rect">
            <a:avLst/>
          </a:prstGeom>
        </p:spPr>
        <p:txBody>
          <a:bodyPr lIns="0" tIns="0" rIns="0" bIns="0" rtlCol="0" anchor="t">
            <a:spAutoFit/>
          </a:bodyPr>
          <a:lstStyle/>
          <a:p>
            <a:pPr algn="l">
              <a:lnSpc>
                <a:spcPts val="1960"/>
              </a:lnSpc>
            </a:pPr>
            <a:r>
              <a:rPr lang="en-US" sz="1400" b="1">
                <a:solidFill>
                  <a:srgbClr val="2B2B2B"/>
                </a:solidFill>
                <a:latin typeface="Poppins Medium"/>
                <a:ea typeface="Poppins Medium"/>
                <a:cs typeface="Poppins Medium"/>
                <a:sym typeface="Poppins Medium"/>
              </a:rPr>
              <a:t>Stoke-on-Trent Safeguarding Children Partnership</a:t>
            </a:r>
          </a:p>
          <a:p>
            <a:pPr algn="l">
              <a:lnSpc>
                <a:spcPts val="1960"/>
              </a:lnSpc>
            </a:pPr>
            <a:r>
              <a:rPr lang="en-US" sz="1400" b="1">
                <a:solidFill>
                  <a:srgbClr val="2B2B2B"/>
                </a:solidFill>
                <a:latin typeface="Poppins Medium"/>
                <a:ea typeface="Poppins Medium"/>
                <a:cs typeface="Poppins Medium"/>
                <a:sym typeface="Poppins Medium"/>
              </a:rPr>
              <a:t>Yearly Report 2023/24</a:t>
            </a:r>
          </a:p>
        </p:txBody>
      </p:sp>
      <p:sp>
        <p:nvSpPr>
          <p:cNvPr id="12" name="Rectangle 11">
            <a:extLst>
              <a:ext uri="{FF2B5EF4-FFF2-40B4-BE49-F238E27FC236}">
                <a16:creationId xmlns:a16="http://schemas.microsoft.com/office/drawing/2014/main" id="{A6056D20-B4DD-44A7-86C6-9114E740E39B}"/>
              </a:ext>
            </a:extLst>
          </p:cNvPr>
          <p:cNvSpPr/>
          <p:nvPr/>
        </p:nvSpPr>
        <p:spPr>
          <a:xfrm>
            <a:off x="910656" y="7548065"/>
            <a:ext cx="7204673" cy="1369606"/>
          </a:xfrm>
          <a:prstGeom prst="rect">
            <a:avLst/>
          </a:prstGeom>
        </p:spPr>
        <p:txBody>
          <a:bodyPr wrap="square">
            <a:spAutoFit/>
          </a:bodyPr>
          <a:lstStyle/>
          <a:p>
            <a:r>
              <a:rPr lang="en-GB" sz="1660">
                <a:solidFill>
                  <a:schemeClr val="accent5">
                    <a:lumMod val="50000"/>
                  </a:schemeClr>
                </a:solidFill>
                <a:latin typeface="Nunito Sans" panose="020B0604020202020204" charset="0"/>
                <a:ea typeface="Calibri" panose="020F0502020204030204" pitchFamily="34" charset="0"/>
              </a:rPr>
              <a:t>Delivery of training has been predominately online. However, due to feedback from course attendees some have moved back to face-to-face delivery. The multi-agency training programme is delivered by expert practitioners from across the partnership. Evaluation of training evidences an increase in knowledge and confidence from the training sessions. </a:t>
            </a:r>
            <a:endParaRPr lang="en-GB" sz="1660">
              <a:solidFill>
                <a:schemeClr val="accent5">
                  <a:lumMod val="50000"/>
                </a:schemeClr>
              </a:solidFill>
              <a:latin typeface="Nunito Sans" panose="020B0604020202020204" charset="0"/>
            </a:endParaRPr>
          </a:p>
        </p:txBody>
      </p:sp>
    </p:spTree>
    <p:extLst>
      <p:ext uri="{BB962C8B-B14F-4D97-AF65-F5344CB8AC3E}">
        <p14:creationId xmlns:p14="http://schemas.microsoft.com/office/powerpoint/2010/main" val="2170390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20000">
              <a:schemeClr val="accent1">
                <a:lumMod val="5000"/>
                <a:lumOff val="95000"/>
                <a:alpha val="65000"/>
              </a:schemeClr>
            </a:gs>
            <a:gs pos="9000">
              <a:schemeClr val="accent1">
                <a:lumMod val="45000"/>
                <a:lumOff val="55000"/>
              </a:schemeClr>
            </a:gs>
            <a:gs pos="7000">
              <a:schemeClr val="accent5">
                <a:lumMod val="75000"/>
              </a:schemeClr>
            </a:gs>
            <a:gs pos="0">
              <a:srgbClr val="FFC000"/>
            </a:gs>
          </a:gsLst>
          <a:path path="circle">
            <a:fillToRect l="100000" t="100000"/>
          </a:path>
        </a:gradFill>
        <a:effectLst/>
      </p:bgPr>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3F0F15EA-65B4-4C6A-B1F9-FAF22EF8A0A5}"/>
              </a:ext>
            </a:extLst>
          </p:cNvPr>
          <p:cNvSpPr txBox="1"/>
          <p:nvPr/>
        </p:nvSpPr>
        <p:spPr>
          <a:xfrm>
            <a:off x="1028700" y="1019175"/>
            <a:ext cx="10747964" cy="771525"/>
          </a:xfrm>
          <a:prstGeom prst="rect">
            <a:avLst/>
          </a:prstGeom>
        </p:spPr>
        <p:txBody>
          <a:bodyPr lIns="0" tIns="0" rIns="0" bIns="0" rtlCol="0" anchor="t">
            <a:spAutoFit/>
          </a:bodyPr>
          <a:lstStyle/>
          <a:p>
            <a:pPr algn="l">
              <a:lnSpc>
                <a:spcPts val="6000"/>
              </a:lnSpc>
            </a:pPr>
            <a:r>
              <a:rPr lang="en-US" sz="5000" b="1">
                <a:solidFill>
                  <a:srgbClr val="0E3F54"/>
                </a:solidFill>
                <a:latin typeface="Nunito Sans Heavy"/>
                <a:ea typeface="Nunito Sans Heavy"/>
                <a:cs typeface="Nunito Sans Heavy"/>
                <a:sym typeface="Nunito Sans Heavy"/>
              </a:rPr>
              <a:t>Multiagency Conference</a:t>
            </a:r>
          </a:p>
        </p:txBody>
      </p:sp>
      <p:sp>
        <p:nvSpPr>
          <p:cNvPr id="3" name="TextBox 13">
            <a:extLst>
              <a:ext uri="{FF2B5EF4-FFF2-40B4-BE49-F238E27FC236}">
                <a16:creationId xmlns:a16="http://schemas.microsoft.com/office/drawing/2014/main" id="{1F4E3C6A-3A85-4FAA-A800-2B89CC38CFCC}"/>
              </a:ext>
            </a:extLst>
          </p:cNvPr>
          <p:cNvSpPr txBox="1"/>
          <p:nvPr/>
        </p:nvSpPr>
        <p:spPr>
          <a:xfrm>
            <a:off x="1021426" y="2043785"/>
            <a:ext cx="7086630" cy="7173118"/>
          </a:xfrm>
          <a:prstGeom prst="rect">
            <a:avLst/>
          </a:prstGeom>
        </p:spPr>
        <p:txBody>
          <a:bodyPr lIns="0" tIns="0" rIns="0" bIns="0" rtlCol="0" anchor="t">
            <a:spAutoFit/>
          </a:bodyPr>
          <a:lstStyle/>
          <a:p>
            <a:pPr lvl="0"/>
            <a:r>
              <a:rPr lang="en-GB" sz="1660" b="1">
                <a:solidFill>
                  <a:schemeClr val="accent5">
                    <a:lumMod val="50000"/>
                  </a:schemeClr>
                </a:solidFill>
                <a:latin typeface="Chewy" panose="020B0604020202020204" charset="0"/>
                <a:ea typeface="Chewy" panose="020B0604020202020204" charset="0"/>
              </a:rPr>
              <a:t>Spring Conference 27 April 2023</a:t>
            </a:r>
            <a:endParaRPr lang="en-GB" sz="1660">
              <a:solidFill>
                <a:schemeClr val="accent5">
                  <a:lumMod val="50000"/>
                </a:schemeClr>
              </a:solidFill>
              <a:latin typeface="Nunito Sans" panose="020B0604020202020204" charset="0"/>
            </a:endParaRPr>
          </a:p>
          <a:p>
            <a:pPr lvl="0"/>
            <a:endParaRPr lang="en-GB" sz="1660">
              <a:solidFill>
                <a:schemeClr val="accent5">
                  <a:lumMod val="50000"/>
                </a:schemeClr>
              </a:solidFill>
              <a:latin typeface="Nunito Sans" panose="020B0604020202020204" charset="0"/>
            </a:endParaRPr>
          </a:p>
          <a:p>
            <a:pPr lvl="0"/>
            <a:r>
              <a:rPr lang="en-GB" sz="1660">
                <a:solidFill>
                  <a:schemeClr val="accent5">
                    <a:lumMod val="50000"/>
                  </a:schemeClr>
                </a:solidFill>
                <a:latin typeface="Nunito Sans" panose="020B0604020202020204" charset="0"/>
              </a:rPr>
              <a:t>The Spring Conference was well attended with 74 attendees, facilitated by strategic leadership across the partnership, with a welcome by Jon Rouse Chief Executive Officer of Stoke-on-Trent Council.</a:t>
            </a:r>
          </a:p>
          <a:p>
            <a:pPr lvl="0"/>
            <a:r>
              <a:rPr lang="en-GB" sz="1660">
                <a:solidFill>
                  <a:schemeClr val="accent5">
                    <a:lumMod val="50000"/>
                  </a:schemeClr>
                </a:solidFill>
                <a:latin typeface="Nunito Sans" panose="020B0604020202020204" charset="0"/>
              </a:rPr>
              <a:t> </a:t>
            </a:r>
          </a:p>
          <a:p>
            <a:pPr lvl="0"/>
            <a:r>
              <a:rPr lang="en-GB" sz="1660">
                <a:solidFill>
                  <a:schemeClr val="accent5">
                    <a:lumMod val="50000"/>
                  </a:schemeClr>
                </a:solidFill>
                <a:latin typeface="Nunito Sans" panose="020B0604020202020204" charset="0"/>
              </a:rPr>
              <a:t>The conference explored the Early Help offer and Continuum of Need within Stoke-on-Trent, and the help available across the broader community network. An community directory developed by Voluntary Action Stoke on Trent was shared.</a:t>
            </a:r>
          </a:p>
          <a:p>
            <a:pPr lvl="0"/>
            <a:endParaRPr lang="en-GB" sz="1660">
              <a:solidFill>
                <a:schemeClr val="accent5">
                  <a:lumMod val="50000"/>
                </a:schemeClr>
              </a:solidFill>
              <a:latin typeface="Nunito Sans" panose="020B0604020202020204" charset="0"/>
            </a:endParaRPr>
          </a:p>
          <a:p>
            <a:pPr lvl="0"/>
            <a:r>
              <a:rPr lang="en-GB" sz="1660">
                <a:solidFill>
                  <a:schemeClr val="accent5">
                    <a:lumMod val="50000"/>
                  </a:schemeClr>
                </a:solidFill>
                <a:latin typeface="Nunito Sans" panose="020B0604020202020204" charset="0"/>
              </a:rPr>
              <a:t>The role of the Family Support Worker was promoted for schools and post 16 settings for those children who might benefit from early help support to help them thrive. The support is available via early help assessment, also where a family is stepping down from the Family Support Service or Child in Need Plan, to support the transition. The Family Support Worker is also available to discuss options where it is felt that the need is no longer being met.</a:t>
            </a:r>
          </a:p>
          <a:p>
            <a:pPr lvl="0"/>
            <a:endParaRPr lang="en-GB" sz="1660">
              <a:solidFill>
                <a:schemeClr val="accent5">
                  <a:lumMod val="50000"/>
                </a:schemeClr>
              </a:solidFill>
              <a:latin typeface="Nunito Sans" panose="020B0604020202020204" charset="0"/>
            </a:endParaRPr>
          </a:p>
          <a:p>
            <a:pPr lvl="0"/>
            <a:r>
              <a:rPr lang="en-GB" sz="1660">
                <a:solidFill>
                  <a:schemeClr val="accent5">
                    <a:lumMod val="50000"/>
                  </a:schemeClr>
                </a:solidFill>
                <a:latin typeface="Nunito Sans" panose="020B0604020202020204" charset="0"/>
              </a:rPr>
              <a:t>The Conference focused on learning from reviews and thematic analysis of incidents involving babies under 1,  Under 1’s dying suddenly or unexpectedly represent one of the largest groups of cases notified and was identified as a priority for the partnership.</a:t>
            </a:r>
          </a:p>
          <a:p>
            <a:pPr lvl="0"/>
            <a:endParaRPr lang="en-GB" sz="1660">
              <a:solidFill>
                <a:schemeClr val="accent5">
                  <a:lumMod val="50000"/>
                </a:schemeClr>
              </a:solidFill>
              <a:latin typeface="Nunito Sans" panose="020B0604020202020204" charset="0"/>
            </a:endParaRPr>
          </a:p>
          <a:p>
            <a:pPr lvl="0"/>
            <a:endParaRPr lang="en-GB" sz="1660">
              <a:solidFill>
                <a:schemeClr val="accent5">
                  <a:lumMod val="50000"/>
                </a:schemeClr>
              </a:solidFill>
              <a:latin typeface="Nunito Sans" panose="020B0604020202020204" charset="0"/>
            </a:endParaRPr>
          </a:p>
          <a:p>
            <a:pPr lvl="0"/>
            <a:endParaRPr lang="en-GB" sz="1600">
              <a:solidFill>
                <a:srgbClr val="002060"/>
              </a:solidFill>
              <a:latin typeface="Texta Book"/>
            </a:endParaRPr>
          </a:p>
          <a:p>
            <a:pPr lvl="0"/>
            <a:endParaRPr lang="en-GB" sz="1660">
              <a:solidFill>
                <a:schemeClr val="accent5">
                  <a:lumMod val="50000"/>
                </a:schemeClr>
              </a:solidFill>
              <a:latin typeface="Nunito Sans" panose="020B0604020202020204" charset="0"/>
            </a:endParaRPr>
          </a:p>
          <a:p>
            <a:pPr algn="l">
              <a:lnSpc>
                <a:spcPts val="2323"/>
              </a:lnSpc>
            </a:pPr>
            <a:endParaRPr lang="en-US" sz="1659">
              <a:solidFill>
                <a:srgbClr val="0E3F54"/>
              </a:solidFill>
              <a:latin typeface="Nunito Sans"/>
              <a:ea typeface="Nunito Sans"/>
              <a:cs typeface="Nunito Sans"/>
              <a:sym typeface="Nunito Sans"/>
            </a:endParaRPr>
          </a:p>
        </p:txBody>
      </p:sp>
      <p:pic>
        <p:nvPicPr>
          <p:cNvPr id="8" name="Picture 7">
            <a:extLst>
              <a:ext uri="{FF2B5EF4-FFF2-40B4-BE49-F238E27FC236}">
                <a16:creationId xmlns:a16="http://schemas.microsoft.com/office/drawing/2014/main" id="{2F6C3347-C1B8-488F-BD00-E4C255D6B874}"/>
              </a:ext>
            </a:extLst>
          </p:cNvPr>
          <p:cNvPicPr>
            <a:picLocks noChangeAspect="1"/>
          </p:cNvPicPr>
          <p:nvPr/>
        </p:nvPicPr>
        <p:blipFill>
          <a:blip r:embed="rId2"/>
          <a:stretch>
            <a:fillRect/>
          </a:stretch>
        </p:blipFill>
        <p:spPr>
          <a:xfrm>
            <a:off x="15491307" y="8105775"/>
            <a:ext cx="1767993" cy="1091279"/>
          </a:xfrm>
          <a:prstGeom prst="rect">
            <a:avLst/>
          </a:prstGeom>
        </p:spPr>
      </p:pic>
      <p:sp>
        <p:nvSpPr>
          <p:cNvPr id="9" name="AutoShape 2">
            <a:extLst>
              <a:ext uri="{FF2B5EF4-FFF2-40B4-BE49-F238E27FC236}">
                <a16:creationId xmlns:a16="http://schemas.microsoft.com/office/drawing/2014/main" id="{292BA997-522B-48B9-B13A-8A5834E88486}"/>
              </a:ext>
            </a:extLst>
          </p:cNvPr>
          <p:cNvSpPr/>
          <p:nvPr/>
        </p:nvSpPr>
        <p:spPr>
          <a:xfrm rot="4620">
            <a:off x="1028680" y="9263062"/>
            <a:ext cx="7086653" cy="0"/>
          </a:xfrm>
          <a:prstGeom prst="line">
            <a:avLst/>
          </a:prstGeom>
          <a:ln w="19050" cap="flat">
            <a:solidFill>
              <a:srgbClr val="00C2CB"/>
            </a:solidFill>
            <a:prstDash val="solid"/>
            <a:headEnd type="none" w="sm" len="sm"/>
            <a:tailEnd type="none" w="sm" len="sm"/>
          </a:ln>
        </p:spPr>
      </p:sp>
      <p:sp>
        <p:nvSpPr>
          <p:cNvPr id="10" name="TextBox 6">
            <a:extLst>
              <a:ext uri="{FF2B5EF4-FFF2-40B4-BE49-F238E27FC236}">
                <a16:creationId xmlns:a16="http://schemas.microsoft.com/office/drawing/2014/main" id="{FD3A796D-A3CD-43C7-83FA-CC079703490E}"/>
              </a:ext>
            </a:extLst>
          </p:cNvPr>
          <p:cNvSpPr txBox="1"/>
          <p:nvPr/>
        </p:nvSpPr>
        <p:spPr>
          <a:xfrm>
            <a:off x="7066366" y="9629732"/>
            <a:ext cx="1048963" cy="242631"/>
          </a:xfrm>
          <a:prstGeom prst="rect">
            <a:avLst/>
          </a:prstGeom>
        </p:spPr>
        <p:txBody>
          <a:bodyPr lIns="0" tIns="0" rIns="0" bIns="0" rtlCol="0" anchor="t">
            <a:spAutoFit/>
          </a:bodyPr>
          <a:lstStyle/>
          <a:p>
            <a:pPr algn="r">
              <a:lnSpc>
                <a:spcPts val="1960"/>
              </a:lnSpc>
            </a:pPr>
            <a:r>
              <a:rPr lang="en-US" sz="1400" b="1">
                <a:solidFill>
                  <a:srgbClr val="2B2B2B"/>
                </a:solidFill>
                <a:latin typeface="Poppins Medium"/>
                <a:ea typeface="Poppins Medium"/>
                <a:cs typeface="Poppins Medium"/>
                <a:sym typeface="Poppins Medium"/>
              </a:rPr>
              <a:t>16</a:t>
            </a:r>
          </a:p>
        </p:txBody>
      </p:sp>
      <p:sp>
        <p:nvSpPr>
          <p:cNvPr id="11" name="TextBox 7">
            <a:extLst>
              <a:ext uri="{FF2B5EF4-FFF2-40B4-BE49-F238E27FC236}">
                <a16:creationId xmlns:a16="http://schemas.microsoft.com/office/drawing/2014/main" id="{A60D99DA-47CB-472C-88FB-3385D5C5F4AD}"/>
              </a:ext>
            </a:extLst>
          </p:cNvPr>
          <p:cNvSpPr txBox="1"/>
          <p:nvPr/>
        </p:nvSpPr>
        <p:spPr>
          <a:xfrm>
            <a:off x="1028700" y="9381982"/>
            <a:ext cx="5012778" cy="507365"/>
          </a:xfrm>
          <a:prstGeom prst="rect">
            <a:avLst/>
          </a:prstGeom>
        </p:spPr>
        <p:txBody>
          <a:bodyPr lIns="0" tIns="0" rIns="0" bIns="0" rtlCol="0" anchor="t">
            <a:spAutoFit/>
          </a:bodyPr>
          <a:lstStyle/>
          <a:p>
            <a:pPr algn="l">
              <a:lnSpc>
                <a:spcPts val="1960"/>
              </a:lnSpc>
            </a:pPr>
            <a:r>
              <a:rPr lang="en-US" sz="1400" b="1">
                <a:solidFill>
                  <a:srgbClr val="2B2B2B"/>
                </a:solidFill>
                <a:latin typeface="Poppins Medium"/>
                <a:ea typeface="Poppins Medium"/>
                <a:cs typeface="Poppins Medium"/>
                <a:sym typeface="Poppins Medium"/>
              </a:rPr>
              <a:t>Stoke-on-Trent Safeguarding Children Partnership</a:t>
            </a:r>
          </a:p>
          <a:p>
            <a:pPr algn="l">
              <a:lnSpc>
                <a:spcPts val="1960"/>
              </a:lnSpc>
            </a:pPr>
            <a:r>
              <a:rPr lang="en-US" sz="1400" b="1">
                <a:solidFill>
                  <a:srgbClr val="2B2B2B"/>
                </a:solidFill>
                <a:latin typeface="Poppins Medium"/>
                <a:ea typeface="Poppins Medium"/>
                <a:cs typeface="Poppins Medium"/>
                <a:sym typeface="Poppins Medium"/>
              </a:rPr>
              <a:t>Yearly Report 2023/24</a:t>
            </a:r>
          </a:p>
        </p:txBody>
      </p:sp>
      <p:sp>
        <p:nvSpPr>
          <p:cNvPr id="5" name="Rectangle 4">
            <a:extLst>
              <a:ext uri="{FF2B5EF4-FFF2-40B4-BE49-F238E27FC236}">
                <a16:creationId xmlns:a16="http://schemas.microsoft.com/office/drawing/2014/main" id="{1040D31F-0289-4F15-B72A-228EE8A1CA3E}"/>
              </a:ext>
            </a:extLst>
          </p:cNvPr>
          <p:cNvSpPr/>
          <p:nvPr/>
        </p:nvSpPr>
        <p:spPr>
          <a:xfrm>
            <a:off x="10591800" y="1103531"/>
            <a:ext cx="7010400" cy="2308324"/>
          </a:xfrm>
          <a:prstGeom prst="rect">
            <a:avLst/>
          </a:prstGeom>
        </p:spPr>
        <p:txBody>
          <a:bodyPr wrap="square">
            <a:spAutoFit/>
          </a:bodyPr>
          <a:lstStyle/>
          <a:p>
            <a:pPr lvl="0"/>
            <a:r>
              <a:rPr lang="en-GB">
                <a:solidFill>
                  <a:schemeClr val="accent5">
                    <a:lumMod val="50000"/>
                  </a:schemeClr>
                </a:solidFill>
                <a:latin typeface="Nunito Sans" panose="020B0604020202020204" charset="0"/>
              </a:rPr>
              <a:t>Other themes from reviews were explored including </a:t>
            </a:r>
          </a:p>
          <a:p>
            <a:pPr marL="285750" lvl="0" indent="-285750">
              <a:buFont typeface="Arial" panose="020B0604020202020204" pitchFamily="34" charset="0"/>
              <a:buChar char="•"/>
            </a:pPr>
            <a:r>
              <a:rPr lang="en-GB">
                <a:solidFill>
                  <a:schemeClr val="accent5">
                    <a:lumMod val="50000"/>
                  </a:schemeClr>
                </a:solidFill>
                <a:latin typeface="Nunito Sans" panose="020B0604020202020204" charset="0"/>
              </a:rPr>
              <a:t>Fathers and carers other than mothers.</a:t>
            </a:r>
          </a:p>
          <a:p>
            <a:pPr marL="285750" lvl="0" indent="-285750">
              <a:buFont typeface="Arial" panose="020B0604020202020204" pitchFamily="34" charset="0"/>
              <a:buChar char="•"/>
            </a:pPr>
            <a:r>
              <a:rPr lang="en-GB">
                <a:solidFill>
                  <a:schemeClr val="accent5">
                    <a:lumMod val="50000"/>
                  </a:schemeClr>
                </a:solidFill>
                <a:latin typeface="Nunito Sans" panose="020B0604020202020204" charset="0"/>
              </a:rPr>
              <a:t>Sentinel injuries</a:t>
            </a:r>
          </a:p>
          <a:p>
            <a:pPr marL="285750" lvl="0" indent="-285750">
              <a:buFont typeface="Arial" panose="020B0604020202020204" pitchFamily="34" charset="0"/>
              <a:buChar char="•"/>
            </a:pPr>
            <a:r>
              <a:rPr lang="en-GB">
                <a:solidFill>
                  <a:schemeClr val="accent5">
                    <a:lumMod val="50000"/>
                  </a:schemeClr>
                </a:solidFill>
                <a:latin typeface="Nunito Sans" panose="020B0604020202020204" charset="0"/>
              </a:rPr>
              <a:t>Professional curiosity</a:t>
            </a:r>
          </a:p>
          <a:p>
            <a:pPr marL="285750" lvl="0" indent="-285750">
              <a:buFont typeface="Arial" panose="020B0604020202020204" pitchFamily="34" charset="0"/>
              <a:buChar char="•"/>
            </a:pPr>
            <a:r>
              <a:rPr lang="en-GB">
                <a:solidFill>
                  <a:schemeClr val="accent5">
                    <a:lumMod val="50000"/>
                  </a:schemeClr>
                </a:solidFill>
                <a:latin typeface="Nunito Sans" panose="020B0604020202020204" charset="0"/>
              </a:rPr>
              <a:t>Escalation</a:t>
            </a:r>
          </a:p>
          <a:p>
            <a:pPr marL="285750" lvl="0" indent="-285750">
              <a:buFont typeface="Arial" panose="020B0604020202020204" pitchFamily="34" charset="0"/>
              <a:buChar char="•"/>
            </a:pPr>
            <a:r>
              <a:rPr lang="en-GB">
                <a:solidFill>
                  <a:schemeClr val="accent5">
                    <a:lumMod val="50000"/>
                  </a:schemeClr>
                </a:solidFill>
                <a:latin typeface="Nunito Sans" panose="020B0604020202020204" charset="0"/>
              </a:rPr>
              <a:t>Dynamic Assessment</a:t>
            </a:r>
          </a:p>
          <a:p>
            <a:pPr marL="285750" lvl="0" indent="-285750">
              <a:buFont typeface="Arial" panose="020B0604020202020204" pitchFamily="34" charset="0"/>
              <a:buChar char="•"/>
            </a:pPr>
            <a:r>
              <a:rPr lang="en-GB">
                <a:solidFill>
                  <a:schemeClr val="accent5">
                    <a:lumMod val="50000"/>
                  </a:schemeClr>
                </a:solidFill>
                <a:latin typeface="Nunito Sans" panose="020B0604020202020204" charset="0"/>
              </a:rPr>
              <a:t>Tackling Child Exploitation and the Strategy </a:t>
            </a:r>
          </a:p>
          <a:p>
            <a:pPr marL="285750" lvl="0" indent="-285750">
              <a:buFont typeface="Arial" panose="020B0604020202020204" pitchFamily="34" charset="0"/>
              <a:buChar char="•"/>
            </a:pPr>
            <a:r>
              <a:rPr lang="en-GB">
                <a:solidFill>
                  <a:schemeClr val="accent5">
                    <a:lumMod val="50000"/>
                  </a:schemeClr>
                </a:solidFill>
                <a:latin typeface="Nunito Sans" panose="020B0604020202020204" charset="0"/>
              </a:rPr>
              <a:t>Graded Care Profile and Neglect</a:t>
            </a:r>
          </a:p>
        </p:txBody>
      </p:sp>
      <p:sp>
        <p:nvSpPr>
          <p:cNvPr id="6" name="Rectangle 5">
            <a:extLst>
              <a:ext uri="{FF2B5EF4-FFF2-40B4-BE49-F238E27FC236}">
                <a16:creationId xmlns:a16="http://schemas.microsoft.com/office/drawing/2014/main" id="{AED1D393-168A-4BB8-9A0D-37674577DF3E}"/>
              </a:ext>
            </a:extLst>
          </p:cNvPr>
          <p:cNvSpPr/>
          <p:nvPr/>
        </p:nvSpPr>
        <p:spPr>
          <a:xfrm>
            <a:off x="10591800" y="3631915"/>
            <a:ext cx="7108401" cy="2135969"/>
          </a:xfrm>
          <a:prstGeom prst="rect">
            <a:avLst/>
          </a:prstGeom>
        </p:spPr>
        <p:txBody>
          <a:bodyPr wrap="square">
            <a:spAutoFit/>
          </a:bodyPr>
          <a:lstStyle/>
          <a:p>
            <a:r>
              <a:rPr lang="en-GB" sz="1660">
                <a:latin typeface="Chewy" panose="020B0604020202020204" charset="0"/>
                <a:ea typeface="Chewy" panose="020B0604020202020204" charset="0"/>
              </a:rPr>
              <a:t>What have you heard or thought about today that you will take away in to your practice?</a:t>
            </a:r>
          </a:p>
          <a:p>
            <a:endParaRPr lang="en-GB" sz="1660">
              <a:latin typeface="Chewy" panose="020B0604020202020204" charset="0"/>
              <a:ea typeface="Chewy" panose="020B0604020202020204" charset="0"/>
            </a:endParaRPr>
          </a:p>
          <a:p>
            <a:pPr algn="ctr"/>
            <a:r>
              <a:rPr lang="en-GB" sz="1660" i="1">
                <a:solidFill>
                  <a:schemeClr val="accent5">
                    <a:lumMod val="50000"/>
                  </a:schemeClr>
                </a:solidFill>
                <a:latin typeface="Ink Free" panose="03080402000500000000" pitchFamily="66" charset="0"/>
              </a:rPr>
              <a:t>“The discussions around the use of, and positive outcomes of using an Early Help has been extremely beneficial. I will ensure that all staff are on the next available training to initiate these to support our families in the most effective way.”</a:t>
            </a:r>
          </a:p>
          <a:p>
            <a:pPr algn="ctr"/>
            <a:endParaRPr lang="en-GB" sz="1660" i="1">
              <a:solidFill>
                <a:schemeClr val="accent5">
                  <a:lumMod val="50000"/>
                </a:schemeClr>
              </a:solidFill>
              <a:latin typeface="Ink Free" panose="03080402000500000000" pitchFamily="66" charset="0"/>
            </a:endParaRPr>
          </a:p>
        </p:txBody>
      </p:sp>
      <p:sp>
        <p:nvSpPr>
          <p:cNvPr id="13" name="Rectangle 12">
            <a:extLst>
              <a:ext uri="{FF2B5EF4-FFF2-40B4-BE49-F238E27FC236}">
                <a16:creationId xmlns:a16="http://schemas.microsoft.com/office/drawing/2014/main" id="{454672DA-094F-447D-B7E4-BA0C9DCAB5B7}"/>
              </a:ext>
            </a:extLst>
          </p:cNvPr>
          <p:cNvSpPr/>
          <p:nvPr/>
        </p:nvSpPr>
        <p:spPr>
          <a:xfrm>
            <a:off x="10591800" y="5411664"/>
            <a:ext cx="3810000" cy="3970318"/>
          </a:xfrm>
          <a:prstGeom prst="rect">
            <a:avLst/>
          </a:prstGeom>
        </p:spPr>
        <p:txBody>
          <a:bodyPr wrap="square">
            <a:spAutoFit/>
          </a:bodyPr>
          <a:lstStyle/>
          <a:p>
            <a:pPr algn="ctr"/>
            <a:endParaRPr lang="en-GB" i="1">
              <a:solidFill>
                <a:schemeClr val="accent5">
                  <a:lumMod val="50000"/>
                </a:schemeClr>
              </a:solidFill>
              <a:latin typeface="Ink Free" panose="03080402000500000000" pitchFamily="66" charset="0"/>
            </a:endParaRPr>
          </a:p>
          <a:p>
            <a:pPr algn="ctr"/>
            <a:r>
              <a:rPr lang="en-GB" i="1">
                <a:solidFill>
                  <a:schemeClr val="accent5">
                    <a:lumMod val="50000"/>
                  </a:schemeClr>
                </a:solidFill>
                <a:latin typeface="Ink Free" panose="03080402000500000000" pitchFamily="66" charset="0"/>
              </a:rPr>
              <a:t>“I was excited to hear people using words like collaborate share and co-own and I really hope that happens. Several of the speakers talked about our shared passion in wanting the best for our children. We can only achieve that through collaboration sharing and co-ownership. There is no worse feeling than that of feeling your professional opinion is not valued or even recognised. The eternal optimist that lives inside me is rejuvenated! Long may it continue.”</a:t>
            </a:r>
          </a:p>
        </p:txBody>
      </p:sp>
      <p:sp>
        <p:nvSpPr>
          <p:cNvPr id="14" name="Rectangle 13">
            <a:extLst>
              <a:ext uri="{FF2B5EF4-FFF2-40B4-BE49-F238E27FC236}">
                <a16:creationId xmlns:a16="http://schemas.microsoft.com/office/drawing/2014/main" id="{7B74FB17-8EDE-4FD0-BA63-E7D3381D6ADF}"/>
              </a:ext>
            </a:extLst>
          </p:cNvPr>
          <p:cNvSpPr/>
          <p:nvPr/>
        </p:nvSpPr>
        <p:spPr>
          <a:xfrm>
            <a:off x="14554200" y="6204590"/>
            <a:ext cx="3276630" cy="1754326"/>
          </a:xfrm>
          <a:prstGeom prst="rect">
            <a:avLst/>
          </a:prstGeom>
        </p:spPr>
        <p:txBody>
          <a:bodyPr wrap="square">
            <a:spAutoFit/>
          </a:bodyPr>
          <a:lstStyle/>
          <a:p>
            <a:pPr algn="ctr"/>
            <a:r>
              <a:rPr lang="en-GB" i="1">
                <a:solidFill>
                  <a:schemeClr val="accent5">
                    <a:lumMod val="50000"/>
                  </a:schemeClr>
                </a:solidFill>
                <a:latin typeface="Ink Free" panose="03080402000500000000" pitchFamily="66" charset="0"/>
              </a:rPr>
              <a:t>“Use of statistics from local context – making national themes live to our children and young people. Good to hear about research in practice from others in a local context.”</a:t>
            </a:r>
          </a:p>
        </p:txBody>
      </p:sp>
    </p:spTree>
    <p:extLst>
      <p:ext uri="{BB962C8B-B14F-4D97-AF65-F5344CB8AC3E}">
        <p14:creationId xmlns:p14="http://schemas.microsoft.com/office/powerpoint/2010/main" val="1793657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rot="4620">
            <a:off x="1028680" y="9263062"/>
            <a:ext cx="7086653" cy="0"/>
          </a:xfrm>
          <a:prstGeom prst="line">
            <a:avLst/>
          </a:prstGeom>
          <a:ln w="19050" cap="flat">
            <a:solidFill>
              <a:srgbClr val="00C2CB"/>
            </a:solidFill>
            <a:prstDash val="solid"/>
            <a:headEnd type="none" w="sm" len="sm"/>
            <a:tailEnd type="none" w="sm" len="sm"/>
          </a:ln>
        </p:spPr>
      </p:sp>
      <p:sp>
        <p:nvSpPr>
          <p:cNvPr id="3" name="Freeform 3"/>
          <p:cNvSpPr/>
          <p:nvPr/>
        </p:nvSpPr>
        <p:spPr>
          <a:xfrm>
            <a:off x="15488621" y="8168373"/>
            <a:ext cx="1770679" cy="1089927"/>
          </a:xfrm>
          <a:custGeom>
            <a:avLst/>
            <a:gdLst/>
            <a:ahLst/>
            <a:cxnLst/>
            <a:rect l="l" t="t" r="r" b="b"/>
            <a:pathLst>
              <a:path w="1770679" h="1089927">
                <a:moveTo>
                  <a:pt x="0" y="0"/>
                </a:moveTo>
                <a:lnTo>
                  <a:pt x="1770679" y="0"/>
                </a:lnTo>
                <a:lnTo>
                  <a:pt x="1770679" y="1089927"/>
                </a:lnTo>
                <a:lnTo>
                  <a:pt x="0" y="1089927"/>
                </a:lnTo>
                <a:lnTo>
                  <a:pt x="0" y="0"/>
                </a:lnTo>
                <a:close/>
              </a:path>
            </a:pathLst>
          </a:custGeom>
          <a:blipFill>
            <a:blip r:embed="rId2"/>
            <a:stretch>
              <a:fillRect/>
            </a:stretch>
          </a:blipFill>
        </p:spPr>
      </p:sp>
      <p:sp>
        <p:nvSpPr>
          <p:cNvPr id="4" name="TextBox 4"/>
          <p:cNvSpPr txBox="1"/>
          <p:nvPr/>
        </p:nvSpPr>
        <p:spPr>
          <a:xfrm>
            <a:off x="1028700" y="1019175"/>
            <a:ext cx="10747964" cy="771525"/>
          </a:xfrm>
          <a:prstGeom prst="rect">
            <a:avLst/>
          </a:prstGeom>
        </p:spPr>
        <p:txBody>
          <a:bodyPr lIns="0" tIns="0" rIns="0" bIns="0" rtlCol="0" anchor="t">
            <a:spAutoFit/>
          </a:bodyPr>
          <a:lstStyle/>
          <a:p>
            <a:pPr algn="l">
              <a:lnSpc>
                <a:spcPts val="6000"/>
              </a:lnSpc>
            </a:pPr>
            <a:r>
              <a:rPr lang="en-US" sz="5000" b="1">
                <a:solidFill>
                  <a:srgbClr val="0E3F54"/>
                </a:solidFill>
                <a:latin typeface="Nunito Sans Heavy"/>
                <a:ea typeface="Nunito Sans Heavy"/>
                <a:cs typeface="Nunito Sans Heavy"/>
                <a:sym typeface="Nunito Sans Heavy"/>
              </a:rPr>
              <a:t>Festival of Practice 2023</a:t>
            </a:r>
          </a:p>
        </p:txBody>
      </p:sp>
      <p:sp>
        <p:nvSpPr>
          <p:cNvPr id="5" name="TextBox 5"/>
          <p:cNvSpPr txBox="1"/>
          <p:nvPr/>
        </p:nvSpPr>
        <p:spPr>
          <a:xfrm>
            <a:off x="10293723" y="3652861"/>
            <a:ext cx="6851278" cy="3824509"/>
          </a:xfrm>
          <a:prstGeom prst="rect">
            <a:avLst/>
          </a:prstGeom>
        </p:spPr>
        <p:txBody>
          <a:bodyPr wrap="square" lIns="0" tIns="0" rIns="0" bIns="0" rtlCol="0" anchor="t">
            <a:spAutoFit/>
          </a:bodyPr>
          <a:lstStyle/>
          <a:p>
            <a:pPr marL="0" lvl="0" indent="0" algn="l">
              <a:lnSpc>
                <a:spcPts val="2323"/>
              </a:lnSpc>
            </a:pPr>
            <a:r>
              <a:rPr lang="en-US" sz="1659">
                <a:solidFill>
                  <a:schemeClr val="accent5">
                    <a:lumMod val="50000"/>
                  </a:schemeClr>
                </a:solidFill>
                <a:latin typeface="Nunito Sans"/>
                <a:ea typeface="Nunito Sans"/>
                <a:cs typeface="Nunito Sans"/>
                <a:sym typeface="Nunito Sans"/>
              </a:rPr>
              <a:t>The training aligned with the strategic priorities of the Staffordshire and Stoke on Trent Adult Safeguarding Partnership Board and the Stoke-on-Trent Children Safeguarding Partnership. The Festival of Practice successfully enhanced the skills of 967 professionals, positively impacting the lives of children, families, and adults in the city. </a:t>
            </a:r>
          </a:p>
          <a:p>
            <a:pPr marL="0" lvl="0" indent="0" algn="l">
              <a:lnSpc>
                <a:spcPts val="2323"/>
              </a:lnSpc>
            </a:pPr>
            <a:endParaRPr lang="en-US" sz="1659">
              <a:solidFill>
                <a:schemeClr val="accent5">
                  <a:lumMod val="50000"/>
                </a:schemeClr>
              </a:solidFill>
              <a:latin typeface="Nunito Sans"/>
              <a:ea typeface="Nunito Sans"/>
              <a:cs typeface="Nunito Sans"/>
              <a:sym typeface="Nunito Sans"/>
            </a:endParaRPr>
          </a:p>
          <a:p>
            <a:pPr marL="0" lvl="0" indent="0" algn="l">
              <a:lnSpc>
                <a:spcPts val="2323"/>
              </a:lnSpc>
            </a:pPr>
            <a:r>
              <a:rPr lang="en-US" sz="1659">
                <a:solidFill>
                  <a:schemeClr val="accent5">
                    <a:lumMod val="50000"/>
                  </a:schemeClr>
                </a:solidFill>
                <a:latin typeface="Nunito Sans"/>
                <a:ea typeface="Nunito Sans"/>
                <a:cs typeface="Nunito Sans"/>
                <a:sym typeface="Nunito Sans"/>
              </a:rPr>
              <a:t>It strengthened cross-agency relationships, promoting a collaborative approach to achieving the best outcomes for residents. </a:t>
            </a:r>
          </a:p>
          <a:p>
            <a:pPr marL="0" lvl="0" indent="0" algn="l">
              <a:lnSpc>
                <a:spcPts val="2323"/>
              </a:lnSpc>
            </a:pPr>
            <a:endParaRPr lang="en-US" sz="1659">
              <a:solidFill>
                <a:schemeClr val="accent5">
                  <a:lumMod val="50000"/>
                </a:schemeClr>
              </a:solidFill>
              <a:latin typeface="Nunito Sans"/>
              <a:ea typeface="Nunito Sans"/>
              <a:cs typeface="Nunito Sans"/>
              <a:sym typeface="Nunito Sans"/>
            </a:endParaRPr>
          </a:p>
          <a:p>
            <a:pPr algn="l">
              <a:lnSpc>
                <a:spcPts val="2323"/>
              </a:lnSpc>
            </a:pPr>
            <a:r>
              <a:rPr lang="en-US" sz="1659">
                <a:solidFill>
                  <a:schemeClr val="accent5">
                    <a:lumMod val="50000"/>
                  </a:schemeClr>
                </a:solidFill>
                <a:latin typeface="Nunito Sans"/>
                <a:ea typeface="Nunito Sans"/>
                <a:cs typeface="Nunito Sans"/>
                <a:sym typeface="Nunito Sans"/>
              </a:rPr>
              <a:t>Feedback from this event will help shape future learning opportunities, fostering a culture of growth and confidence among practitioners. The festival's significance lies in supporting skill development through specialist expertise on essential topics beyond standard training.</a:t>
            </a:r>
          </a:p>
        </p:txBody>
      </p:sp>
      <p:sp>
        <p:nvSpPr>
          <p:cNvPr id="6" name="TextBox 6"/>
          <p:cNvSpPr txBox="1"/>
          <p:nvPr/>
        </p:nvSpPr>
        <p:spPr>
          <a:xfrm>
            <a:off x="7066366" y="9629732"/>
            <a:ext cx="1048963" cy="242631"/>
          </a:xfrm>
          <a:prstGeom prst="rect">
            <a:avLst/>
          </a:prstGeom>
        </p:spPr>
        <p:txBody>
          <a:bodyPr lIns="0" tIns="0" rIns="0" bIns="0" rtlCol="0" anchor="t">
            <a:spAutoFit/>
          </a:bodyPr>
          <a:lstStyle/>
          <a:p>
            <a:pPr algn="r">
              <a:lnSpc>
                <a:spcPts val="1960"/>
              </a:lnSpc>
            </a:pPr>
            <a:r>
              <a:rPr lang="en-US" sz="1400" b="1">
                <a:solidFill>
                  <a:srgbClr val="2B2B2B"/>
                </a:solidFill>
                <a:latin typeface="Poppins Medium"/>
                <a:ea typeface="Poppins Medium"/>
                <a:cs typeface="Poppins Medium"/>
                <a:sym typeface="Poppins Medium"/>
              </a:rPr>
              <a:t>17</a:t>
            </a:r>
          </a:p>
        </p:txBody>
      </p:sp>
      <p:sp>
        <p:nvSpPr>
          <p:cNvPr id="7" name="TextBox 7"/>
          <p:cNvSpPr txBox="1"/>
          <p:nvPr/>
        </p:nvSpPr>
        <p:spPr>
          <a:xfrm>
            <a:off x="1028700" y="9381982"/>
            <a:ext cx="5012778" cy="507365"/>
          </a:xfrm>
          <a:prstGeom prst="rect">
            <a:avLst/>
          </a:prstGeom>
        </p:spPr>
        <p:txBody>
          <a:bodyPr lIns="0" tIns="0" rIns="0" bIns="0" rtlCol="0" anchor="t">
            <a:spAutoFit/>
          </a:bodyPr>
          <a:lstStyle/>
          <a:p>
            <a:pPr algn="l">
              <a:lnSpc>
                <a:spcPts val="1960"/>
              </a:lnSpc>
            </a:pPr>
            <a:r>
              <a:rPr lang="en-US" sz="1400" b="1">
                <a:solidFill>
                  <a:srgbClr val="2B2B2B"/>
                </a:solidFill>
                <a:latin typeface="Poppins Medium"/>
                <a:ea typeface="Poppins Medium"/>
                <a:cs typeface="Poppins Medium"/>
                <a:sym typeface="Poppins Medium"/>
              </a:rPr>
              <a:t>Stoke-on-Trent Safeguarding Children Partnership</a:t>
            </a:r>
          </a:p>
          <a:p>
            <a:pPr algn="l">
              <a:lnSpc>
                <a:spcPts val="1960"/>
              </a:lnSpc>
            </a:pPr>
            <a:r>
              <a:rPr lang="en-US" sz="1400" b="1">
                <a:solidFill>
                  <a:srgbClr val="2B2B2B"/>
                </a:solidFill>
                <a:latin typeface="Poppins Medium"/>
                <a:ea typeface="Poppins Medium"/>
                <a:cs typeface="Poppins Medium"/>
                <a:sym typeface="Poppins Medium"/>
              </a:rPr>
              <a:t>Yearly Report 2023/24</a:t>
            </a:r>
          </a:p>
        </p:txBody>
      </p:sp>
      <p:sp>
        <p:nvSpPr>
          <p:cNvPr id="8" name="TextBox 8"/>
          <p:cNvSpPr txBox="1"/>
          <p:nvPr/>
        </p:nvSpPr>
        <p:spPr>
          <a:xfrm>
            <a:off x="1028683" y="2904704"/>
            <a:ext cx="6980111" cy="5004319"/>
          </a:xfrm>
          <a:prstGeom prst="rect">
            <a:avLst/>
          </a:prstGeom>
        </p:spPr>
        <p:txBody>
          <a:bodyPr lIns="0" tIns="0" rIns="0" bIns="0" rtlCol="0" anchor="t">
            <a:spAutoFit/>
          </a:bodyPr>
          <a:lstStyle/>
          <a:p>
            <a:pPr marL="0" lvl="0" indent="0" algn="l">
              <a:lnSpc>
                <a:spcPts val="2323"/>
              </a:lnSpc>
            </a:pPr>
            <a:r>
              <a:rPr lang="en-US" sz="1659">
                <a:solidFill>
                  <a:schemeClr val="accent5">
                    <a:lumMod val="50000"/>
                  </a:schemeClr>
                </a:solidFill>
                <a:latin typeface="Nunito Sans"/>
                <a:ea typeface="Nunito Sans"/>
                <a:cs typeface="Nunito Sans"/>
                <a:sym typeface="Nunito Sans"/>
              </a:rPr>
              <a:t>In June 2023, the Partnership hosted the second Festival of Practice in Stoke-on-Trent, attracting 967 practitioners to 44 training events aimed at improving Children's and Family Services and adult services. </a:t>
            </a:r>
          </a:p>
          <a:p>
            <a:pPr marL="0" lvl="0" indent="0" algn="l">
              <a:lnSpc>
                <a:spcPts val="2323"/>
              </a:lnSpc>
            </a:pPr>
            <a:endParaRPr lang="en-US" sz="1659">
              <a:solidFill>
                <a:schemeClr val="accent5">
                  <a:lumMod val="50000"/>
                </a:schemeClr>
              </a:solidFill>
              <a:latin typeface="Nunito Sans"/>
              <a:ea typeface="Nunito Sans"/>
              <a:cs typeface="Nunito Sans"/>
              <a:sym typeface="Nunito Sans"/>
            </a:endParaRPr>
          </a:p>
          <a:p>
            <a:pPr marL="0" lvl="0" indent="0" algn="l">
              <a:lnSpc>
                <a:spcPts val="2323"/>
              </a:lnSpc>
            </a:pPr>
            <a:r>
              <a:rPr lang="en-US" sz="1659">
                <a:solidFill>
                  <a:schemeClr val="accent5">
                    <a:lumMod val="50000"/>
                  </a:schemeClr>
                </a:solidFill>
                <a:latin typeface="Nunito Sans"/>
                <a:ea typeface="Nunito Sans"/>
                <a:cs typeface="Nunito Sans"/>
                <a:sym typeface="Nunito Sans"/>
              </a:rPr>
              <a:t>Held from June 12 to 16, the event featured 42 training sessions, a recognition event, and a welcome breakfast, all designed to foster professional relationships and support continual development.</a:t>
            </a:r>
          </a:p>
          <a:p>
            <a:pPr marL="0" lvl="0" indent="0" algn="l">
              <a:lnSpc>
                <a:spcPts val="2323"/>
              </a:lnSpc>
            </a:pPr>
            <a:endParaRPr lang="en-US" sz="1659">
              <a:solidFill>
                <a:schemeClr val="accent5">
                  <a:lumMod val="50000"/>
                </a:schemeClr>
              </a:solidFill>
              <a:latin typeface="Nunito Sans"/>
              <a:ea typeface="Nunito Sans"/>
              <a:cs typeface="Nunito Sans"/>
              <a:sym typeface="Nunito Sans"/>
            </a:endParaRPr>
          </a:p>
          <a:p>
            <a:pPr marL="0" lvl="0" indent="0" algn="l">
              <a:lnSpc>
                <a:spcPts val="2323"/>
              </a:lnSpc>
            </a:pPr>
            <a:r>
              <a:rPr lang="en-US" sz="1659">
                <a:solidFill>
                  <a:schemeClr val="accent5">
                    <a:lumMod val="50000"/>
                  </a:schemeClr>
                </a:solidFill>
                <a:latin typeface="Nunito Sans"/>
                <a:ea typeface="Nunito Sans"/>
                <a:cs typeface="Nunito Sans"/>
                <a:sym typeface="Nunito Sans"/>
              </a:rPr>
              <a:t> This year's festival expanded significantly from the previous year, enhancing bespoke training opportunities for participants.</a:t>
            </a:r>
          </a:p>
          <a:p>
            <a:pPr marL="0" lvl="0" indent="0" algn="l">
              <a:lnSpc>
                <a:spcPts val="2323"/>
              </a:lnSpc>
            </a:pPr>
            <a:endParaRPr lang="en-US" sz="1659">
              <a:solidFill>
                <a:schemeClr val="accent5">
                  <a:lumMod val="50000"/>
                </a:schemeClr>
              </a:solidFill>
              <a:latin typeface="Nunito Sans"/>
              <a:ea typeface="Nunito Sans"/>
              <a:cs typeface="Nunito Sans"/>
              <a:sym typeface="Nunito Sans"/>
            </a:endParaRPr>
          </a:p>
          <a:p>
            <a:pPr marL="0" lvl="0" indent="0" algn="l">
              <a:lnSpc>
                <a:spcPts val="2323"/>
              </a:lnSpc>
            </a:pPr>
            <a:r>
              <a:rPr lang="en-US" sz="1659">
                <a:solidFill>
                  <a:schemeClr val="accent5">
                    <a:lumMod val="50000"/>
                  </a:schemeClr>
                </a:solidFill>
                <a:latin typeface="Chewy"/>
                <a:ea typeface="Chewy"/>
                <a:cs typeface="Chewy"/>
                <a:sym typeface="Chewy"/>
              </a:rPr>
              <a:t>Key themes</a:t>
            </a:r>
          </a:p>
          <a:p>
            <a:pPr marL="0" lvl="0" indent="0" algn="l">
              <a:lnSpc>
                <a:spcPts val="2323"/>
              </a:lnSpc>
            </a:pPr>
            <a:endParaRPr lang="en-US" sz="1659">
              <a:solidFill>
                <a:schemeClr val="accent5">
                  <a:lumMod val="50000"/>
                </a:schemeClr>
              </a:solidFill>
              <a:latin typeface="Chewy"/>
              <a:ea typeface="Chewy"/>
              <a:cs typeface="Chewy"/>
              <a:sym typeface="Chewy"/>
            </a:endParaRP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Neglect</a:t>
            </a: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Child Exploitation</a:t>
            </a: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Safeguarding children under the age of 1</a:t>
            </a:r>
          </a:p>
          <a:p>
            <a:pPr algn="l">
              <a:lnSpc>
                <a:spcPts val="2323"/>
              </a:lnSpc>
            </a:pPr>
            <a:endParaRPr lang="en-US" sz="1659">
              <a:solidFill>
                <a:srgbClr val="2B2B2B"/>
              </a:solidFill>
              <a:latin typeface="Nunito Sans"/>
              <a:ea typeface="Nunito Sans"/>
              <a:cs typeface="Nunito Sans"/>
              <a:sym typeface="Nunito Sans"/>
            </a:endParaRPr>
          </a:p>
        </p:txBody>
      </p:sp>
      <p:sp>
        <p:nvSpPr>
          <p:cNvPr id="9" name="TextBox 9"/>
          <p:cNvSpPr txBox="1"/>
          <p:nvPr/>
        </p:nvSpPr>
        <p:spPr>
          <a:xfrm>
            <a:off x="10279208" y="2614402"/>
            <a:ext cx="6126547" cy="609600"/>
          </a:xfrm>
          <a:prstGeom prst="rect">
            <a:avLst/>
          </a:prstGeom>
        </p:spPr>
        <p:txBody>
          <a:bodyPr lIns="0" tIns="0" rIns="0" bIns="0" rtlCol="0" anchor="t">
            <a:spAutoFit/>
          </a:bodyPr>
          <a:lstStyle/>
          <a:p>
            <a:pPr algn="l">
              <a:lnSpc>
                <a:spcPts val="4800"/>
              </a:lnSpc>
            </a:pPr>
            <a:r>
              <a:rPr lang="en-US" sz="4000" b="1">
                <a:solidFill>
                  <a:srgbClr val="0E3F54"/>
                </a:solidFill>
                <a:latin typeface="Nunito Sans Heavy"/>
                <a:ea typeface="Nunito Sans Heavy"/>
                <a:cs typeface="Nunito Sans Heavy"/>
                <a:sym typeface="Nunito Sans Heavy"/>
              </a:rPr>
              <a:t>Training outcomes</a:t>
            </a:r>
          </a:p>
        </p:txBody>
      </p:sp>
      <p:grpSp>
        <p:nvGrpSpPr>
          <p:cNvPr id="10" name="Group 3">
            <a:extLst>
              <a:ext uri="{FF2B5EF4-FFF2-40B4-BE49-F238E27FC236}">
                <a16:creationId xmlns:a16="http://schemas.microsoft.com/office/drawing/2014/main" id="{955D3EF7-A386-4417-9585-BB29A87A1140}"/>
              </a:ext>
            </a:extLst>
          </p:cNvPr>
          <p:cNvGrpSpPr/>
          <p:nvPr/>
        </p:nvGrpSpPr>
        <p:grpSpPr>
          <a:xfrm>
            <a:off x="-17" y="81635"/>
            <a:ext cx="683355" cy="10210808"/>
            <a:chOff x="0" y="0"/>
            <a:chExt cx="1763625" cy="2709333"/>
          </a:xfrm>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p:grpSpPr>
        <p:sp>
          <p:nvSpPr>
            <p:cNvPr id="11" name="Freeform 4">
              <a:extLst>
                <a:ext uri="{FF2B5EF4-FFF2-40B4-BE49-F238E27FC236}">
                  <a16:creationId xmlns:a16="http://schemas.microsoft.com/office/drawing/2014/main" id="{70DC47D4-DBE6-4AAB-996D-3A52A637210C}"/>
                </a:ext>
              </a:extLst>
            </p:cNvPr>
            <p:cNvSpPr/>
            <p:nvPr/>
          </p:nvSpPr>
          <p:spPr>
            <a:xfrm>
              <a:off x="0" y="0"/>
              <a:ext cx="1763625" cy="2709333"/>
            </a:xfrm>
            <a:custGeom>
              <a:avLst/>
              <a:gdLst/>
              <a:ahLst/>
              <a:cxnLst/>
              <a:rect l="l" t="t" r="r" b="b"/>
              <a:pathLst>
                <a:path w="1763625" h="2709333">
                  <a:moveTo>
                    <a:pt x="0" y="0"/>
                  </a:moveTo>
                  <a:lnTo>
                    <a:pt x="1763625" y="0"/>
                  </a:lnTo>
                  <a:lnTo>
                    <a:pt x="1763625" y="2709333"/>
                  </a:lnTo>
                  <a:lnTo>
                    <a:pt x="0" y="2709333"/>
                  </a:lnTo>
                  <a:close/>
                </a:path>
              </a:pathLst>
            </a:custGeom>
            <a:grpFill/>
          </p:spPr>
        </p:sp>
        <p:sp>
          <p:nvSpPr>
            <p:cNvPr id="12" name="TextBox 5">
              <a:extLst>
                <a:ext uri="{FF2B5EF4-FFF2-40B4-BE49-F238E27FC236}">
                  <a16:creationId xmlns:a16="http://schemas.microsoft.com/office/drawing/2014/main" id="{0BEEA937-A1D4-4187-AB82-DF2F64758CD3}"/>
                </a:ext>
              </a:extLst>
            </p:cNvPr>
            <p:cNvSpPr txBox="1"/>
            <p:nvPr/>
          </p:nvSpPr>
          <p:spPr>
            <a:xfrm>
              <a:off x="0" y="-28575"/>
              <a:ext cx="1763625" cy="2737908"/>
            </a:xfrm>
            <a:prstGeom prst="rect">
              <a:avLst/>
            </a:prstGeom>
            <a:grpFill/>
          </p:spPr>
          <p:txBody>
            <a:bodyPr lIns="50800" tIns="50800" rIns="50800" bIns="50800" rtlCol="0" anchor="ctr"/>
            <a:lstStyle/>
            <a:p>
              <a:pPr algn="ctr">
                <a:lnSpc>
                  <a:spcPts val="1960"/>
                </a:lnSpc>
              </a:pPr>
              <a:endParaRPr/>
            </a:p>
          </p:txBody>
        </p:sp>
      </p:grpSp>
      <p:grpSp>
        <p:nvGrpSpPr>
          <p:cNvPr id="13" name="Group 3">
            <a:extLst>
              <a:ext uri="{FF2B5EF4-FFF2-40B4-BE49-F238E27FC236}">
                <a16:creationId xmlns:a16="http://schemas.microsoft.com/office/drawing/2014/main" id="{3EDD8C45-3328-4485-A4DD-F4503FF979F1}"/>
              </a:ext>
            </a:extLst>
          </p:cNvPr>
          <p:cNvGrpSpPr/>
          <p:nvPr/>
        </p:nvGrpSpPr>
        <p:grpSpPr>
          <a:xfrm>
            <a:off x="17588063" y="87078"/>
            <a:ext cx="683355" cy="10210808"/>
            <a:chOff x="0" y="0"/>
            <a:chExt cx="1763625" cy="2709333"/>
          </a:xfrm>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p:grpSpPr>
        <p:sp>
          <p:nvSpPr>
            <p:cNvPr id="14" name="Freeform 4">
              <a:extLst>
                <a:ext uri="{FF2B5EF4-FFF2-40B4-BE49-F238E27FC236}">
                  <a16:creationId xmlns:a16="http://schemas.microsoft.com/office/drawing/2014/main" id="{090DE567-0233-499A-BCD6-1350DAD7E4C0}"/>
                </a:ext>
              </a:extLst>
            </p:cNvPr>
            <p:cNvSpPr/>
            <p:nvPr/>
          </p:nvSpPr>
          <p:spPr>
            <a:xfrm>
              <a:off x="0" y="0"/>
              <a:ext cx="1763625" cy="2709333"/>
            </a:xfrm>
            <a:custGeom>
              <a:avLst/>
              <a:gdLst/>
              <a:ahLst/>
              <a:cxnLst/>
              <a:rect l="l" t="t" r="r" b="b"/>
              <a:pathLst>
                <a:path w="1763625" h="2709333">
                  <a:moveTo>
                    <a:pt x="0" y="0"/>
                  </a:moveTo>
                  <a:lnTo>
                    <a:pt x="1763625" y="0"/>
                  </a:lnTo>
                  <a:lnTo>
                    <a:pt x="1763625" y="2709333"/>
                  </a:lnTo>
                  <a:lnTo>
                    <a:pt x="0" y="2709333"/>
                  </a:lnTo>
                  <a:close/>
                </a:path>
              </a:pathLst>
            </a:custGeom>
            <a:grpFill/>
          </p:spPr>
        </p:sp>
        <p:sp>
          <p:nvSpPr>
            <p:cNvPr id="15" name="TextBox 5">
              <a:extLst>
                <a:ext uri="{FF2B5EF4-FFF2-40B4-BE49-F238E27FC236}">
                  <a16:creationId xmlns:a16="http://schemas.microsoft.com/office/drawing/2014/main" id="{A1B59E96-9CC1-4C2D-9CE0-B497CA9F6E17}"/>
                </a:ext>
              </a:extLst>
            </p:cNvPr>
            <p:cNvSpPr txBox="1"/>
            <p:nvPr/>
          </p:nvSpPr>
          <p:spPr>
            <a:xfrm>
              <a:off x="0" y="-28575"/>
              <a:ext cx="1763625" cy="2737908"/>
            </a:xfrm>
            <a:prstGeom prst="rect">
              <a:avLst/>
            </a:prstGeom>
            <a:grpFill/>
          </p:spPr>
          <p:txBody>
            <a:bodyPr lIns="50800" tIns="50800" rIns="50800" bIns="50800" rtlCol="0" anchor="ctr"/>
            <a:lstStyle/>
            <a:p>
              <a:pPr algn="ctr">
                <a:lnSpc>
                  <a:spcPts val="1960"/>
                </a:lnSpc>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effectLst/>
      </p:bgPr>
    </p:bg>
    <p:spTree>
      <p:nvGrpSpPr>
        <p:cNvPr id="1" name=""/>
        <p:cNvGrpSpPr/>
        <p:nvPr/>
      </p:nvGrpSpPr>
      <p:grpSpPr>
        <a:xfrm>
          <a:off x="0" y="0"/>
          <a:ext cx="0" cy="0"/>
          <a:chOff x="0" y="0"/>
          <a:chExt cx="0" cy="0"/>
        </a:xfrm>
      </p:grpSpPr>
      <p:sp>
        <p:nvSpPr>
          <p:cNvPr id="2" name="AutoShape 2"/>
          <p:cNvSpPr/>
          <p:nvPr/>
        </p:nvSpPr>
        <p:spPr>
          <a:xfrm rot="4620">
            <a:off x="1028680" y="9263062"/>
            <a:ext cx="7086653" cy="0"/>
          </a:xfrm>
          <a:prstGeom prst="line">
            <a:avLst/>
          </a:prstGeom>
          <a:ln w="19050" cap="flat">
            <a:solidFill>
              <a:srgbClr val="00C2CB"/>
            </a:solidFill>
            <a:prstDash val="solid"/>
            <a:headEnd type="none" w="sm" len="sm"/>
            <a:tailEnd type="none" w="sm" len="sm"/>
          </a:ln>
        </p:spPr>
      </p:sp>
      <p:sp>
        <p:nvSpPr>
          <p:cNvPr id="3" name="Freeform 3"/>
          <p:cNvSpPr/>
          <p:nvPr/>
        </p:nvSpPr>
        <p:spPr>
          <a:xfrm>
            <a:off x="15488621" y="8168373"/>
            <a:ext cx="1770679" cy="1089927"/>
          </a:xfrm>
          <a:custGeom>
            <a:avLst/>
            <a:gdLst/>
            <a:ahLst/>
            <a:cxnLst/>
            <a:rect l="l" t="t" r="r" b="b"/>
            <a:pathLst>
              <a:path w="1770679" h="1089927">
                <a:moveTo>
                  <a:pt x="0" y="0"/>
                </a:moveTo>
                <a:lnTo>
                  <a:pt x="1770679" y="0"/>
                </a:lnTo>
                <a:lnTo>
                  <a:pt x="1770679" y="1089927"/>
                </a:lnTo>
                <a:lnTo>
                  <a:pt x="0" y="1089927"/>
                </a:lnTo>
                <a:lnTo>
                  <a:pt x="0" y="0"/>
                </a:lnTo>
                <a:close/>
              </a:path>
            </a:pathLst>
          </a:custGeom>
          <a:blipFill>
            <a:blip r:embed="rId2"/>
            <a:stretch>
              <a:fillRect/>
            </a:stretch>
          </a:blipFill>
        </p:spPr>
      </p:sp>
      <p:sp>
        <p:nvSpPr>
          <p:cNvPr id="4" name="TextBox 4"/>
          <p:cNvSpPr txBox="1"/>
          <p:nvPr/>
        </p:nvSpPr>
        <p:spPr>
          <a:xfrm>
            <a:off x="1028700" y="1019175"/>
            <a:ext cx="7228064" cy="769441"/>
          </a:xfrm>
          <a:prstGeom prst="rect">
            <a:avLst/>
          </a:prstGeom>
        </p:spPr>
        <p:txBody>
          <a:bodyPr wrap="square" lIns="0" tIns="0" rIns="0" bIns="0" rtlCol="0" anchor="t">
            <a:spAutoFit/>
          </a:bodyPr>
          <a:lstStyle/>
          <a:p>
            <a:pPr algn="l">
              <a:lnSpc>
                <a:spcPts val="6000"/>
              </a:lnSpc>
            </a:pPr>
            <a:r>
              <a:rPr lang="en-US" sz="5000" b="1">
                <a:solidFill>
                  <a:srgbClr val="0E3F54"/>
                </a:solidFill>
                <a:latin typeface="Nunito Sans Heavy"/>
                <a:ea typeface="Nunito Sans Heavy"/>
                <a:cs typeface="Nunito Sans Heavy"/>
                <a:sym typeface="Nunito Sans Heavy"/>
              </a:rPr>
              <a:t>Practice Review Group</a:t>
            </a:r>
          </a:p>
        </p:txBody>
      </p:sp>
      <p:sp>
        <p:nvSpPr>
          <p:cNvPr id="5" name="TextBox 5"/>
          <p:cNvSpPr txBox="1"/>
          <p:nvPr/>
        </p:nvSpPr>
        <p:spPr>
          <a:xfrm>
            <a:off x="1099408" y="2562225"/>
            <a:ext cx="7086647" cy="5594224"/>
          </a:xfrm>
          <a:prstGeom prst="rect">
            <a:avLst/>
          </a:prstGeom>
        </p:spPr>
        <p:txBody>
          <a:bodyPr lIns="0" tIns="0" rIns="0" bIns="0" rtlCol="0" anchor="t">
            <a:spAutoFit/>
          </a:bodyPr>
          <a:lstStyle/>
          <a:p>
            <a:pPr algn="l">
              <a:lnSpc>
                <a:spcPts val="2323"/>
              </a:lnSpc>
            </a:pPr>
            <a:r>
              <a:rPr lang="en-US" sz="1659">
                <a:solidFill>
                  <a:schemeClr val="accent5">
                    <a:lumMod val="50000"/>
                  </a:schemeClr>
                </a:solidFill>
                <a:latin typeface="Nunito Sans"/>
                <a:ea typeface="Nunito Sans"/>
                <a:cs typeface="Nunito Sans"/>
                <a:sym typeface="Nunito Sans"/>
              </a:rPr>
              <a:t>The Practice Review Group oversee the process for undertaking rapid reviews and Child Safeguarding Practice Reviews. </a:t>
            </a:r>
          </a:p>
          <a:p>
            <a:pPr algn="l">
              <a:lnSpc>
                <a:spcPts val="2323"/>
              </a:lnSpc>
            </a:pPr>
            <a:endParaRPr lang="en-US" sz="1659">
              <a:solidFill>
                <a:schemeClr val="accent5">
                  <a:lumMod val="50000"/>
                </a:schemeClr>
              </a:solidFill>
              <a:latin typeface="Nunito Sans"/>
              <a:ea typeface="Nunito Sans"/>
              <a:cs typeface="Nunito Sans"/>
              <a:sym typeface="Nunito Sans"/>
            </a:endParaRPr>
          </a:p>
          <a:p>
            <a:pPr algn="l">
              <a:lnSpc>
                <a:spcPts val="2323"/>
              </a:lnSpc>
            </a:pPr>
            <a:r>
              <a:rPr lang="en-US" sz="1659">
                <a:solidFill>
                  <a:schemeClr val="accent5">
                    <a:lumMod val="50000"/>
                  </a:schemeClr>
                </a:solidFill>
                <a:latin typeface="Nunito Sans"/>
                <a:ea typeface="Nunito Sans"/>
                <a:cs typeface="Nunito Sans"/>
                <a:sym typeface="Nunito Sans"/>
              </a:rPr>
              <a:t>During 2023/204 there was three serious incident notifications made to the national Child Safeguarding Practice Review Panel, three Rapid Reviews, one local review and two Child Safeguarding Practice Reviews were commissioned. </a:t>
            </a:r>
          </a:p>
          <a:p>
            <a:pPr algn="l">
              <a:lnSpc>
                <a:spcPts val="2323"/>
              </a:lnSpc>
            </a:pPr>
            <a:endParaRPr lang="en-US" sz="1659">
              <a:solidFill>
                <a:schemeClr val="accent5">
                  <a:lumMod val="50000"/>
                </a:schemeClr>
              </a:solidFill>
              <a:latin typeface="Nunito Sans"/>
              <a:ea typeface="Nunito Sans"/>
              <a:cs typeface="Nunito Sans"/>
              <a:sym typeface="Nunito Sans"/>
            </a:endParaRPr>
          </a:p>
          <a:p>
            <a:pPr algn="l">
              <a:lnSpc>
                <a:spcPts val="2323"/>
              </a:lnSpc>
            </a:pPr>
            <a:r>
              <a:rPr lang="en-US" sz="1659">
                <a:solidFill>
                  <a:schemeClr val="accent5">
                    <a:lumMod val="50000"/>
                  </a:schemeClr>
                </a:solidFill>
                <a:latin typeface="Nunito Sans"/>
                <a:ea typeface="Nunito Sans"/>
                <a:cs typeface="Nunito Sans"/>
                <a:sym typeface="Nunito Sans"/>
              </a:rPr>
              <a:t>In Stoke on Trent the learning from reviews has been identified and embedded into practice, demonstrating a creative and innovative approach to embedding that learning. The learning identified is communicated to the Learning and Development Sub Group and activity is overseen by the partnership Quality and Assurance Group as part of the governance process </a:t>
            </a:r>
          </a:p>
          <a:p>
            <a:pPr algn="l">
              <a:lnSpc>
                <a:spcPts val="2323"/>
              </a:lnSpc>
            </a:pPr>
            <a:endParaRPr lang="en-US" sz="1659">
              <a:solidFill>
                <a:schemeClr val="accent5">
                  <a:lumMod val="50000"/>
                </a:schemeClr>
              </a:solidFill>
              <a:latin typeface="Nunito Sans"/>
              <a:ea typeface="Nunito Sans"/>
              <a:cs typeface="Nunito Sans"/>
              <a:sym typeface="Nunito Sans"/>
            </a:endParaRPr>
          </a:p>
          <a:p>
            <a:pPr algn="l">
              <a:lnSpc>
                <a:spcPts val="2323"/>
              </a:lnSpc>
            </a:pPr>
            <a:r>
              <a:rPr lang="en-US" sz="1659">
                <a:solidFill>
                  <a:schemeClr val="accent5">
                    <a:lumMod val="50000"/>
                  </a:schemeClr>
                </a:solidFill>
                <a:latin typeface="Nunito Sans"/>
                <a:ea typeface="Nunito Sans"/>
                <a:cs typeface="Nunito Sans"/>
                <a:sym typeface="Nunito Sans"/>
              </a:rPr>
              <a:t>Child Safeguarding Practice Reviews that have been published in year are available via the partnership website, </a:t>
            </a:r>
            <a:r>
              <a:rPr lang="en-US" sz="1659">
                <a:solidFill>
                  <a:schemeClr val="accent5">
                    <a:lumMod val="50000"/>
                  </a:schemeClr>
                </a:solidFill>
                <a:latin typeface="Nunito Sans"/>
                <a:ea typeface="Nunito Sans"/>
                <a:cs typeface="Nunito Sans"/>
                <a:sym typeface="Nunito Sans"/>
                <a:hlinkClick r:id="rId3"/>
              </a:rPr>
              <a:t>here.</a:t>
            </a:r>
            <a:endParaRPr lang="en-US" sz="1659">
              <a:solidFill>
                <a:schemeClr val="accent5">
                  <a:lumMod val="50000"/>
                </a:schemeClr>
              </a:solidFill>
              <a:latin typeface="Nunito Sans"/>
              <a:ea typeface="Nunito Sans"/>
              <a:cs typeface="Nunito Sans"/>
              <a:sym typeface="Nunito Sans"/>
            </a:endParaRPr>
          </a:p>
          <a:p>
            <a:pPr algn="l">
              <a:lnSpc>
                <a:spcPts val="2323"/>
              </a:lnSpc>
            </a:pPr>
            <a:endParaRPr lang="en-US" sz="1659">
              <a:solidFill>
                <a:srgbClr val="2B2B2B"/>
              </a:solidFill>
              <a:latin typeface="Nunito Sans"/>
              <a:ea typeface="Nunito Sans"/>
              <a:cs typeface="Nunito Sans"/>
              <a:sym typeface="Nunito Sans"/>
            </a:endParaRPr>
          </a:p>
          <a:p>
            <a:pPr algn="l">
              <a:lnSpc>
                <a:spcPts val="2323"/>
              </a:lnSpc>
            </a:pPr>
            <a:endParaRPr lang="en-US" sz="1659">
              <a:solidFill>
                <a:srgbClr val="2B2B2B"/>
              </a:solidFill>
              <a:latin typeface="Nunito Sans"/>
              <a:ea typeface="Nunito Sans"/>
              <a:cs typeface="Nunito Sans"/>
              <a:sym typeface="Nunito Sans"/>
            </a:endParaRPr>
          </a:p>
        </p:txBody>
      </p:sp>
      <p:sp>
        <p:nvSpPr>
          <p:cNvPr id="6" name="TextBox 6"/>
          <p:cNvSpPr txBox="1"/>
          <p:nvPr/>
        </p:nvSpPr>
        <p:spPr>
          <a:xfrm>
            <a:off x="7066366" y="9629732"/>
            <a:ext cx="1048963" cy="242631"/>
          </a:xfrm>
          <a:prstGeom prst="rect">
            <a:avLst/>
          </a:prstGeom>
        </p:spPr>
        <p:txBody>
          <a:bodyPr lIns="0" tIns="0" rIns="0" bIns="0" rtlCol="0" anchor="t">
            <a:spAutoFit/>
          </a:bodyPr>
          <a:lstStyle/>
          <a:p>
            <a:pPr algn="r">
              <a:lnSpc>
                <a:spcPts val="1960"/>
              </a:lnSpc>
            </a:pPr>
            <a:r>
              <a:rPr lang="en-US" sz="1400" b="1">
                <a:solidFill>
                  <a:srgbClr val="2B2B2B"/>
                </a:solidFill>
                <a:latin typeface="Poppins Medium"/>
                <a:ea typeface="Poppins Medium"/>
                <a:cs typeface="Poppins Medium"/>
                <a:sym typeface="Poppins Medium"/>
              </a:rPr>
              <a:t>18</a:t>
            </a:r>
          </a:p>
        </p:txBody>
      </p:sp>
      <p:sp>
        <p:nvSpPr>
          <p:cNvPr id="7" name="TextBox 7"/>
          <p:cNvSpPr txBox="1"/>
          <p:nvPr/>
        </p:nvSpPr>
        <p:spPr>
          <a:xfrm>
            <a:off x="1028700" y="9381982"/>
            <a:ext cx="5012778" cy="507365"/>
          </a:xfrm>
          <a:prstGeom prst="rect">
            <a:avLst/>
          </a:prstGeom>
        </p:spPr>
        <p:txBody>
          <a:bodyPr lIns="0" tIns="0" rIns="0" bIns="0" rtlCol="0" anchor="t">
            <a:spAutoFit/>
          </a:bodyPr>
          <a:lstStyle/>
          <a:p>
            <a:pPr algn="l">
              <a:lnSpc>
                <a:spcPts val="1960"/>
              </a:lnSpc>
            </a:pPr>
            <a:r>
              <a:rPr lang="en-US" sz="1400" b="1">
                <a:solidFill>
                  <a:srgbClr val="2B2B2B"/>
                </a:solidFill>
                <a:latin typeface="Poppins Medium"/>
                <a:ea typeface="Poppins Medium"/>
                <a:cs typeface="Poppins Medium"/>
                <a:sym typeface="Poppins Medium"/>
              </a:rPr>
              <a:t>Stoke-on-Trent Safeguarding Children Partnership</a:t>
            </a:r>
          </a:p>
          <a:p>
            <a:pPr algn="l">
              <a:lnSpc>
                <a:spcPts val="1960"/>
              </a:lnSpc>
            </a:pPr>
            <a:r>
              <a:rPr lang="en-US" sz="1400" b="1">
                <a:solidFill>
                  <a:srgbClr val="2B2B2B"/>
                </a:solidFill>
                <a:latin typeface="Poppins Medium"/>
                <a:ea typeface="Poppins Medium"/>
                <a:cs typeface="Poppins Medium"/>
                <a:sym typeface="Poppins Medium"/>
              </a:rPr>
              <a:t>Yearly Report 2023/24</a:t>
            </a:r>
          </a:p>
        </p:txBody>
      </p:sp>
      <p:sp>
        <p:nvSpPr>
          <p:cNvPr id="8" name="TextBox 8"/>
          <p:cNvSpPr txBox="1"/>
          <p:nvPr/>
        </p:nvSpPr>
        <p:spPr>
          <a:xfrm>
            <a:off x="10031237" y="2803841"/>
            <a:ext cx="7228063" cy="6117059"/>
          </a:xfrm>
          <a:prstGeom prst="rect">
            <a:avLst/>
          </a:prstGeom>
        </p:spPr>
        <p:txBody>
          <a:bodyPr wrap="square" lIns="0" tIns="0" rIns="0" bIns="0" rtlCol="0" anchor="t">
            <a:spAutoFit/>
          </a:bodyPr>
          <a:lstStyle/>
          <a:p>
            <a:pPr algn="l">
              <a:lnSpc>
                <a:spcPts val="1960"/>
              </a:lnSpc>
            </a:pPr>
            <a:endParaRP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The Identification and assessment of neglect for families with complex presentations.</a:t>
            </a: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How learning about neglect is embedded in practice and evidenced.</a:t>
            </a: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Strengthening  practitioner skills that enable critical thinking and respectful challenge regarding neglect.</a:t>
            </a: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To improve how CSPR’s is disseminated across the partnership and partner agencies and making a difference to work within universal needs and early help.</a:t>
            </a: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Recognising and understanding gender bias.</a:t>
            </a: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Cultural bias as a barrier to accessing services.</a:t>
            </a: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Engaging fathers and male care givers in assessment and intervention</a:t>
            </a: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Impact of parental mental health on children.</a:t>
            </a: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Regular review of medications for mental health of parents</a:t>
            </a: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Understanding risk characteristics and behaviours in parental conflict.</a:t>
            </a: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Identifying children as victims of emotional abuse if parental conflict is known or suspected.</a:t>
            </a: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Safeguarding the unborn child and pre-birth pathways.</a:t>
            </a: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Understanding the impact of parents history. </a:t>
            </a: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Professional curiosity and challenge with parents</a:t>
            </a:r>
            <a:r>
              <a:rPr lang="en-US" sz="1659">
                <a:solidFill>
                  <a:srgbClr val="2B2B2B"/>
                </a:solidFill>
                <a:latin typeface="Nunito Sans"/>
                <a:ea typeface="Nunito Sans"/>
                <a:cs typeface="Nunito Sans"/>
                <a:sym typeface="Nunito Sans"/>
              </a:rPr>
              <a:t>.</a:t>
            </a:r>
          </a:p>
          <a:p>
            <a:pPr algn="l">
              <a:lnSpc>
                <a:spcPts val="1960"/>
              </a:lnSpc>
            </a:pPr>
            <a:endParaRPr lang="en-US" sz="1659">
              <a:solidFill>
                <a:srgbClr val="2B2B2B"/>
              </a:solidFill>
              <a:latin typeface="Nunito Sans"/>
              <a:ea typeface="Nunito Sans"/>
              <a:cs typeface="Nunito Sans"/>
              <a:sym typeface="Nunito Sans"/>
            </a:endParaRPr>
          </a:p>
        </p:txBody>
      </p:sp>
      <p:sp>
        <p:nvSpPr>
          <p:cNvPr id="9" name="TextBox 9"/>
          <p:cNvSpPr txBox="1"/>
          <p:nvPr/>
        </p:nvSpPr>
        <p:spPr>
          <a:xfrm>
            <a:off x="10031237" y="1028700"/>
            <a:ext cx="7373738" cy="1533525"/>
          </a:xfrm>
          <a:prstGeom prst="rect">
            <a:avLst/>
          </a:prstGeom>
        </p:spPr>
        <p:txBody>
          <a:bodyPr lIns="0" tIns="0" rIns="0" bIns="0" rtlCol="0" anchor="t">
            <a:spAutoFit/>
          </a:bodyPr>
          <a:lstStyle/>
          <a:p>
            <a:pPr algn="l">
              <a:lnSpc>
                <a:spcPts val="6000"/>
              </a:lnSpc>
            </a:pPr>
            <a:r>
              <a:rPr lang="en-US" sz="5000" b="1">
                <a:solidFill>
                  <a:srgbClr val="0E3F54"/>
                </a:solidFill>
                <a:latin typeface="Nunito Sans Heavy"/>
                <a:ea typeface="Nunito Sans Heavy"/>
                <a:cs typeface="Nunito Sans Heavy"/>
                <a:sym typeface="Nunito Sans Heavy"/>
              </a:rPr>
              <a:t>Key Learning points and themes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620">
            <a:off x="1028680" y="9263062"/>
            <a:ext cx="7086653" cy="0"/>
          </a:xfrm>
          <a:prstGeom prst="line">
            <a:avLst/>
          </a:prstGeom>
          <a:ln w="19050" cap="flat">
            <a:solidFill>
              <a:srgbClr val="00C2CB"/>
            </a:solidFill>
            <a:prstDash val="solid"/>
            <a:headEnd type="none" w="sm" len="sm"/>
            <a:tailEnd type="none" w="sm" len="sm"/>
          </a:ln>
        </p:spPr>
      </p:sp>
      <p:sp>
        <p:nvSpPr>
          <p:cNvPr id="3" name="Freeform 3"/>
          <p:cNvSpPr/>
          <p:nvPr/>
        </p:nvSpPr>
        <p:spPr>
          <a:xfrm>
            <a:off x="15488621" y="8168373"/>
            <a:ext cx="1770679" cy="1089927"/>
          </a:xfrm>
          <a:custGeom>
            <a:avLst/>
            <a:gdLst/>
            <a:ahLst/>
            <a:cxnLst/>
            <a:rect l="l" t="t" r="r" b="b"/>
            <a:pathLst>
              <a:path w="1770679" h="1089927">
                <a:moveTo>
                  <a:pt x="0" y="0"/>
                </a:moveTo>
                <a:lnTo>
                  <a:pt x="1770679" y="0"/>
                </a:lnTo>
                <a:lnTo>
                  <a:pt x="1770679" y="1089927"/>
                </a:lnTo>
                <a:lnTo>
                  <a:pt x="0" y="1089927"/>
                </a:lnTo>
                <a:lnTo>
                  <a:pt x="0" y="0"/>
                </a:lnTo>
                <a:close/>
              </a:path>
            </a:pathLst>
          </a:custGeom>
          <a:blipFill>
            <a:blip r:embed="rId2"/>
            <a:stretch>
              <a:fillRect/>
            </a:stretch>
          </a:blipFill>
        </p:spPr>
      </p:sp>
      <p:sp>
        <p:nvSpPr>
          <p:cNvPr id="4" name="TextBox 4"/>
          <p:cNvSpPr txBox="1"/>
          <p:nvPr/>
        </p:nvSpPr>
        <p:spPr>
          <a:xfrm>
            <a:off x="1028700" y="1019175"/>
            <a:ext cx="7188538" cy="2308324"/>
          </a:xfrm>
          <a:prstGeom prst="rect">
            <a:avLst/>
          </a:prstGeom>
        </p:spPr>
        <p:txBody>
          <a:bodyPr wrap="square" lIns="0" tIns="0" rIns="0" bIns="0" rtlCol="0" anchor="t">
            <a:spAutoFit/>
          </a:bodyPr>
          <a:lstStyle/>
          <a:p>
            <a:pPr algn="l">
              <a:lnSpc>
                <a:spcPts val="6000"/>
              </a:lnSpc>
            </a:pPr>
            <a:r>
              <a:rPr lang="en-US" sz="5000" b="1">
                <a:solidFill>
                  <a:srgbClr val="0E3F54"/>
                </a:solidFill>
                <a:latin typeface="Nunito Sans Heavy"/>
                <a:ea typeface="Nunito Sans Heavy"/>
                <a:cs typeface="Nunito Sans Heavy"/>
                <a:sym typeface="Nunito Sans Heavy"/>
              </a:rPr>
              <a:t>Learning from Child Safeguarding Practice Reviews</a:t>
            </a:r>
          </a:p>
        </p:txBody>
      </p:sp>
      <p:sp>
        <p:nvSpPr>
          <p:cNvPr id="5" name="TextBox 5"/>
          <p:cNvSpPr txBox="1"/>
          <p:nvPr/>
        </p:nvSpPr>
        <p:spPr>
          <a:xfrm>
            <a:off x="1028683" y="3608285"/>
            <a:ext cx="7086647" cy="6441122"/>
          </a:xfrm>
          <a:prstGeom prst="rect">
            <a:avLst/>
          </a:prstGeom>
        </p:spPr>
        <p:txBody>
          <a:bodyPr lIns="0" tIns="0" rIns="0" bIns="0" rtlCol="0" anchor="t">
            <a:spAutoFit/>
          </a:bodyPr>
          <a:lstStyle/>
          <a:p>
            <a:pPr algn="l">
              <a:lnSpc>
                <a:spcPts val="2323"/>
              </a:lnSpc>
            </a:pPr>
            <a:r>
              <a:rPr lang="en-US" sz="1659">
                <a:solidFill>
                  <a:schemeClr val="accent5">
                    <a:lumMod val="50000"/>
                  </a:schemeClr>
                </a:solidFill>
                <a:latin typeface="Nunito Sans"/>
                <a:ea typeface="Nunito Sans"/>
                <a:cs typeface="Nunito Sans"/>
                <a:sym typeface="Nunito Sans"/>
              </a:rPr>
              <a:t>Embedding learning from serious incidents and reviews is a continuous activity. During the period of the report the partnership worked to deliver;</a:t>
            </a:r>
          </a:p>
          <a:p>
            <a:pPr algn="l">
              <a:lnSpc>
                <a:spcPts val="2323"/>
              </a:lnSpc>
            </a:pPr>
            <a:endParaRPr lang="en-US" sz="1659">
              <a:solidFill>
                <a:srgbClr val="2B2B2B"/>
              </a:solidFill>
              <a:latin typeface="Nunito Sans"/>
              <a:ea typeface="Nunito Sans"/>
              <a:cs typeface="Nunito Sans"/>
              <a:sym typeface="Nunito Sans"/>
            </a:endParaRPr>
          </a:p>
          <a:p>
            <a:pPr marL="401572" lvl="1" indent="-200786" algn="l">
              <a:lnSpc>
                <a:spcPts val="2603"/>
              </a:lnSpc>
              <a:buFont typeface="Arial"/>
              <a:buChar char="•"/>
            </a:pPr>
            <a:r>
              <a:rPr lang="en-US" sz="1660">
                <a:solidFill>
                  <a:schemeClr val="accent5">
                    <a:lumMod val="50000"/>
                  </a:schemeClr>
                </a:solidFill>
                <a:latin typeface="Chewy"/>
                <a:ea typeface="Chewy"/>
                <a:cs typeface="Chewy"/>
                <a:sym typeface="Chewy"/>
              </a:rPr>
              <a:t>Training on impact chronology and improved assessments.</a:t>
            </a:r>
          </a:p>
          <a:p>
            <a:pPr marL="401572" lvl="1" indent="-200786" algn="l">
              <a:lnSpc>
                <a:spcPts val="2603"/>
              </a:lnSpc>
              <a:buFont typeface="Arial"/>
              <a:buChar char="•"/>
            </a:pPr>
            <a:r>
              <a:rPr lang="en-US" sz="1660">
                <a:solidFill>
                  <a:schemeClr val="accent5">
                    <a:lumMod val="50000"/>
                  </a:schemeClr>
                </a:solidFill>
                <a:latin typeface="Chewy"/>
                <a:ea typeface="Chewy"/>
                <a:cs typeface="Chewy"/>
                <a:sym typeface="Chewy"/>
              </a:rPr>
              <a:t>Improved processes for information sharing to increase awareness to Primary Care  for frequent Emergency Department attenders so they can triangulate health and safeguarding risks,</a:t>
            </a:r>
          </a:p>
          <a:p>
            <a:pPr marL="401572" lvl="1" indent="-200786" algn="l">
              <a:lnSpc>
                <a:spcPts val="2603"/>
              </a:lnSpc>
              <a:buFont typeface="Arial"/>
              <a:buChar char="•"/>
            </a:pPr>
            <a:r>
              <a:rPr lang="en-US" sz="1660">
                <a:solidFill>
                  <a:schemeClr val="accent5">
                    <a:lumMod val="50000"/>
                  </a:schemeClr>
                </a:solidFill>
                <a:latin typeface="Chewy"/>
                <a:ea typeface="Chewy"/>
                <a:cs typeface="Chewy"/>
                <a:sym typeface="Chewy"/>
              </a:rPr>
              <a:t>A dip sample demonstrating a  reduction in delayed referrals to Children Social Care,</a:t>
            </a:r>
          </a:p>
          <a:p>
            <a:pPr marL="401572" lvl="1" indent="-200786" algn="l">
              <a:lnSpc>
                <a:spcPts val="2603"/>
              </a:lnSpc>
              <a:buFont typeface="Arial"/>
              <a:buChar char="•"/>
            </a:pPr>
            <a:r>
              <a:rPr lang="en-US" sz="1660">
                <a:solidFill>
                  <a:schemeClr val="accent5">
                    <a:lumMod val="50000"/>
                  </a:schemeClr>
                </a:solidFill>
                <a:latin typeface="Chewy"/>
                <a:ea typeface="Chewy"/>
                <a:cs typeface="Chewy"/>
                <a:sym typeface="Chewy"/>
              </a:rPr>
              <a:t>A Pre-birth pathway rewritten and policy updated,</a:t>
            </a:r>
          </a:p>
          <a:p>
            <a:pPr marL="401572" lvl="1" indent="-200786">
              <a:lnSpc>
                <a:spcPts val="2603"/>
              </a:lnSpc>
              <a:buFont typeface="Arial"/>
              <a:buChar char="•"/>
            </a:pPr>
            <a:r>
              <a:rPr lang="en-US" sz="1660">
                <a:solidFill>
                  <a:schemeClr val="accent5">
                    <a:lumMod val="50000"/>
                  </a:schemeClr>
                </a:solidFill>
                <a:latin typeface="Chewy"/>
                <a:ea typeface="Chewy"/>
                <a:cs typeface="Chewy"/>
                <a:sym typeface="Chewy"/>
              </a:rPr>
              <a:t>Quality of analysis in assessments improving as an impact of training</a:t>
            </a:r>
          </a:p>
          <a:p>
            <a:pPr marL="401572" lvl="1" indent="-200786">
              <a:lnSpc>
                <a:spcPts val="2603"/>
              </a:lnSpc>
              <a:buFont typeface="Arial"/>
              <a:buChar char="•"/>
            </a:pPr>
            <a:r>
              <a:rPr lang="en-US" sz="1660">
                <a:solidFill>
                  <a:schemeClr val="accent5">
                    <a:lumMod val="50000"/>
                  </a:schemeClr>
                </a:solidFill>
                <a:latin typeface="Chewy"/>
                <a:ea typeface="Chewy"/>
                <a:cs typeface="Chewy"/>
                <a:sym typeface="Chewy"/>
              </a:rPr>
              <a:t>Routine audit grades assessments now as good</a:t>
            </a:r>
          </a:p>
          <a:p>
            <a:pPr marL="401572" lvl="1" indent="-200786">
              <a:lnSpc>
                <a:spcPts val="2603"/>
              </a:lnSpc>
              <a:buFont typeface="Arial"/>
              <a:buChar char="•"/>
            </a:pPr>
            <a:r>
              <a:rPr lang="en-US" sz="1660">
                <a:solidFill>
                  <a:schemeClr val="accent5">
                    <a:lumMod val="50000"/>
                  </a:schemeClr>
                </a:solidFill>
                <a:latin typeface="Chewy"/>
                <a:ea typeface="Chewy"/>
                <a:cs typeface="Chewy"/>
                <a:sym typeface="Chewy"/>
              </a:rPr>
              <a:t>Escalation policy revised and published,</a:t>
            </a:r>
          </a:p>
          <a:p>
            <a:pPr marL="401572" lvl="1" indent="-200786">
              <a:lnSpc>
                <a:spcPts val="2603"/>
              </a:lnSpc>
              <a:buFont typeface="Arial"/>
              <a:buChar char="•"/>
            </a:pPr>
            <a:r>
              <a:rPr lang="en-US" sz="1660">
                <a:solidFill>
                  <a:schemeClr val="accent5">
                    <a:lumMod val="50000"/>
                  </a:schemeClr>
                </a:solidFill>
                <a:latin typeface="Chewy"/>
                <a:ea typeface="Chewy"/>
                <a:cs typeface="Chewy"/>
                <a:sym typeface="Chewy"/>
              </a:rPr>
              <a:t>More escalations noted by designated and named professionals for health.</a:t>
            </a:r>
          </a:p>
          <a:p>
            <a:pPr marL="401572" lvl="1" indent="-200786">
              <a:lnSpc>
                <a:spcPts val="2603"/>
              </a:lnSpc>
              <a:buFont typeface="Arial"/>
              <a:buChar char="•"/>
            </a:pPr>
            <a:r>
              <a:rPr lang="en-US" sz="1660">
                <a:solidFill>
                  <a:schemeClr val="accent5">
                    <a:lumMod val="50000"/>
                  </a:schemeClr>
                </a:solidFill>
                <a:latin typeface="Chewy"/>
                <a:ea typeface="Chewy"/>
                <a:cs typeface="Chewy"/>
                <a:sym typeface="Chewy"/>
              </a:rPr>
              <a:t>All pregnant Under 16’s will need a CSC referral as will pregnant mum under 18 if care history/known to CSC</a:t>
            </a:r>
          </a:p>
          <a:p>
            <a:pPr marL="401572" lvl="1" indent="-200786">
              <a:lnSpc>
                <a:spcPts val="2603"/>
              </a:lnSpc>
              <a:buFont typeface="Arial"/>
              <a:buChar char="•"/>
            </a:pPr>
            <a:r>
              <a:rPr lang="en-US" sz="1660">
                <a:solidFill>
                  <a:schemeClr val="accent5">
                    <a:lumMod val="50000"/>
                  </a:schemeClr>
                </a:solidFill>
                <a:latin typeface="Chewy"/>
                <a:ea typeface="Chewy"/>
                <a:cs typeface="Chewy"/>
                <a:sym typeface="Chewy"/>
              </a:rPr>
              <a:t>Review of Threshold document</a:t>
            </a:r>
          </a:p>
          <a:p>
            <a:pPr marL="401572" lvl="1" indent="-200786" algn="l">
              <a:lnSpc>
                <a:spcPts val="2603"/>
              </a:lnSpc>
              <a:buFont typeface="Arial"/>
              <a:buChar char="•"/>
            </a:pPr>
            <a:endParaRPr lang="en-US" sz="1859">
              <a:solidFill>
                <a:srgbClr val="2B2B2B"/>
              </a:solidFill>
              <a:latin typeface="Chewy"/>
              <a:ea typeface="Chewy"/>
              <a:cs typeface="Chewy"/>
              <a:sym typeface="Chewy"/>
            </a:endParaRPr>
          </a:p>
          <a:p>
            <a:pPr algn="l">
              <a:lnSpc>
                <a:spcPts val="2323"/>
              </a:lnSpc>
            </a:pPr>
            <a:endParaRPr lang="en-US" sz="1859">
              <a:solidFill>
                <a:srgbClr val="2B2B2B"/>
              </a:solidFill>
              <a:latin typeface="Chewy"/>
              <a:ea typeface="Chewy"/>
              <a:cs typeface="Chewy"/>
              <a:sym typeface="Chewy"/>
            </a:endParaRPr>
          </a:p>
          <a:p>
            <a:pPr algn="l">
              <a:lnSpc>
                <a:spcPts val="1960"/>
              </a:lnSpc>
            </a:pPr>
            <a:endParaRPr lang="en-US" sz="1859">
              <a:solidFill>
                <a:srgbClr val="2B2B2B"/>
              </a:solidFill>
              <a:latin typeface="Chewy"/>
              <a:ea typeface="Chewy"/>
              <a:cs typeface="Chewy"/>
              <a:sym typeface="Chewy"/>
            </a:endParaRPr>
          </a:p>
        </p:txBody>
      </p:sp>
      <p:sp>
        <p:nvSpPr>
          <p:cNvPr id="6" name="TextBox 6"/>
          <p:cNvSpPr txBox="1"/>
          <p:nvPr/>
        </p:nvSpPr>
        <p:spPr>
          <a:xfrm>
            <a:off x="7066366" y="9629732"/>
            <a:ext cx="1048963" cy="242631"/>
          </a:xfrm>
          <a:prstGeom prst="rect">
            <a:avLst/>
          </a:prstGeom>
        </p:spPr>
        <p:txBody>
          <a:bodyPr lIns="0" tIns="0" rIns="0" bIns="0" rtlCol="0" anchor="t">
            <a:spAutoFit/>
          </a:bodyPr>
          <a:lstStyle/>
          <a:p>
            <a:pPr algn="r">
              <a:lnSpc>
                <a:spcPts val="1960"/>
              </a:lnSpc>
            </a:pPr>
            <a:r>
              <a:rPr lang="en-US" sz="1400" b="1">
                <a:solidFill>
                  <a:srgbClr val="2B2B2B"/>
                </a:solidFill>
                <a:latin typeface="Poppins Medium"/>
                <a:ea typeface="Poppins Medium"/>
                <a:cs typeface="Poppins Medium"/>
                <a:sym typeface="Poppins Medium"/>
              </a:rPr>
              <a:t>19</a:t>
            </a:r>
          </a:p>
        </p:txBody>
      </p:sp>
      <p:sp>
        <p:nvSpPr>
          <p:cNvPr id="7" name="TextBox 7"/>
          <p:cNvSpPr txBox="1"/>
          <p:nvPr/>
        </p:nvSpPr>
        <p:spPr>
          <a:xfrm>
            <a:off x="1028700" y="9381982"/>
            <a:ext cx="5012778" cy="507365"/>
          </a:xfrm>
          <a:prstGeom prst="rect">
            <a:avLst/>
          </a:prstGeom>
        </p:spPr>
        <p:txBody>
          <a:bodyPr lIns="0" tIns="0" rIns="0" bIns="0" rtlCol="0" anchor="t">
            <a:spAutoFit/>
          </a:bodyPr>
          <a:lstStyle/>
          <a:p>
            <a:pPr algn="l">
              <a:lnSpc>
                <a:spcPts val="1960"/>
              </a:lnSpc>
            </a:pPr>
            <a:r>
              <a:rPr lang="en-US" sz="1400" b="1">
                <a:solidFill>
                  <a:srgbClr val="2B2B2B"/>
                </a:solidFill>
                <a:latin typeface="Poppins Medium"/>
                <a:ea typeface="Poppins Medium"/>
                <a:cs typeface="Poppins Medium"/>
                <a:sym typeface="Poppins Medium"/>
              </a:rPr>
              <a:t>Stoke-on-Trent Safeguarding Children Partnership</a:t>
            </a:r>
          </a:p>
          <a:p>
            <a:pPr algn="l">
              <a:lnSpc>
                <a:spcPts val="1960"/>
              </a:lnSpc>
            </a:pPr>
            <a:r>
              <a:rPr lang="en-US" sz="1400" b="1">
                <a:solidFill>
                  <a:srgbClr val="2B2B2B"/>
                </a:solidFill>
                <a:latin typeface="Poppins Medium"/>
                <a:ea typeface="Poppins Medium"/>
                <a:cs typeface="Poppins Medium"/>
                <a:sym typeface="Poppins Medium"/>
              </a:rPr>
              <a:t>Yearly Report 2023/24</a:t>
            </a:r>
          </a:p>
        </p:txBody>
      </p:sp>
      <p:sp>
        <p:nvSpPr>
          <p:cNvPr id="8" name="TextBox 8"/>
          <p:cNvSpPr txBox="1"/>
          <p:nvPr/>
        </p:nvSpPr>
        <p:spPr>
          <a:xfrm>
            <a:off x="8217238" y="4825449"/>
            <a:ext cx="7086647" cy="615553"/>
          </a:xfrm>
          <a:prstGeom prst="rect">
            <a:avLst/>
          </a:prstGeom>
        </p:spPr>
        <p:txBody>
          <a:bodyPr lIns="0" tIns="0" rIns="0" bIns="0" rtlCol="0" anchor="t">
            <a:spAutoFit/>
          </a:bodyPr>
          <a:lstStyle/>
          <a:p>
            <a:pPr algn="l">
              <a:lnSpc>
                <a:spcPts val="2603"/>
              </a:lnSpc>
            </a:pPr>
            <a:endParaRPr/>
          </a:p>
          <a:p>
            <a:pPr algn="l">
              <a:lnSpc>
                <a:spcPts val="2239"/>
              </a:lnSpc>
            </a:pPr>
            <a:endParaRPr lang="en-US" sz="1859">
              <a:solidFill>
                <a:srgbClr val="2B2B2B"/>
              </a:solidFill>
              <a:latin typeface="Chewy"/>
              <a:ea typeface="Chewy"/>
              <a:cs typeface="Chewy"/>
              <a:sym typeface="Chewy"/>
            </a:endParaRPr>
          </a:p>
        </p:txBody>
      </p:sp>
      <p:sp>
        <p:nvSpPr>
          <p:cNvPr id="9" name="Rectangle 8">
            <a:extLst>
              <a:ext uri="{FF2B5EF4-FFF2-40B4-BE49-F238E27FC236}">
                <a16:creationId xmlns:a16="http://schemas.microsoft.com/office/drawing/2014/main" id="{53D0D9DC-1EDA-4DBC-BACF-E817B4818377}"/>
              </a:ext>
            </a:extLst>
          </p:cNvPr>
          <p:cNvSpPr/>
          <p:nvPr/>
        </p:nvSpPr>
        <p:spPr>
          <a:xfrm>
            <a:off x="10241877" y="2902778"/>
            <a:ext cx="7017423" cy="3188437"/>
          </a:xfrm>
          <a:prstGeom prst="rect">
            <a:avLst/>
          </a:prstGeom>
        </p:spPr>
        <p:txBody>
          <a:bodyPr wrap="square">
            <a:spAutoFit/>
          </a:bodyPr>
          <a:lstStyle/>
          <a:p>
            <a:pPr>
              <a:lnSpc>
                <a:spcPct val="107000"/>
              </a:lnSpc>
              <a:spcAft>
                <a:spcPts val="800"/>
              </a:spcAft>
            </a:pPr>
            <a:r>
              <a:rPr lang="en-GB" sz="1660">
                <a:latin typeface="Chewy" panose="020B0604020202020204" charset="0"/>
                <a:ea typeface="Chewy" panose="020B0604020202020204" charset="0"/>
                <a:cs typeface="Times New Roman" panose="02020603050405020304" pitchFamily="18" charset="0"/>
              </a:rPr>
              <a:t>Learning Conference 2024 (9 October 2024)</a:t>
            </a:r>
          </a:p>
          <a:p>
            <a:pPr>
              <a:lnSpc>
                <a:spcPct val="107000"/>
              </a:lnSpc>
              <a:spcAft>
                <a:spcPts val="800"/>
              </a:spcAft>
            </a:pPr>
            <a:r>
              <a:rPr lang="en-GB" sz="1660">
                <a:solidFill>
                  <a:schemeClr val="accent5">
                    <a:lumMod val="50000"/>
                  </a:schemeClr>
                </a:solidFill>
                <a:latin typeface="Chewy" panose="020B0604020202020204" charset="0"/>
                <a:ea typeface="Chewy" panose="020B0604020202020204" charset="0"/>
                <a:cs typeface="Times New Roman" panose="02020603050405020304" pitchFamily="18" charset="0"/>
              </a:rPr>
              <a:t>How will you transfer the knowledge and skills gained from today’s conference into your everyday practice at work?</a:t>
            </a:r>
          </a:p>
          <a:p>
            <a:pPr lvl="0">
              <a:lnSpc>
                <a:spcPct val="107000"/>
              </a:lnSpc>
              <a:spcAft>
                <a:spcPts val="0"/>
              </a:spcAft>
            </a:pPr>
            <a:r>
              <a:rPr lang="en-GB" sz="1400" i="1">
                <a:latin typeface="Ink Free" panose="03080402000500000000" pitchFamily="66" charset="0"/>
                <a:ea typeface="Calibri" panose="020F0502020204030204" pitchFamily="34" charset="0"/>
                <a:cs typeface="Times New Roman" panose="02020603050405020304" pitchFamily="18" charset="0"/>
              </a:rPr>
              <a:t>“More professional curiosity. Unconsidered fathers. Talk to fathers and find out their rolls in the home and with the children.”</a:t>
            </a:r>
          </a:p>
          <a:p>
            <a:pPr lvl="0">
              <a:lnSpc>
                <a:spcPct val="107000"/>
              </a:lnSpc>
              <a:spcAft>
                <a:spcPts val="0"/>
              </a:spcAft>
            </a:pPr>
            <a:endParaRPr lang="en-GB" sz="1400" i="1">
              <a:latin typeface="Ink Free" panose="03080402000500000000" pitchFamily="66" charset="0"/>
              <a:ea typeface="Calibri" panose="020F0502020204030204" pitchFamily="34" charset="0"/>
              <a:cs typeface="Times New Roman" panose="02020603050405020304" pitchFamily="18" charset="0"/>
            </a:endParaRPr>
          </a:p>
          <a:p>
            <a:pPr lvl="0">
              <a:lnSpc>
                <a:spcPct val="107000"/>
              </a:lnSpc>
              <a:spcAft>
                <a:spcPts val="0"/>
              </a:spcAft>
            </a:pPr>
            <a:r>
              <a:rPr lang="en-GB" sz="1400" i="1">
                <a:latin typeface="Ink Free" panose="03080402000500000000" pitchFamily="66" charset="0"/>
                <a:ea typeface="Calibri" panose="020F0502020204030204" pitchFamily="34" charset="0"/>
                <a:cs typeface="Times New Roman" panose="02020603050405020304" pitchFamily="18" charset="0"/>
              </a:rPr>
              <a:t>“I will consider how PSHE education can support in responding to the themes identified (gender bias, coercive control, domestic abuse, race and ethnicity)”</a:t>
            </a:r>
          </a:p>
          <a:p>
            <a:pPr lvl="0">
              <a:lnSpc>
                <a:spcPct val="107000"/>
              </a:lnSpc>
              <a:spcAft>
                <a:spcPts val="0"/>
              </a:spcAft>
            </a:pPr>
            <a:endParaRPr lang="en-GB" sz="1400" i="1">
              <a:latin typeface="Ink Free" panose="03080402000500000000" pitchFamily="66" charset="0"/>
              <a:ea typeface="Calibri" panose="020F0502020204030204" pitchFamily="34" charset="0"/>
              <a:cs typeface="Times New Roman" panose="02020603050405020304" pitchFamily="18" charset="0"/>
            </a:endParaRPr>
          </a:p>
          <a:p>
            <a:pPr lvl="0">
              <a:lnSpc>
                <a:spcPct val="107000"/>
              </a:lnSpc>
              <a:spcAft>
                <a:spcPts val="800"/>
              </a:spcAft>
            </a:pPr>
            <a:r>
              <a:rPr lang="en-GB" sz="1400" i="1">
                <a:latin typeface="Ink Free" panose="03080402000500000000" pitchFamily="66" charset="0"/>
                <a:ea typeface="Calibri" panose="020F0502020204030204" pitchFamily="34" charset="0"/>
                <a:cs typeface="Times New Roman" panose="02020603050405020304" pitchFamily="18" charset="0"/>
              </a:rPr>
              <a:t>“Links with partner agencies and further multi agency working, challenge and seek clarity from the police regarding incidents of domestic abuse. More curious regarding males in the home and hidden men.”</a:t>
            </a:r>
          </a:p>
        </p:txBody>
      </p:sp>
      <p:grpSp>
        <p:nvGrpSpPr>
          <p:cNvPr id="10" name="Group 3">
            <a:extLst>
              <a:ext uri="{FF2B5EF4-FFF2-40B4-BE49-F238E27FC236}">
                <a16:creationId xmlns:a16="http://schemas.microsoft.com/office/drawing/2014/main" id="{09968A05-6E33-4258-B353-14335B6F0E72}"/>
              </a:ext>
            </a:extLst>
          </p:cNvPr>
          <p:cNvGrpSpPr/>
          <p:nvPr/>
        </p:nvGrpSpPr>
        <p:grpSpPr>
          <a:xfrm>
            <a:off x="-17" y="81635"/>
            <a:ext cx="683355" cy="10210808"/>
            <a:chOff x="0" y="0"/>
            <a:chExt cx="1763625" cy="2709333"/>
          </a:xfrm>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p:grpSpPr>
        <p:sp>
          <p:nvSpPr>
            <p:cNvPr id="11" name="Freeform 4">
              <a:extLst>
                <a:ext uri="{FF2B5EF4-FFF2-40B4-BE49-F238E27FC236}">
                  <a16:creationId xmlns:a16="http://schemas.microsoft.com/office/drawing/2014/main" id="{506A6CDB-3E0C-4501-9E9E-50229C6EB9FB}"/>
                </a:ext>
              </a:extLst>
            </p:cNvPr>
            <p:cNvSpPr/>
            <p:nvPr/>
          </p:nvSpPr>
          <p:spPr>
            <a:xfrm>
              <a:off x="0" y="0"/>
              <a:ext cx="1763625" cy="2709333"/>
            </a:xfrm>
            <a:custGeom>
              <a:avLst/>
              <a:gdLst/>
              <a:ahLst/>
              <a:cxnLst/>
              <a:rect l="l" t="t" r="r" b="b"/>
              <a:pathLst>
                <a:path w="1763625" h="2709333">
                  <a:moveTo>
                    <a:pt x="0" y="0"/>
                  </a:moveTo>
                  <a:lnTo>
                    <a:pt x="1763625" y="0"/>
                  </a:lnTo>
                  <a:lnTo>
                    <a:pt x="1763625" y="2709333"/>
                  </a:lnTo>
                  <a:lnTo>
                    <a:pt x="0" y="2709333"/>
                  </a:lnTo>
                  <a:close/>
                </a:path>
              </a:pathLst>
            </a:custGeom>
            <a:grpFill/>
          </p:spPr>
        </p:sp>
        <p:sp>
          <p:nvSpPr>
            <p:cNvPr id="12" name="TextBox 5">
              <a:extLst>
                <a:ext uri="{FF2B5EF4-FFF2-40B4-BE49-F238E27FC236}">
                  <a16:creationId xmlns:a16="http://schemas.microsoft.com/office/drawing/2014/main" id="{41FD4C1A-D962-4CFD-BED4-C967AD6A4B4A}"/>
                </a:ext>
              </a:extLst>
            </p:cNvPr>
            <p:cNvSpPr txBox="1"/>
            <p:nvPr/>
          </p:nvSpPr>
          <p:spPr>
            <a:xfrm>
              <a:off x="0" y="-28575"/>
              <a:ext cx="1763625" cy="2737908"/>
            </a:xfrm>
            <a:prstGeom prst="rect">
              <a:avLst/>
            </a:prstGeom>
            <a:grpFill/>
          </p:spPr>
          <p:txBody>
            <a:bodyPr lIns="50800" tIns="50800" rIns="50800" bIns="50800" rtlCol="0" anchor="ctr"/>
            <a:lstStyle/>
            <a:p>
              <a:pPr algn="ctr">
                <a:lnSpc>
                  <a:spcPts val="1960"/>
                </a:lnSpc>
              </a:pPr>
              <a:endParaRPr/>
            </a:p>
          </p:txBody>
        </p:sp>
      </p:grpSp>
      <p:grpSp>
        <p:nvGrpSpPr>
          <p:cNvPr id="13" name="Group 3">
            <a:extLst>
              <a:ext uri="{FF2B5EF4-FFF2-40B4-BE49-F238E27FC236}">
                <a16:creationId xmlns:a16="http://schemas.microsoft.com/office/drawing/2014/main" id="{D76F74F8-B526-478A-B7FC-DED6F7479413}"/>
              </a:ext>
            </a:extLst>
          </p:cNvPr>
          <p:cNvGrpSpPr/>
          <p:nvPr/>
        </p:nvGrpSpPr>
        <p:grpSpPr>
          <a:xfrm>
            <a:off x="17637582" y="81635"/>
            <a:ext cx="683355" cy="10210808"/>
            <a:chOff x="0" y="0"/>
            <a:chExt cx="1763625" cy="2709333"/>
          </a:xfrm>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p:grpSpPr>
        <p:sp>
          <p:nvSpPr>
            <p:cNvPr id="14" name="Freeform 4">
              <a:extLst>
                <a:ext uri="{FF2B5EF4-FFF2-40B4-BE49-F238E27FC236}">
                  <a16:creationId xmlns:a16="http://schemas.microsoft.com/office/drawing/2014/main" id="{62CFC754-44F9-4757-A928-BF57A8FC42DF}"/>
                </a:ext>
              </a:extLst>
            </p:cNvPr>
            <p:cNvSpPr/>
            <p:nvPr/>
          </p:nvSpPr>
          <p:spPr>
            <a:xfrm>
              <a:off x="0" y="0"/>
              <a:ext cx="1763625" cy="2709333"/>
            </a:xfrm>
            <a:custGeom>
              <a:avLst/>
              <a:gdLst/>
              <a:ahLst/>
              <a:cxnLst/>
              <a:rect l="l" t="t" r="r" b="b"/>
              <a:pathLst>
                <a:path w="1763625" h="2709333">
                  <a:moveTo>
                    <a:pt x="0" y="0"/>
                  </a:moveTo>
                  <a:lnTo>
                    <a:pt x="1763625" y="0"/>
                  </a:lnTo>
                  <a:lnTo>
                    <a:pt x="1763625" y="2709333"/>
                  </a:lnTo>
                  <a:lnTo>
                    <a:pt x="0" y="2709333"/>
                  </a:lnTo>
                  <a:close/>
                </a:path>
              </a:pathLst>
            </a:custGeom>
            <a:grpFill/>
          </p:spPr>
        </p:sp>
        <p:sp>
          <p:nvSpPr>
            <p:cNvPr id="15" name="TextBox 5">
              <a:extLst>
                <a:ext uri="{FF2B5EF4-FFF2-40B4-BE49-F238E27FC236}">
                  <a16:creationId xmlns:a16="http://schemas.microsoft.com/office/drawing/2014/main" id="{5B861CF6-0C81-4ED9-B132-F69C5868ADA4}"/>
                </a:ext>
              </a:extLst>
            </p:cNvPr>
            <p:cNvSpPr txBox="1"/>
            <p:nvPr/>
          </p:nvSpPr>
          <p:spPr>
            <a:xfrm>
              <a:off x="0" y="-28575"/>
              <a:ext cx="1763625" cy="2737908"/>
            </a:xfrm>
            <a:prstGeom prst="rect">
              <a:avLst/>
            </a:prstGeom>
            <a:grpFill/>
          </p:spPr>
          <p:txBody>
            <a:bodyPr lIns="50800" tIns="50800" rIns="50800" bIns="50800" rtlCol="0" anchor="ctr"/>
            <a:lstStyle/>
            <a:p>
              <a:pPr algn="ctr">
                <a:lnSpc>
                  <a:spcPts val="1960"/>
                </a:lnSpc>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620">
            <a:off x="1028680" y="9263062"/>
            <a:ext cx="7086653" cy="0"/>
          </a:xfrm>
          <a:prstGeom prst="line">
            <a:avLst/>
          </a:prstGeom>
          <a:ln w="19050" cap="flat">
            <a:solidFill>
              <a:srgbClr val="01BFC2"/>
            </a:solidFill>
            <a:prstDash val="solid"/>
            <a:headEnd type="none" w="sm" len="sm"/>
            <a:tailEnd type="none" w="sm" len="sm"/>
          </a:ln>
        </p:spPr>
      </p:sp>
      <p:sp>
        <p:nvSpPr>
          <p:cNvPr id="3" name="Freeform 3"/>
          <p:cNvSpPr/>
          <p:nvPr/>
        </p:nvSpPr>
        <p:spPr>
          <a:xfrm>
            <a:off x="15488621" y="8587429"/>
            <a:ext cx="1770679" cy="1089927"/>
          </a:xfrm>
          <a:custGeom>
            <a:avLst/>
            <a:gdLst/>
            <a:ahLst/>
            <a:cxnLst/>
            <a:rect l="l" t="t" r="r" b="b"/>
            <a:pathLst>
              <a:path w="1770679" h="1089927">
                <a:moveTo>
                  <a:pt x="0" y="0"/>
                </a:moveTo>
                <a:lnTo>
                  <a:pt x="1770679" y="0"/>
                </a:lnTo>
                <a:lnTo>
                  <a:pt x="1770679" y="1089928"/>
                </a:lnTo>
                <a:lnTo>
                  <a:pt x="0" y="1089928"/>
                </a:lnTo>
                <a:lnTo>
                  <a:pt x="0" y="0"/>
                </a:lnTo>
                <a:close/>
              </a:path>
            </a:pathLst>
          </a:custGeom>
          <a:blipFill>
            <a:blip r:embed="rId2"/>
            <a:stretch>
              <a:fillRect/>
            </a:stretch>
          </a:blipFill>
        </p:spPr>
      </p:sp>
      <p:grpSp>
        <p:nvGrpSpPr>
          <p:cNvPr id="4" name="Group 4"/>
          <p:cNvGrpSpPr/>
          <p:nvPr/>
        </p:nvGrpSpPr>
        <p:grpSpPr>
          <a:xfrm>
            <a:off x="11593427" y="104764"/>
            <a:ext cx="6694573" cy="10182236"/>
            <a:chOff x="0" y="0"/>
            <a:chExt cx="1763180" cy="2709333"/>
          </a:xfrm>
          <a:gradFill>
            <a:gsLst>
              <a:gs pos="30000">
                <a:schemeClr val="accent1">
                  <a:lumMod val="5000"/>
                  <a:lumOff val="95000"/>
                </a:schemeClr>
              </a:gs>
              <a:gs pos="26000">
                <a:schemeClr val="accent1">
                  <a:lumMod val="45000"/>
                  <a:lumOff val="55000"/>
                </a:schemeClr>
              </a:gs>
              <a:gs pos="7000">
                <a:schemeClr val="accent5">
                  <a:lumMod val="75000"/>
                </a:schemeClr>
              </a:gs>
              <a:gs pos="9000">
                <a:srgbClr val="FFC000"/>
              </a:gs>
            </a:gsLst>
            <a:path path="circle">
              <a:fillToRect l="100000" t="100000"/>
            </a:path>
          </a:gradFill>
        </p:grpSpPr>
        <p:sp>
          <p:nvSpPr>
            <p:cNvPr id="5" name="Freeform 5"/>
            <p:cNvSpPr/>
            <p:nvPr/>
          </p:nvSpPr>
          <p:spPr>
            <a:xfrm>
              <a:off x="0" y="0"/>
              <a:ext cx="1763180" cy="2709333"/>
            </a:xfrm>
            <a:custGeom>
              <a:avLst/>
              <a:gdLst/>
              <a:ahLst/>
              <a:cxnLst/>
              <a:rect l="l" t="t" r="r" b="b"/>
              <a:pathLst>
                <a:path w="1763180" h="2709333">
                  <a:moveTo>
                    <a:pt x="0" y="0"/>
                  </a:moveTo>
                  <a:lnTo>
                    <a:pt x="1763180" y="0"/>
                  </a:lnTo>
                  <a:lnTo>
                    <a:pt x="1763180" y="2709333"/>
                  </a:lnTo>
                  <a:lnTo>
                    <a:pt x="0" y="2709333"/>
                  </a:lnTo>
                  <a:close/>
                </a:path>
              </a:pathLst>
            </a:custGeom>
            <a:grpFill/>
          </p:spPr>
        </p:sp>
        <p:sp>
          <p:nvSpPr>
            <p:cNvPr id="6" name="TextBox 6"/>
            <p:cNvSpPr txBox="1"/>
            <p:nvPr/>
          </p:nvSpPr>
          <p:spPr>
            <a:xfrm>
              <a:off x="0" y="-28575"/>
              <a:ext cx="1763180" cy="2737908"/>
            </a:xfrm>
            <a:prstGeom prst="rect">
              <a:avLst/>
            </a:prstGeom>
            <a:grpFill/>
          </p:spPr>
          <p:txBody>
            <a:bodyPr lIns="50800" tIns="50800" rIns="50800" bIns="50800" rtlCol="0" anchor="ctr"/>
            <a:lstStyle/>
            <a:p>
              <a:pPr algn="ctr">
                <a:lnSpc>
                  <a:spcPts val="1960"/>
                </a:lnSpc>
              </a:pPr>
              <a:endParaRPr/>
            </a:p>
          </p:txBody>
        </p:sp>
      </p:grpSp>
      <p:sp>
        <p:nvSpPr>
          <p:cNvPr id="7" name="TextBox 7"/>
          <p:cNvSpPr txBox="1"/>
          <p:nvPr/>
        </p:nvSpPr>
        <p:spPr>
          <a:xfrm>
            <a:off x="1028683" y="981075"/>
            <a:ext cx="9647131" cy="2333625"/>
          </a:xfrm>
          <a:prstGeom prst="rect">
            <a:avLst/>
          </a:prstGeom>
        </p:spPr>
        <p:txBody>
          <a:bodyPr lIns="0" tIns="0" rIns="0" bIns="0" rtlCol="0" anchor="t">
            <a:spAutoFit/>
          </a:bodyPr>
          <a:lstStyle/>
          <a:p>
            <a:pPr algn="l">
              <a:lnSpc>
                <a:spcPts val="6000"/>
              </a:lnSpc>
            </a:pPr>
            <a:r>
              <a:rPr lang="en-US" sz="5000" b="1">
                <a:solidFill>
                  <a:srgbClr val="0E3F54"/>
                </a:solidFill>
                <a:latin typeface="Poppins Ultra-Bold"/>
                <a:ea typeface="Poppins Ultra-Bold"/>
                <a:cs typeface="Poppins Ultra-Bold"/>
                <a:sym typeface="Poppins Ultra-Bold"/>
              </a:rPr>
              <a:t>FORWARD FROM THE SAFEGUARDING PARTNERS</a:t>
            </a:r>
          </a:p>
          <a:p>
            <a:pPr algn="l">
              <a:lnSpc>
                <a:spcPts val="6000"/>
              </a:lnSpc>
            </a:pPr>
            <a:endParaRPr lang="en-US" sz="5000" b="1">
              <a:solidFill>
                <a:srgbClr val="0E3F54"/>
              </a:solidFill>
              <a:latin typeface="Poppins Ultra-Bold"/>
              <a:ea typeface="Poppins Ultra-Bold"/>
              <a:cs typeface="Poppins Ultra-Bold"/>
              <a:sym typeface="Poppins Ultra-Bold"/>
            </a:endParaRPr>
          </a:p>
        </p:txBody>
      </p:sp>
      <p:sp>
        <p:nvSpPr>
          <p:cNvPr id="8" name="TextBox 8"/>
          <p:cNvSpPr txBox="1"/>
          <p:nvPr/>
        </p:nvSpPr>
        <p:spPr>
          <a:xfrm>
            <a:off x="1045323" y="4254256"/>
            <a:ext cx="9613851" cy="3183689"/>
          </a:xfrm>
          <a:prstGeom prst="rect">
            <a:avLst/>
          </a:prstGeom>
        </p:spPr>
        <p:txBody>
          <a:bodyPr lIns="0" tIns="0" rIns="0" bIns="0" rtlCol="0" anchor="t">
            <a:spAutoFit/>
          </a:bodyPr>
          <a:lstStyle/>
          <a:p>
            <a:pPr marL="0" lvl="0" indent="0" algn="l">
              <a:lnSpc>
                <a:spcPts val="2323"/>
              </a:lnSpc>
            </a:pPr>
            <a:r>
              <a:rPr lang="en-US" sz="1659">
                <a:solidFill>
                  <a:srgbClr val="2B2B2B"/>
                </a:solidFill>
                <a:latin typeface="Nunito Sans"/>
                <a:ea typeface="Nunito Sans"/>
                <a:cs typeface="Nunito Sans"/>
                <a:sym typeface="Nunito Sans"/>
              </a:rPr>
              <a:t>As strategic leaders, we appreciate our partners' contributions to multi-agency safeguarding efforts, reflecting that safeguarding is everyone’s responsibility. We aim to strengthen relationships with agencies, particularly education providers, to ensure a comprehensive approach to protecting children and young people.</a:t>
            </a:r>
          </a:p>
          <a:p>
            <a:pPr marL="0" lvl="0" indent="0" algn="l">
              <a:lnSpc>
                <a:spcPts val="2323"/>
              </a:lnSpc>
            </a:pPr>
            <a:endParaRPr lang="en-US" sz="1659">
              <a:solidFill>
                <a:srgbClr val="2B2B2B"/>
              </a:solidFill>
              <a:latin typeface="Nunito Sans"/>
              <a:ea typeface="Nunito Sans"/>
              <a:cs typeface="Nunito Sans"/>
              <a:sym typeface="Nunito Sans"/>
            </a:endParaRPr>
          </a:p>
          <a:p>
            <a:pPr marL="0" lvl="0" indent="0" algn="l">
              <a:lnSpc>
                <a:spcPts val="2323"/>
              </a:lnSpc>
            </a:pPr>
            <a:r>
              <a:rPr lang="en-US" sz="1659">
                <a:solidFill>
                  <a:srgbClr val="2B2B2B"/>
                </a:solidFill>
                <a:latin typeface="Nunito Sans"/>
                <a:ea typeface="Nunito Sans"/>
                <a:cs typeface="Nunito Sans"/>
                <a:sym typeface="Nunito Sans"/>
              </a:rPr>
              <a:t>We focus on becoming an effective learning partnership through child safeguarding practice reviews, audits, and learning events to improve practices and systems. Key progress is made through subgroups and task groups.</a:t>
            </a:r>
          </a:p>
          <a:p>
            <a:pPr marL="0" lvl="0" indent="0" algn="l">
              <a:lnSpc>
                <a:spcPts val="2323"/>
              </a:lnSpc>
            </a:pPr>
            <a:endParaRPr lang="en-US" sz="1659">
              <a:solidFill>
                <a:srgbClr val="2B2B2B"/>
              </a:solidFill>
              <a:latin typeface="Nunito Sans"/>
              <a:ea typeface="Nunito Sans"/>
              <a:cs typeface="Nunito Sans"/>
              <a:sym typeface="Nunito Sans"/>
            </a:endParaRPr>
          </a:p>
          <a:p>
            <a:pPr algn="l">
              <a:lnSpc>
                <a:spcPts val="2323"/>
              </a:lnSpc>
            </a:pPr>
            <a:r>
              <a:rPr lang="en-US" sz="1659">
                <a:solidFill>
                  <a:srgbClr val="2B2B2B"/>
                </a:solidFill>
                <a:latin typeface="Nunito Sans"/>
                <a:ea typeface="Nunito Sans"/>
                <a:cs typeface="Nunito Sans"/>
                <a:sym typeface="Nunito Sans"/>
              </a:rPr>
              <a:t>In 2024, the addition of three Independent Scrutineers will help us demonstrate our effectiveness and achieve our leadership, practice, and assurance goals.</a:t>
            </a:r>
          </a:p>
        </p:txBody>
      </p:sp>
      <p:sp>
        <p:nvSpPr>
          <p:cNvPr id="9" name="TextBox 9"/>
          <p:cNvSpPr txBox="1"/>
          <p:nvPr/>
        </p:nvSpPr>
        <p:spPr>
          <a:xfrm>
            <a:off x="1028700" y="9515459"/>
            <a:ext cx="5012778" cy="507365"/>
          </a:xfrm>
          <a:prstGeom prst="rect">
            <a:avLst/>
          </a:prstGeom>
        </p:spPr>
        <p:txBody>
          <a:bodyPr lIns="0" tIns="0" rIns="0" bIns="0" rtlCol="0" anchor="t">
            <a:spAutoFit/>
          </a:bodyPr>
          <a:lstStyle/>
          <a:p>
            <a:pPr algn="l">
              <a:lnSpc>
                <a:spcPts val="1960"/>
              </a:lnSpc>
            </a:pPr>
            <a:r>
              <a:rPr lang="en-US" sz="1400" b="1">
                <a:solidFill>
                  <a:srgbClr val="2B2B2B"/>
                </a:solidFill>
                <a:latin typeface="Poppins Medium"/>
                <a:ea typeface="Poppins Medium"/>
                <a:cs typeface="Poppins Medium"/>
                <a:sym typeface="Poppins Medium"/>
              </a:rPr>
              <a:t>Stoke-on-Trent Safeguarding Children Partnership</a:t>
            </a:r>
          </a:p>
          <a:p>
            <a:pPr algn="l">
              <a:lnSpc>
                <a:spcPts val="1960"/>
              </a:lnSpc>
            </a:pPr>
            <a:r>
              <a:rPr lang="en-US" sz="1400" b="1">
                <a:solidFill>
                  <a:srgbClr val="2B2B2B"/>
                </a:solidFill>
                <a:latin typeface="Poppins Medium"/>
                <a:ea typeface="Poppins Medium"/>
                <a:cs typeface="Poppins Medium"/>
                <a:sym typeface="Poppins Medium"/>
              </a:rPr>
              <a:t>Yearly Report 2023/24</a:t>
            </a:r>
          </a:p>
        </p:txBody>
      </p:sp>
      <p:sp>
        <p:nvSpPr>
          <p:cNvPr id="10" name="TextBox 10"/>
          <p:cNvSpPr txBox="1"/>
          <p:nvPr/>
        </p:nvSpPr>
        <p:spPr>
          <a:xfrm>
            <a:off x="1061963" y="2960277"/>
            <a:ext cx="9597212" cy="1155126"/>
          </a:xfrm>
          <a:prstGeom prst="rect">
            <a:avLst/>
          </a:prstGeom>
        </p:spPr>
        <p:txBody>
          <a:bodyPr lIns="0" tIns="0" rIns="0" bIns="0" rtlCol="0" anchor="t">
            <a:spAutoFit/>
          </a:bodyPr>
          <a:lstStyle/>
          <a:p>
            <a:pPr algn="l">
              <a:lnSpc>
                <a:spcPts val="2323"/>
              </a:lnSpc>
            </a:pPr>
            <a:r>
              <a:rPr lang="en-US" sz="1659">
                <a:solidFill>
                  <a:srgbClr val="2B2B2B"/>
                </a:solidFill>
                <a:latin typeface="Nunito Sans"/>
                <a:ea typeface="Nunito Sans"/>
                <a:cs typeface="Nunito Sans"/>
                <a:sym typeface="Nunito Sans"/>
              </a:rPr>
              <a:t>This year focused on improving the Stoke-on-Trent Safeguarding Children Partnership's multi-agency arrangements following the revised Working Together 2023 guidance. The Yearly Report emphasizes learning, impact, evidence, and improvement. Looking ahead to 2024/25, we aim to support our colleagues and partners in achieving our goals.</a:t>
            </a:r>
          </a:p>
        </p:txBody>
      </p:sp>
      <p:sp>
        <p:nvSpPr>
          <p:cNvPr id="11" name="TextBox 11"/>
          <p:cNvSpPr txBox="1"/>
          <p:nvPr/>
        </p:nvSpPr>
        <p:spPr>
          <a:xfrm>
            <a:off x="7070178" y="9629732"/>
            <a:ext cx="1045151" cy="242631"/>
          </a:xfrm>
          <a:prstGeom prst="rect">
            <a:avLst/>
          </a:prstGeom>
        </p:spPr>
        <p:txBody>
          <a:bodyPr wrap="square" lIns="0" tIns="0" rIns="0" bIns="0" rtlCol="0" anchor="t">
            <a:spAutoFit/>
          </a:bodyPr>
          <a:lstStyle/>
          <a:p>
            <a:pPr algn="r">
              <a:lnSpc>
                <a:spcPts val="1960"/>
              </a:lnSpc>
            </a:pPr>
            <a:r>
              <a:rPr lang="en-US" sz="1400" b="1">
                <a:solidFill>
                  <a:srgbClr val="2B2B2B"/>
                </a:solidFill>
                <a:latin typeface="Poppins Medium"/>
                <a:ea typeface="Poppins Medium"/>
                <a:cs typeface="Poppins Medium"/>
                <a:sym typeface="Poppins Medium"/>
              </a:rPr>
              <a:t>02</a:t>
            </a:r>
          </a:p>
        </p:txBody>
      </p:sp>
      <p:sp>
        <p:nvSpPr>
          <p:cNvPr id="12" name="TextBox 12"/>
          <p:cNvSpPr txBox="1"/>
          <p:nvPr/>
        </p:nvSpPr>
        <p:spPr>
          <a:xfrm>
            <a:off x="1045314" y="7675240"/>
            <a:ext cx="2919279" cy="396240"/>
          </a:xfrm>
          <a:prstGeom prst="rect">
            <a:avLst/>
          </a:prstGeom>
        </p:spPr>
        <p:txBody>
          <a:bodyPr lIns="0" tIns="0" rIns="0" bIns="0" rtlCol="0" anchor="t">
            <a:spAutoFit/>
          </a:bodyPr>
          <a:lstStyle/>
          <a:p>
            <a:pPr algn="l">
              <a:lnSpc>
                <a:spcPts val="3359"/>
              </a:lnSpc>
            </a:pPr>
            <a:r>
              <a:rPr lang="en-US" sz="2400" b="1">
                <a:solidFill>
                  <a:srgbClr val="2B2B2B"/>
                </a:solidFill>
                <a:latin typeface="Nunito Sans Bold"/>
                <a:ea typeface="Nunito Sans Bold"/>
                <a:cs typeface="Nunito Sans Bold"/>
                <a:sym typeface="Nunito Sans Bold"/>
              </a:rPr>
              <a:t>Simon White </a:t>
            </a:r>
          </a:p>
        </p:txBody>
      </p:sp>
      <p:sp>
        <p:nvSpPr>
          <p:cNvPr id="13" name="TextBox 13"/>
          <p:cNvSpPr txBox="1"/>
          <p:nvPr/>
        </p:nvSpPr>
        <p:spPr>
          <a:xfrm>
            <a:off x="1045314" y="8187423"/>
            <a:ext cx="2952542" cy="735965"/>
          </a:xfrm>
          <a:prstGeom prst="rect">
            <a:avLst/>
          </a:prstGeom>
        </p:spPr>
        <p:txBody>
          <a:bodyPr lIns="0" tIns="0" rIns="0" bIns="0" rtlCol="0" anchor="t">
            <a:spAutoFit/>
          </a:bodyPr>
          <a:lstStyle/>
          <a:p>
            <a:pPr algn="l">
              <a:lnSpc>
                <a:spcPts val="1960"/>
              </a:lnSpc>
            </a:pPr>
            <a:r>
              <a:rPr lang="en-US" sz="1400">
                <a:solidFill>
                  <a:srgbClr val="2B2B2B"/>
                </a:solidFill>
                <a:latin typeface="Nunito Sans"/>
                <a:ea typeface="Nunito Sans"/>
                <a:cs typeface="Nunito Sans"/>
                <a:sym typeface="Nunito Sans"/>
              </a:rPr>
              <a:t>Stoke-on-Trent City Council, Interim Director of Children’s Social Care</a:t>
            </a:r>
          </a:p>
          <a:p>
            <a:pPr algn="l">
              <a:lnSpc>
                <a:spcPts val="1960"/>
              </a:lnSpc>
            </a:pPr>
            <a:endParaRPr lang="en-US" sz="1400">
              <a:solidFill>
                <a:srgbClr val="2B2B2B"/>
              </a:solidFill>
              <a:latin typeface="Nunito Sans"/>
              <a:ea typeface="Nunito Sans"/>
              <a:cs typeface="Nunito Sans"/>
              <a:sym typeface="Nunito Sans"/>
            </a:endParaRPr>
          </a:p>
        </p:txBody>
      </p:sp>
      <p:sp>
        <p:nvSpPr>
          <p:cNvPr id="14" name="TextBox 14"/>
          <p:cNvSpPr txBox="1"/>
          <p:nvPr/>
        </p:nvSpPr>
        <p:spPr>
          <a:xfrm>
            <a:off x="4314641" y="7685580"/>
            <a:ext cx="2197176" cy="419346"/>
          </a:xfrm>
          <a:prstGeom prst="rect">
            <a:avLst/>
          </a:prstGeom>
        </p:spPr>
        <p:txBody>
          <a:bodyPr lIns="0" tIns="0" rIns="0" bIns="0" rtlCol="0" anchor="t">
            <a:spAutoFit/>
          </a:bodyPr>
          <a:lstStyle/>
          <a:p>
            <a:pPr algn="l">
              <a:lnSpc>
                <a:spcPts val="3359"/>
              </a:lnSpc>
            </a:pPr>
            <a:r>
              <a:rPr lang="en-US" sz="2400" b="1">
                <a:solidFill>
                  <a:srgbClr val="2B2B2B"/>
                </a:solidFill>
                <a:latin typeface="Nunito Sans Bold"/>
                <a:ea typeface="Nunito Sans Bold"/>
                <a:cs typeface="Nunito Sans Bold"/>
                <a:sym typeface="Nunito Sans Bold"/>
              </a:rPr>
              <a:t>Victoria Lee</a:t>
            </a:r>
          </a:p>
        </p:txBody>
      </p:sp>
      <p:sp>
        <p:nvSpPr>
          <p:cNvPr id="15" name="TextBox 15"/>
          <p:cNvSpPr txBox="1"/>
          <p:nvPr/>
        </p:nvSpPr>
        <p:spPr>
          <a:xfrm>
            <a:off x="4314641" y="8207838"/>
            <a:ext cx="2361303" cy="759182"/>
          </a:xfrm>
          <a:prstGeom prst="rect">
            <a:avLst/>
          </a:prstGeom>
        </p:spPr>
        <p:txBody>
          <a:bodyPr wrap="square" lIns="0" tIns="0" rIns="0" bIns="0" rtlCol="0" anchor="t">
            <a:spAutoFit/>
          </a:bodyPr>
          <a:lstStyle/>
          <a:p>
            <a:pPr>
              <a:lnSpc>
                <a:spcPts val="1960"/>
              </a:lnSpc>
            </a:pPr>
            <a:r>
              <a:rPr lang="en-US" sz="1400">
                <a:solidFill>
                  <a:srgbClr val="2B2B2B"/>
                </a:solidFill>
                <a:latin typeface="Nunito Sans"/>
                <a:ea typeface="Nunito Sans"/>
                <a:cs typeface="Nunito Sans"/>
                <a:sym typeface="Nunito Sans"/>
              </a:rPr>
              <a:t>T/Detective Chief Superintendent Staffordshire Police</a:t>
            </a:r>
          </a:p>
        </p:txBody>
      </p:sp>
      <p:sp>
        <p:nvSpPr>
          <p:cNvPr id="16" name="TextBox 16"/>
          <p:cNvSpPr txBox="1"/>
          <p:nvPr/>
        </p:nvSpPr>
        <p:spPr>
          <a:xfrm>
            <a:off x="7090782" y="7682701"/>
            <a:ext cx="2785863" cy="396240"/>
          </a:xfrm>
          <a:prstGeom prst="rect">
            <a:avLst/>
          </a:prstGeom>
        </p:spPr>
        <p:txBody>
          <a:bodyPr lIns="0" tIns="0" rIns="0" bIns="0" rtlCol="0" anchor="t">
            <a:spAutoFit/>
          </a:bodyPr>
          <a:lstStyle/>
          <a:p>
            <a:pPr algn="l">
              <a:lnSpc>
                <a:spcPts val="3359"/>
              </a:lnSpc>
            </a:pPr>
            <a:r>
              <a:rPr lang="en-US" sz="2400" b="1">
                <a:solidFill>
                  <a:srgbClr val="2B2B2B"/>
                </a:solidFill>
                <a:latin typeface="Nunito Sans Bold"/>
                <a:ea typeface="Nunito Sans Bold"/>
                <a:cs typeface="Nunito Sans Bold"/>
                <a:sym typeface="Nunito Sans Bold"/>
              </a:rPr>
              <a:t>Heather Johnstone</a:t>
            </a:r>
          </a:p>
        </p:txBody>
      </p:sp>
      <p:sp>
        <p:nvSpPr>
          <p:cNvPr id="17" name="TextBox 17"/>
          <p:cNvSpPr txBox="1"/>
          <p:nvPr/>
        </p:nvSpPr>
        <p:spPr>
          <a:xfrm>
            <a:off x="7090783" y="8207838"/>
            <a:ext cx="3272418" cy="1015663"/>
          </a:xfrm>
          <a:prstGeom prst="rect">
            <a:avLst/>
          </a:prstGeom>
        </p:spPr>
        <p:txBody>
          <a:bodyPr wrap="square" lIns="0" tIns="0" rIns="0" bIns="0" rtlCol="0" anchor="t">
            <a:spAutoFit/>
          </a:bodyPr>
          <a:lstStyle/>
          <a:p>
            <a:pPr algn="l">
              <a:lnSpc>
                <a:spcPts val="1960"/>
              </a:lnSpc>
            </a:pPr>
            <a:r>
              <a:rPr lang="en-US" sz="1400">
                <a:solidFill>
                  <a:srgbClr val="2B2B2B"/>
                </a:solidFill>
                <a:latin typeface="Nunito Sans"/>
                <a:ea typeface="Nunito Sans"/>
                <a:cs typeface="Nunito Sans"/>
                <a:sym typeface="Nunito Sans"/>
              </a:rPr>
              <a:t>Chief Nursing and Therapies Officer, Staffordshire and Stoke-on-Trent Integrated Care Board</a:t>
            </a:r>
          </a:p>
          <a:p>
            <a:pPr algn="l">
              <a:lnSpc>
                <a:spcPts val="1960"/>
              </a:lnSpc>
            </a:pPr>
            <a:endParaRPr lang="en-US" sz="1400">
              <a:solidFill>
                <a:srgbClr val="2B2B2B"/>
              </a:solidFill>
              <a:latin typeface="Nunito Sans"/>
              <a:ea typeface="Nunito Sans"/>
              <a:cs typeface="Nunito Sans"/>
              <a:sym typeface="Nunito Sans"/>
            </a:endParaRPr>
          </a:p>
        </p:txBody>
      </p:sp>
      <p:sp>
        <p:nvSpPr>
          <p:cNvPr id="18" name="TextBox 18"/>
          <p:cNvSpPr txBox="1"/>
          <p:nvPr/>
        </p:nvSpPr>
        <p:spPr>
          <a:xfrm>
            <a:off x="11936138" y="1079891"/>
            <a:ext cx="5323162" cy="3212465"/>
          </a:xfrm>
          <a:prstGeom prst="rect">
            <a:avLst/>
          </a:prstGeom>
        </p:spPr>
        <p:txBody>
          <a:bodyPr lIns="0" tIns="0" rIns="0" bIns="0" rtlCol="0" anchor="t">
            <a:spAutoFit/>
          </a:bodyPr>
          <a:lstStyle/>
          <a:p>
            <a:pPr algn="l">
              <a:lnSpc>
                <a:spcPts val="1960"/>
              </a:lnSpc>
              <a:spcBef>
                <a:spcPct val="0"/>
              </a:spcBef>
            </a:pPr>
            <a:r>
              <a:rPr lang="en-US" sz="1400" b="1">
                <a:solidFill>
                  <a:srgbClr val="000000"/>
                </a:solidFill>
                <a:latin typeface="Nunito Sans Bold"/>
                <a:ea typeface="Nunito Sans Bold"/>
                <a:cs typeface="Nunito Sans Bold"/>
                <a:sym typeface="Nunito Sans Bold"/>
              </a:rPr>
              <a:t>CONTACT DETAILS FOR THE PARTNERSHIP</a:t>
            </a:r>
          </a:p>
          <a:p>
            <a:pPr algn="l">
              <a:lnSpc>
                <a:spcPts val="1960"/>
              </a:lnSpc>
              <a:spcBef>
                <a:spcPct val="0"/>
              </a:spcBef>
            </a:pPr>
            <a:r>
              <a:rPr lang="en-US" sz="1400">
                <a:solidFill>
                  <a:srgbClr val="000000"/>
                </a:solidFill>
                <a:latin typeface="Nunito Sans"/>
                <a:ea typeface="Nunito Sans"/>
                <a:cs typeface="Nunito Sans"/>
                <a:sym typeface="Nunito Sans"/>
              </a:rPr>
              <a:t>The partnership business manager can be contacted on e-mail address SSCP.Information@stoke.gov.uk</a:t>
            </a:r>
          </a:p>
          <a:p>
            <a:pPr algn="l">
              <a:lnSpc>
                <a:spcPts val="1960"/>
              </a:lnSpc>
              <a:spcBef>
                <a:spcPct val="0"/>
              </a:spcBef>
            </a:pPr>
            <a:endParaRPr lang="en-US" sz="1400">
              <a:solidFill>
                <a:srgbClr val="000000"/>
              </a:solidFill>
              <a:latin typeface="Nunito Sans"/>
              <a:ea typeface="Nunito Sans"/>
              <a:cs typeface="Nunito Sans"/>
              <a:sym typeface="Nunito Sans"/>
            </a:endParaRPr>
          </a:p>
          <a:p>
            <a:pPr algn="l">
              <a:lnSpc>
                <a:spcPts val="1960"/>
              </a:lnSpc>
              <a:spcBef>
                <a:spcPct val="0"/>
              </a:spcBef>
            </a:pPr>
            <a:r>
              <a:rPr lang="en-US" sz="1400">
                <a:solidFill>
                  <a:srgbClr val="000000"/>
                </a:solidFill>
                <a:latin typeface="Nunito Sans"/>
                <a:ea typeface="Nunito Sans"/>
                <a:cs typeface="Nunito Sans"/>
                <a:sym typeface="Nunito Sans"/>
              </a:rPr>
              <a:t>Information can be found on the Partnership website https://safeguardingchildren.stoke.gov.uk</a:t>
            </a:r>
          </a:p>
          <a:p>
            <a:pPr algn="l">
              <a:lnSpc>
                <a:spcPts val="1960"/>
              </a:lnSpc>
              <a:spcBef>
                <a:spcPct val="0"/>
              </a:spcBef>
            </a:pPr>
            <a:r>
              <a:rPr lang="en-US" sz="1400">
                <a:solidFill>
                  <a:srgbClr val="000000"/>
                </a:solidFill>
                <a:latin typeface="Nunito Sans"/>
                <a:ea typeface="Nunito Sans"/>
                <a:cs typeface="Nunito Sans"/>
                <a:sym typeface="Nunito Sans"/>
              </a:rPr>
              <a:t> </a:t>
            </a:r>
          </a:p>
          <a:p>
            <a:pPr algn="l">
              <a:lnSpc>
                <a:spcPts val="1960"/>
              </a:lnSpc>
              <a:spcBef>
                <a:spcPct val="0"/>
              </a:spcBef>
            </a:pPr>
            <a:r>
              <a:rPr lang="en-US" sz="1400" b="1">
                <a:solidFill>
                  <a:srgbClr val="000000"/>
                </a:solidFill>
                <a:latin typeface="Nunito Sans Bold"/>
                <a:ea typeface="Nunito Sans Bold"/>
                <a:cs typeface="Nunito Sans Bold"/>
                <a:sym typeface="Nunito Sans Bold"/>
              </a:rPr>
              <a:t>IF YOU ARE CONCERNED ABOUT A CHILD IN STOKE-ON-TRENT</a:t>
            </a:r>
          </a:p>
          <a:p>
            <a:pPr algn="l">
              <a:lnSpc>
                <a:spcPts val="1960"/>
              </a:lnSpc>
              <a:spcBef>
                <a:spcPct val="0"/>
              </a:spcBef>
            </a:pPr>
            <a:r>
              <a:rPr lang="en-US" sz="1400">
                <a:solidFill>
                  <a:srgbClr val="000000"/>
                </a:solidFill>
                <a:latin typeface="Nunito Sans"/>
                <a:ea typeface="Nunito Sans"/>
                <a:cs typeface="Nunito Sans"/>
                <a:sym typeface="Nunito Sans"/>
              </a:rPr>
              <a:t>Call the Children's advice and duty service (CHAD) on 01782 235100 (Monday to Friday 8.30am to 6pm). </a:t>
            </a:r>
          </a:p>
          <a:p>
            <a:pPr algn="l">
              <a:lnSpc>
                <a:spcPts val="1960"/>
              </a:lnSpc>
              <a:spcBef>
                <a:spcPct val="0"/>
              </a:spcBef>
            </a:pPr>
            <a:r>
              <a:rPr lang="en-US" sz="1400">
                <a:solidFill>
                  <a:srgbClr val="000000"/>
                </a:solidFill>
                <a:latin typeface="Nunito Sans"/>
                <a:ea typeface="Nunito Sans"/>
                <a:cs typeface="Nunito Sans"/>
                <a:sym typeface="Nunito Sans"/>
              </a:rPr>
              <a:t>If you need to contact Children’s Social Care out of hours, call the Emergency Duty Team on 01782 234234</a:t>
            </a:r>
          </a:p>
        </p:txBody>
      </p:sp>
      <p:sp>
        <p:nvSpPr>
          <p:cNvPr id="19" name="Freeform 19"/>
          <p:cNvSpPr/>
          <p:nvPr/>
        </p:nvSpPr>
        <p:spPr>
          <a:xfrm>
            <a:off x="15488621" y="8187423"/>
            <a:ext cx="1770679" cy="1089927"/>
          </a:xfrm>
          <a:custGeom>
            <a:avLst/>
            <a:gdLst/>
            <a:ahLst/>
            <a:cxnLst/>
            <a:rect l="l" t="t" r="r" b="b"/>
            <a:pathLst>
              <a:path w="1770679" h="1089927">
                <a:moveTo>
                  <a:pt x="0" y="0"/>
                </a:moveTo>
                <a:lnTo>
                  <a:pt x="1770679" y="0"/>
                </a:lnTo>
                <a:lnTo>
                  <a:pt x="1770679" y="1089927"/>
                </a:lnTo>
                <a:lnTo>
                  <a:pt x="0" y="1089927"/>
                </a:lnTo>
                <a:lnTo>
                  <a:pt x="0" y="0"/>
                </a:lnTo>
                <a:close/>
              </a:path>
            </a:pathLst>
          </a:custGeom>
          <a:blipFill>
            <a:blip r:embed="rId2"/>
            <a:stretch>
              <a:fillRect/>
            </a:stretch>
          </a:blipFill>
        </p:spPr>
      </p:sp>
    </p:spTree>
  </p:cSld>
  <p:clrMapOvr>
    <a:masterClrMapping/>
  </p:clrMapOvr>
  <p:extLst>
    <p:ext uri="{6950BFC3-D8DA-4A85-94F7-54DA5524770B}">
      <p188:commentRel xmlns:p188="http://schemas.microsoft.com/office/powerpoint/2018/8/main" xmlns="" r:id="rId3"/>
    </p:ext>
  </p:extLst>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20000">
              <a:schemeClr val="accent1">
                <a:lumMod val="5000"/>
                <a:lumOff val="95000"/>
                <a:alpha val="65000"/>
              </a:schemeClr>
            </a:gs>
            <a:gs pos="9000">
              <a:schemeClr val="accent1">
                <a:lumMod val="45000"/>
                <a:lumOff val="55000"/>
              </a:schemeClr>
            </a:gs>
            <a:gs pos="7000">
              <a:schemeClr val="accent5">
                <a:lumMod val="75000"/>
              </a:schemeClr>
            </a:gs>
            <a:gs pos="0">
              <a:srgbClr val="FFC000"/>
            </a:gs>
          </a:gsLst>
          <a:path path="circle">
            <a:fillToRect l="100000" t="100000"/>
          </a:path>
        </a:gradFill>
        <a:effectLst/>
      </p:bgPr>
    </p:bg>
    <p:spTree>
      <p:nvGrpSpPr>
        <p:cNvPr id="1" name=""/>
        <p:cNvGrpSpPr/>
        <p:nvPr/>
      </p:nvGrpSpPr>
      <p:grpSpPr>
        <a:xfrm>
          <a:off x="0" y="0"/>
          <a:ext cx="0" cy="0"/>
          <a:chOff x="0" y="0"/>
          <a:chExt cx="0" cy="0"/>
        </a:xfrm>
      </p:grpSpPr>
      <p:sp>
        <p:nvSpPr>
          <p:cNvPr id="2" name="AutoShape 2"/>
          <p:cNvSpPr/>
          <p:nvPr/>
        </p:nvSpPr>
        <p:spPr>
          <a:xfrm rot="4620">
            <a:off x="1028680" y="9263062"/>
            <a:ext cx="7086653" cy="0"/>
          </a:xfrm>
          <a:prstGeom prst="line">
            <a:avLst/>
          </a:prstGeom>
          <a:ln w="19050" cap="flat">
            <a:solidFill>
              <a:srgbClr val="01BFC2"/>
            </a:solidFill>
            <a:prstDash val="solid"/>
            <a:headEnd type="none" w="sm" len="sm"/>
            <a:tailEnd type="none" w="sm" len="sm"/>
          </a:ln>
        </p:spPr>
      </p:sp>
      <p:sp>
        <p:nvSpPr>
          <p:cNvPr id="17" name="TextBox 17"/>
          <p:cNvSpPr txBox="1"/>
          <p:nvPr/>
        </p:nvSpPr>
        <p:spPr>
          <a:xfrm>
            <a:off x="1028683" y="981075"/>
            <a:ext cx="7832710" cy="769441"/>
          </a:xfrm>
          <a:prstGeom prst="rect">
            <a:avLst/>
          </a:prstGeom>
        </p:spPr>
        <p:txBody>
          <a:bodyPr lIns="0" tIns="0" rIns="0" bIns="0" rtlCol="0" anchor="t">
            <a:spAutoFit/>
          </a:bodyPr>
          <a:lstStyle/>
          <a:p>
            <a:pPr algn="l">
              <a:lnSpc>
                <a:spcPts val="6000"/>
              </a:lnSpc>
            </a:pPr>
            <a:r>
              <a:rPr lang="en-US" sz="5000" b="1">
                <a:solidFill>
                  <a:srgbClr val="0E3F54"/>
                </a:solidFill>
                <a:latin typeface="Poppins Bold"/>
                <a:ea typeface="Poppins Bold"/>
                <a:cs typeface="Poppins Bold"/>
                <a:sym typeface="Poppins Bold"/>
              </a:rPr>
              <a:t>Education Subgroup</a:t>
            </a:r>
          </a:p>
        </p:txBody>
      </p:sp>
      <p:sp>
        <p:nvSpPr>
          <p:cNvPr id="18" name="TextBox 18"/>
          <p:cNvSpPr txBox="1"/>
          <p:nvPr/>
        </p:nvSpPr>
        <p:spPr>
          <a:xfrm>
            <a:off x="7070178" y="9629732"/>
            <a:ext cx="1045151" cy="242631"/>
          </a:xfrm>
          <a:prstGeom prst="rect">
            <a:avLst/>
          </a:prstGeom>
        </p:spPr>
        <p:txBody>
          <a:bodyPr lIns="0" tIns="0" rIns="0" bIns="0" rtlCol="0" anchor="t">
            <a:spAutoFit/>
          </a:bodyPr>
          <a:lstStyle/>
          <a:p>
            <a:pPr algn="r">
              <a:lnSpc>
                <a:spcPts val="1960"/>
              </a:lnSpc>
            </a:pPr>
            <a:r>
              <a:rPr lang="en-US" sz="1400" b="1">
                <a:solidFill>
                  <a:srgbClr val="2B2B2B"/>
                </a:solidFill>
                <a:latin typeface="Poppins Medium"/>
                <a:ea typeface="Poppins Medium"/>
                <a:cs typeface="Poppins Medium"/>
                <a:sym typeface="Poppins Medium"/>
              </a:rPr>
              <a:t>20</a:t>
            </a:r>
          </a:p>
        </p:txBody>
      </p:sp>
      <p:sp>
        <p:nvSpPr>
          <p:cNvPr id="24" name="TextBox 24"/>
          <p:cNvSpPr txBox="1"/>
          <p:nvPr/>
        </p:nvSpPr>
        <p:spPr>
          <a:xfrm>
            <a:off x="1028700" y="9515459"/>
            <a:ext cx="5012778" cy="507365"/>
          </a:xfrm>
          <a:prstGeom prst="rect">
            <a:avLst/>
          </a:prstGeom>
        </p:spPr>
        <p:txBody>
          <a:bodyPr lIns="0" tIns="0" rIns="0" bIns="0" rtlCol="0" anchor="t">
            <a:spAutoFit/>
          </a:bodyPr>
          <a:lstStyle/>
          <a:p>
            <a:pPr algn="l">
              <a:lnSpc>
                <a:spcPts val="1960"/>
              </a:lnSpc>
            </a:pPr>
            <a:r>
              <a:rPr lang="en-US" sz="1400" b="1">
                <a:solidFill>
                  <a:srgbClr val="2B2B2B"/>
                </a:solidFill>
                <a:latin typeface="Poppins Medium"/>
                <a:ea typeface="Poppins Medium"/>
                <a:cs typeface="Poppins Medium"/>
                <a:sym typeface="Poppins Medium"/>
              </a:rPr>
              <a:t>Stoke-on-Trent Safeguarding Children Partnership</a:t>
            </a:r>
          </a:p>
          <a:p>
            <a:pPr algn="l">
              <a:lnSpc>
                <a:spcPts val="1960"/>
              </a:lnSpc>
            </a:pPr>
            <a:r>
              <a:rPr lang="en-US" sz="1400" b="1">
                <a:solidFill>
                  <a:srgbClr val="2B2B2B"/>
                </a:solidFill>
                <a:latin typeface="Poppins Medium"/>
                <a:ea typeface="Poppins Medium"/>
                <a:cs typeface="Poppins Medium"/>
                <a:sym typeface="Poppins Medium"/>
              </a:rPr>
              <a:t>Yearly Report 2023/24</a:t>
            </a:r>
          </a:p>
        </p:txBody>
      </p:sp>
      <p:sp>
        <p:nvSpPr>
          <p:cNvPr id="27" name="Rectangle 26">
            <a:extLst>
              <a:ext uri="{FF2B5EF4-FFF2-40B4-BE49-F238E27FC236}">
                <a16:creationId xmlns:a16="http://schemas.microsoft.com/office/drawing/2014/main" id="{D08E899A-DF0E-42B0-A172-020C6023CE37}"/>
              </a:ext>
            </a:extLst>
          </p:cNvPr>
          <p:cNvSpPr/>
          <p:nvPr/>
        </p:nvSpPr>
        <p:spPr>
          <a:xfrm>
            <a:off x="1028683" y="2542788"/>
            <a:ext cx="7200929" cy="5201424"/>
          </a:xfrm>
          <a:prstGeom prst="rect">
            <a:avLst/>
          </a:prstGeom>
        </p:spPr>
        <p:txBody>
          <a:bodyPr wrap="square">
            <a:spAutoFit/>
          </a:bodyPr>
          <a:lstStyle/>
          <a:p>
            <a:r>
              <a:rPr lang="en-GB" sz="1660">
                <a:solidFill>
                  <a:schemeClr val="accent5">
                    <a:lumMod val="50000"/>
                  </a:schemeClr>
                </a:solidFill>
                <a:latin typeface="Nunito Sans" panose="020B0604020202020204" charset="0"/>
              </a:rPr>
              <a:t>Safeguarding partners are under a duty to make arrangements to work together, and with other partners locally including education providers and childcare settings. (Working Together to Safeguard Children 2023).</a:t>
            </a:r>
          </a:p>
          <a:p>
            <a:endParaRPr lang="en-GB" sz="1660">
              <a:solidFill>
                <a:schemeClr val="accent5">
                  <a:lumMod val="50000"/>
                </a:schemeClr>
              </a:solidFill>
              <a:latin typeface="Nunito Sans" panose="020B0604020202020204" charset="0"/>
            </a:endParaRPr>
          </a:p>
          <a:p>
            <a:r>
              <a:rPr lang="en-GB" sz="1660">
                <a:solidFill>
                  <a:schemeClr val="accent5">
                    <a:lumMod val="50000"/>
                  </a:schemeClr>
                </a:solidFill>
                <a:latin typeface="Nunito Sans" panose="020B0604020202020204" charset="0"/>
              </a:rPr>
              <a:t>The statutory guidance promotes and requires close partnership working with education providers at both practice and strategic levels of decision making. The guidance makes clear that those working in education are identified as relevant agencies of the partnership and are clear about their roles and responsibility to safeguard and promote the welfare of children.</a:t>
            </a:r>
          </a:p>
          <a:p>
            <a:endParaRPr lang="en-GB" sz="1660">
              <a:solidFill>
                <a:schemeClr val="accent5">
                  <a:lumMod val="50000"/>
                </a:schemeClr>
              </a:solidFill>
              <a:latin typeface="Nunito Sans" panose="020B0604020202020204" charset="0"/>
            </a:endParaRPr>
          </a:p>
          <a:p>
            <a:r>
              <a:rPr lang="en-GB" sz="1660">
                <a:solidFill>
                  <a:schemeClr val="accent5">
                    <a:lumMod val="50000"/>
                  </a:schemeClr>
                </a:solidFill>
                <a:latin typeface="Nunito Sans" panose="020B0604020202020204" charset="0"/>
              </a:rPr>
              <a:t>The lead safeguarding partners have a role in creating an environment in which all schools, colleges, early years and other education and childcare providers are fully engaged and included in the local safeguarding arrangements.</a:t>
            </a:r>
          </a:p>
          <a:p>
            <a:endParaRPr lang="en-GB" sz="1660">
              <a:solidFill>
                <a:schemeClr val="accent5">
                  <a:lumMod val="50000"/>
                </a:schemeClr>
              </a:solidFill>
              <a:latin typeface="Nunito Sans" panose="020B0604020202020204" charset="0"/>
            </a:endParaRPr>
          </a:p>
          <a:p>
            <a:r>
              <a:rPr lang="en-GB" sz="1660">
                <a:solidFill>
                  <a:schemeClr val="accent5">
                    <a:lumMod val="50000"/>
                  </a:schemeClr>
                </a:solidFill>
                <a:latin typeface="Nunito Sans" panose="020B0604020202020204" charset="0"/>
              </a:rPr>
              <a:t>Locally Stoke-on-Trent have engaged with local education providers through a subgroup dedicated to education. With the support of a national Department of Education facilitator we are looking at how to strengthen arrangements to ensure education providers have a voice at the strategic decision-making level.</a:t>
            </a:r>
          </a:p>
        </p:txBody>
      </p:sp>
      <p:sp>
        <p:nvSpPr>
          <p:cNvPr id="28" name="Freeform 3">
            <a:extLst>
              <a:ext uri="{FF2B5EF4-FFF2-40B4-BE49-F238E27FC236}">
                <a16:creationId xmlns:a16="http://schemas.microsoft.com/office/drawing/2014/main" id="{65F9E4AD-8EC4-4B4E-B1AD-8E612643F613}"/>
              </a:ext>
            </a:extLst>
          </p:cNvPr>
          <p:cNvSpPr/>
          <p:nvPr/>
        </p:nvSpPr>
        <p:spPr>
          <a:xfrm>
            <a:off x="15460062" y="8146985"/>
            <a:ext cx="1770679" cy="1089927"/>
          </a:xfrm>
          <a:custGeom>
            <a:avLst/>
            <a:gdLst/>
            <a:ahLst/>
            <a:cxnLst/>
            <a:rect l="l" t="t" r="r" b="b"/>
            <a:pathLst>
              <a:path w="1770679" h="1089927">
                <a:moveTo>
                  <a:pt x="0" y="0"/>
                </a:moveTo>
                <a:lnTo>
                  <a:pt x="1770679" y="0"/>
                </a:lnTo>
                <a:lnTo>
                  <a:pt x="1770679" y="1089927"/>
                </a:lnTo>
                <a:lnTo>
                  <a:pt x="0" y="1089927"/>
                </a:lnTo>
                <a:lnTo>
                  <a:pt x="0" y="0"/>
                </a:lnTo>
                <a:close/>
              </a:path>
            </a:pathLst>
          </a:custGeom>
          <a:blipFill>
            <a:blip r:embed="rId2"/>
            <a:stretch>
              <a:fillRect/>
            </a:stretch>
          </a:blipFill>
        </p:spPr>
      </p:sp>
      <p:sp>
        <p:nvSpPr>
          <p:cNvPr id="29" name="Rectangle 28">
            <a:extLst>
              <a:ext uri="{FF2B5EF4-FFF2-40B4-BE49-F238E27FC236}">
                <a16:creationId xmlns:a16="http://schemas.microsoft.com/office/drawing/2014/main" id="{2BEF1117-0FA1-4747-AE3C-CBB304E18060}"/>
              </a:ext>
            </a:extLst>
          </p:cNvPr>
          <p:cNvSpPr/>
          <p:nvPr/>
        </p:nvSpPr>
        <p:spPr>
          <a:xfrm>
            <a:off x="10439400" y="1151488"/>
            <a:ext cx="7200929" cy="7460504"/>
          </a:xfrm>
          <a:prstGeom prst="rect">
            <a:avLst/>
          </a:prstGeom>
        </p:spPr>
        <p:txBody>
          <a:bodyPr wrap="square" lIns="91440" tIns="45720" rIns="91440" bIns="45720" anchor="t">
            <a:spAutoFit/>
          </a:bodyPr>
          <a:lstStyle/>
          <a:p>
            <a:r>
              <a:rPr lang="en-GB" sz="1650">
                <a:solidFill>
                  <a:schemeClr val="accent5">
                    <a:lumMod val="50000"/>
                  </a:schemeClr>
                </a:solidFill>
                <a:latin typeface="Nunito Sans"/>
              </a:rPr>
              <a:t>During the 12-months April 2023 – March 2024, the subgroup played an important role in exploring safeguarding within the education setting. Key issues discussed included:</a:t>
            </a:r>
          </a:p>
          <a:p>
            <a:endParaRPr lang="en-GB" sz="1660">
              <a:solidFill>
                <a:schemeClr val="accent5">
                  <a:lumMod val="50000"/>
                </a:schemeClr>
              </a:solidFill>
              <a:latin typeface="Nunito Sans" panose="020B0604020202020204" charset="0"/>
            </a:endParaRPr>
          </a:p>
          <a:p>
            <a:pPr marL="285750" indent="-285750">
              <a:buFont typeface="Arial" panose="020B0604020202020204" pitchFamily="34" charset="0"/>
              <a:buChar char="•"/>
            </a:pPr>
            <a:r>
              <a:rPr lang="en-GB" sz="1650">
                <a:solidFill>
                  <a:schemeClr val="accent5">
                    <a:lumMod val="50000"/>
                  </a:schemeClr>
                </a:solidFill>
                <a:latin typeface="Nunito Sans"/>
              </a:rPr>
              <a:t>Early Years Safeguarding Arrangements</a:t>
            </a:r>
          </a:p>
          <a:p>
            <a:pPr marL="285750" indent="-285750">
              <a:buFont typeface="Arial" panose="020B0604020202020204" pitchFamily="34" charset="0"/>
              <a:buChar char="•"/>
            </a:pPr>
            <a:r>
              <a:rPr lang="en-GB" sz="1650">
                <a:solidFill>
                  <a:schemeClr val="accent5">
                    <a:lumMod val="50000"/>
                  </a:schemeClr>
                </a:solidFill>
                <a:latin typeface="Nunito Sans"/>
              </a:rPr>
              <a:t>Section 175 Audit</a:t>
            </a:r>
          </a:p>
          <a:p>
            <a:pPr marL="285750" indent="-285750">
              <a:buFont typeface="Arial" panose="020B0604020202020204" pitchFamily="34" charset="0"/>
              <a:buChar char="•"/>
            </a:pPr>
            <a:r>
              <a:rPr lang="en-GB" sz="1650">
                <a:solidFill>
                  <a:schemeClr val="accent5">
                    <a:lumMod val="50000"/>
                  </a:schemeClr>
                </a:solidFill>
                <a:latin typeface="Nunito Sans"/>
              </a:rPr>
              <a:t>Current priorities and themes in the city</a:t>
            </a:r>
          </a:p>
          <a:p>
            <a:pPr marL="285750" indent="-285750">
              <a:buFont typeface="Arial" panose="020B0604020202020204" pitchFamily="34" charset="0"/>
              <a:buChar char="•"/>
            </a:pPr>
            <a:r>
              <a:rPr lang="en-GB" sz="1650">
                <a:solidFill>
                  <a:schemeClr val="accent5">
                    <a:lumMod val="50000"/>
                  </a:schemeClr>
                </a:solidFill>
                <a:latin typeface="Nunito Sans"/>
              </a:rPr>
              <a:t>Feedback from members on issues and concerns </a:t>
            </a:r>
          </a:p>
          <a:p>
            <a:pPr marL="285750" indent="-285750">
              <a:buFont typeface="Arial" panose="020B0604020202020204" pitchFamily="34" charset="0"/>
              <a:buChar char="•"/>
            </a:pPr>
            <a:r>
              <a:rPr lang="en-GB" sz="1650">
                <a:solidFill>
                  <a:schemeClr val="accent5">
                    <a:lumMod val="50000"/>
                  </a:schemeClr>
                </a:solidFill>
                <a:latin typeface="Nunito Sans"/>
              </a:rPr>
              <a:t>Allegations against staff and volunteers </a:t>
            </a:r>
          </a:p>
          <a:p>
            <a:pPr marL="285750" indent="-285750">
              <a:buFont typeface="Arial" panose="020B0604020202020204" pitchFamily="34" charset="0"/>
              <a:buChar char="•"/>
            </a:pPr>
            <a:r>
              <a:rPr lang="en-GB" sz="1650">
                <a:solidFill>
                  <a:schemeClr val="accent5">
                    <a:lumMod val="50000"/>
                  </a:schemeClr>
                </a:solidFill>
                <a:latin typeface="Nunito Sans"/>
              </a:rPr>
              <a:t>Op Encompass – children experiencing domestic abuse.</a:t>
            </a:r>
          </a:p>
          <a:p>
            <a:pPr marL="285750" indent="-285750">
              <a:buFont typeface="Arial" panose="020B0604020202020204" pitchFamily="34" charset="0"/>
              <a:buChar char="•"/>
            </a:pPr>
            <a:r>
              <a:rPr lang="en-GB" sz="1650">
                <a:solidFill>
                  <a:schemeClr val="accent5">
                    <a:lumMod val="50000"/>
                  </a:schemeClr>
                </a:solidFill>
                <a:latin typeface="Nunito Sans"/>
              </a:rPr>
              <a:t>Working with the Safer Schools Alliance</a:t>
            </a:r>
          </a:p>
          <a:p>
            <a:pPr marL="285750" indent="-285750">
              <a:buFont typeface="Arial" panose="020B0604020202020204" pitchFamily="34" charset="0"/>
              <a:buChar char="•"/>
            </a:pPr>
            <a:r>
              <a:rPr lang="en-GB" sz="1650">
                <a:solidFill>
                  <a:schemeClr val="accent5">
                    <a:lumMod val="50000"/>
                  </a:schemeClr>
                </a:solidFill>
                <a:latin typeface="Nunito Sans"/>
              </a:rPr>
              <a:t>Exclusions relating to serious youth violence.</a:t>
            </a:r>
          </a:p>
          <a:p>
            <a:pPr marL="285750" indent="-285750">
              <a:buFont typeface="Arial" panose="020B0604020202020204" pitchFamily="34" charset="0"/>
              <a:buChar char="•"/>
            </a:pPr>
            <a:r>
              <a:rPr lang="en-GB" sz="1650">
                <a:solidFill>
                  <a:schemeClr val="accent5">
                    <a:lumMod val="49000"/>
                  </a:schemeClr>
                </a:solidFill>
                <a:latin typeface="Nunito Sans"/>
              </a:rPr>
              <a:t>Training.</a:t>
            </a:r>
            <a:endParaRPr lang="en-GB" sz="1650">
              <a:solidFill>
                <a:schemeClr val="accent5">
                  <a:lumMod val="49000"/>
                </a:schemeClr>
              </a:solidFill>
              <a:latin typeface="Nunito Sans" panose="020B0604020202020204" charset="0"/>
            </a:endParaRPr>
          </a:p>
          <a:p>
            <a:pPr>
              <a:buFont typeface="Arial" panose="020B0604020202020204" pitchFamily="34" charset="0"/>
              <a:buChar char="•"/>
            </a:pPr>
            <a:r>
              <a:rPr lang="en-GB" sz="1650">
                <a:solidFill>
                  <a:schemeClr val="accent5">
                    <a:lumMod val="49000"/>
                  </a:schemeClr>
                </a:solidFill>
                <a:latin typeface="Calibri"/>
                <a:ea typeface="Calibri"/>
                <a:cs typeface="Calibri"/>
              </a:rPr>
              <a:t>     OFSTED safeguarding complaints</a:t>
            </a:r>
            <a:endParaRPr lang="en-GB" sz="1650">
              <a:solidFill>
                <a:schemeClr val="accent5">
                  <a:lumMod val="49000"/>
                </a:schemeClr>
              </a:solidFill>
              <a:latin typeface="Nunito Sans" panose="020B0604020202020204" charset="0"/>
            </a:endParaRPr>
          </a:p>
          <a:p>
            <a:pPr>
              <a:buFont typeface="Arial" panose="020B0604020202020204" pitchFamily="34" charset="0"/>
              <a:buChar char="•"/>
            </a:pPr>
            <a:r>
              <a:rPr lang="en-GB" sz="1650">
                <a:solidFill>
                  <a:schemeClr val="accent5">
                    <a:lumMod val="49000"/>
                  </a:schemeClr>
                </a:solidFill>
                <a:latin typeface="Calibri"/>
                <a:ea typeface="Calibri"/>
                <a:cs typeface="Calibri"/>
              </a:rPr>
              <a:t>     CDOP (child deaths)  and support for Education settings </a:t>
            </a:r>
            <a:endParaRPr lang="en-GB" sz="1650">
              <a:solidFill>
                <a:schemeClr val="accent5">
                  <a:lumMod val="49000"/>
                </a:schemeClr>
              </a:solidFill>
              <a:ea typeface="Calibri"/>
              <a:cs typeface="Calibri"/>
            </a:endParaRPr>
          </a:p>
          <a:p>
            <a:pPr>
              <a:buFont typeface="Arial" panose="020B0604020202020204" pitchFamily="34" charset="0"/>
              <a:buChar char="•"/>
            </a:pPr>
            <a:r>
              <a:rPr lang="en-GB" sz="1650">
                <a:solidFill>
                  <a:schemeClr val="accent5">
                    <a:lumMod val="49000"/>
                  </a:schemeClr>
                </a:solidFill>
                <a:latin typeface="Calibri"/>
                <a:ea typeface="Calibri"/>
                <a:cs typeface="Calibri"/>
              </a:rPr>
              <a:t>     Support following summer societal unrest for schools </a:t>
            </a:r>
            <a:endParaRPr lang="en-GB" sz="1650">
              <a:solidFill>
                <a:schemeClr val="accent5">
                  <a:lumMod val="49000"/>
                </a:schemeClr>
              </a:solidFill>
              <a:ea typeface="Calibri"/>
              <a:cs typeface="Calibri"/>
            </a:endParaRPr>
          </a:p>
          <a:p>
            <a:pPr>
              <a:buFont typeface="Arial" panose="020B0604020202020204" pitchFamily="34" charset="0"/>
              <a:buChar char="•"/>
            </a:pPr>
            <a:r>
              <a:rPr lang="en-GB" sz="1650">
                <a:solidFill>
                  <a:schemeClr val="accent5">
                    <a:lumMod val="49000"/>
                  </a:schemeClr>
                </a:solidFill>
                <a:latin typeface="Calibri"/>
                <a:ea typeface="Calibri"/>
                <a:cs typeface="Calibri"/>
              </a:rPr>
              <a:t>     Delivering to DSL forums </a:t>
            </a:r>
            <a:endParaRPr lang="en-GB" sz="1650">
              <a:solidFill>
                <a:schemeClr val="accent5">
                  <a:lumMod val="49000"/>
                </a:schemeClr>
              </a:solidFill>
            </a:endParaRPr>
          </a:p>
          <a:p>
            <a:pPr marL="285750" indent="-285750">
              <a:buFont typeface="Arial" panose="020B0604020202020204" pitchFamily="34" charset="0"/>
              <a:buChar char="•"/>
            </a:pPr>
            <a:endParaRPr lang="en-GB" sz="1650">
              <a:solidFill>
                <a:schemeClr val="accent5">
                  <a:lumMod val="50000"/>
                </a:schemeClr>
              </a:solidFill>
              <a:latin typeface="Nunito Sans" panose="020B0604020202020204" charset="0"/>
            </a:endParaRPr>
          </a:p>
          <a:p>
            <a:r>
              <a:rPr lang="en-GB" sz="1650">
                <a:solidFill>
                  <a:schemeClr val="accent5">
                    <a:lumMod val="50000"/>
                  </a:schemeClr>
                </a:solidFill>
                <a:latin typeface="Nunito Sans"/>
              </a:rPr>
              <a:t>The subgroup were important in developing the Schools Safeguarding Template Policy and Child on Child Abuse Policy template. </a:t>
            </a:r>
          </a:p>
          <a:p>
            <a:endParaRPr lang="en-GB" sz="1660">
              <a:solidFill>
                <a:schemeClr val="accent5">
                  <a:lumMod val="50000"/>
                </a:schemeClr>
              </a:solidFill>
              <a:latin typeface="Nunito Sans" panose="020B0604020202020204" charset="0"/>
            </a:endParaRPr>
          </a:p>
          <a:p>
            <a:r>
              <a:rPr lang="en-GB" sz="1650">
                <a:solidFill>
                  <a:schemeClr val="accent5">
                    <a:lumMod val="50000"/>
                  </a:schemeClr>
                </a:solidFill>
                <a:latin typeface="Nunito Sans"/>
              </a:rPr>
              <a:t>A working group to look at youth violence and exclusions was formed, the group found that a high proportion of excluded children considered had not been signposted to early help, and around half had special educational needs.</a:t>
            </a:r>
          </a:p>
          <a:p>
            <a:endParaRPr lang="en-GB" sz="1660">
              <a:solidFill>
                <a:schemeClr val="accent5">
                  <a:lumMod val="50000"/>
                </a:schemeClr>
              </a:solidFill>
              <a:latin typeface="Nunito Sans" panose="020B0604020202020204" charset="0"/>
            </a:endParaRPr>
          </a:p>
          <a:p>
            <a:r>
              <a:rPr lang="en-GB" sz="1650">
                <a:solidFill>
                  <a:schemeClr val="accent5">
                    <a:lumMod val="50000"/>
                  </a:schemeClr>
                </a:solidFill>
                <a:latin typeface="Nunito Sans"/>
              </a:rPr>
              <a:t>The subgroup also supported the work of the PHSE Co-Ordinator to support effective and appropriate safeguarding referrals, and in identifying emerging themes and trends.</a:t>
            </a:r>
            <a:endParaRPr lang="en-GB" sz="1650">
              <a:solidFill>
                <a:schemeClr val="accent5">
                  <a:lumMod val="50000"/>
                </a:schemeClr>
              </a:solidFill>
              <a:latin typeface="Nunito Sans" panose="020B0604020202020204" charset="0"/>
            </a:endParaRPr>
          </a:p>
        </p:txBody>
      </p:sp>
    </p:spTree>
    <p:extLst>
      <p:ext uri="{BB962C8B-B14F-4D97-AF65-F5344CB8AC3E}">
        <p14:creationId xmlns:p14="http://schemas.microsoft.com/office/powerpoint/2010/main" val="906591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620">
            <a:off x="1028680" y="9263062"/>
            <a:ext cx="7086653" cy="0"/>
          </a:xfrm>
          <a:prstGeom prst="line">
            <a:avLst/>
          </a:prstGeom>
          <a:ln w="19050" cap="flat">
            <a:solidFill>
              <a:srgbClr val="01BFC2"/>
            </a:solidFill>
            <a:prstDash val="solid"/>
            <a:headEnd type="none" w="sm" len="sm"/>
            <a:tailEnd type="none" w="sm" len="sm"/>
          </a:ln>
        </p:spPr>
      </p:sp>
      <p:sp>
        <p:nvSpPr>
          <p:cNvPr id="3" name="TextBox 3"/>
          <p:cNvSpPr txBox="1"/>
          <p:nvPr/>
        </p:nvSpPr>
        <p:spPr>
          <a:xfrm>
            <a:off x="1028683" y="981075"/>
            <a:ext cx="7832710" cy="769441"/>
          </a:xfrm>
          <a:prstGeom prst="rect">
            <a:avLst/>
          </a:prstGeom>
        </p:spPr>
        <p:txBody>
          <a:bodyPr lIns="0" tIns="0" rIns="0" bIns="0" rtlCol="0" anchor="t">
            <a:spAutoFit/>
          </a:bodyPr>
          <a:lstStyle/>
          <a:p>
            <a:pPr algn="l">
              <a:lnSpc>
                <a:spcPts val="6000"/>
              </a:lnSpc>
            </a:pPr>
            <a:r>
              <a:rPr lang="en-US" sz="5000" b="1">
                <a:solidFill>
                  <a:srgbClr val="0E3F54"/>
                </a:solidFill>
                <a:latin typeface="Poppins Bold"/>
                <a:ea typeface="Poppins Bold"/>
                <a:cs typeface="Poppins Bold"/>
                <a:sym typeface="Poppins Bold"/>
              </a:rPr>
              <a:t>Education Subgroup</a:t>
            </a:r>
          </a:p>
        </p:txBody>
      </p:sp>
      <p:sp>
        <p:nvSpPr>
          <p:cNvPr id="4" name="TextBox 4"/>
          <p:cNvSpPr txBox="1"/>
          <p:nvPr/>
        </p:nvSpPr>
        <p:spPr>
          <a:xfrm>
            <a:off x="1028684" y="2559820"/>
            <a:ext cx="7064232" cy="5889176"/>
          </a:xfrm>
          <a:prstGeom prst="rect">
            <a:avLst/>
          </a:prstGeom>
        </p:spPr>
        <p:txBody>
          <a:bodyPr wrap="square" lIns="0" tIns="0" rIns="0" bIns="0" rtlCol="0" anchor="t">
            <a:spAutoFit/>
          </a:bodyPr>
          <a:lstStyle/>
          <a:p>
            <a:pPr algn="l">
              <a:lnSpc>
                <a:spcPts val="2323"/>
              </a:lnSpc>
            </a:pPr>
            <a:r>
              <a:rPr lang="en-US" sz="1659">
                <a:solidFill>
                  <a:schemeClr val="accent5">
                    <a:lumMod val="50000"/>
                  </a:schemeClr>
                </a:solidFill>
                <a:latin typeface="Nunito Sans"/>
                <a:ea typeface="Nunito Sans"/>
                <a:cs typeface="Nunito Sans"/>
                <a:sym typeface="Nunito Sans"/>
              </a:rPr>
              <a:t>The Education Safeguarding Subgroup works collaboratively with education providers to ensure they effectively contribute to the development and update safeguarding procedures and guidance.</a:t>
            </a:r>
          </a:p>
          <a:p>
            <a:pPr algn="l">
              <a:lnSpc>
                <a:spcPts val="2323"/>
              </a:lnSpc>
            </a:pPr>
            <a:endParaRPr lang="en-US" sz="1659">
              <a:solidFill>
                <a:schemeClr val="accent5">
                  <a:lumMod val="50000"/>
                </a:schemeClr>
              </a:solidFill>
              <a:latin typeface="Nunito Sans"/>
              <a:ea typeface="Nunito Sans"/>
              <a:cs typeface="Nunito Sans"/>
              <a:sym typeface="Nunito Sans"/>
            </a:endParaRPr>
          </a:p>
          <a:p>
            <a:pPr algn="l">
              <a:lnSpc>
                <a:spcPts val="2323"/>
              </a:lnSpc>
            </a:pPr>
            <a:r>
              <a:rPr lang="en-US" sz="1659">
                <a:solidFill>
                  <a:schemeClr val="accent5">
                    <a:lumMod val="50000"/>
                  </a:schemeClr>
                </a:solidFill>
                <a:latin typeface="Nunito Sans"/>
                <a:ea typeface="Nunito Sans"/>
                <a:cs typeface="Nunito Sans"/>
                <a:sym typeface="Nunito Sans"/>
              </a:rPr>
              <a:t>The Stoke-on-Trent Education Safeguarding Lead Officer continues to represent educational settings to the safeguarding partners. The Lead Officer attends multi-agency meetings/groups to act as a voice for school practitioners. This also means that the Lead Officer can disseminate learning back to schools based on local needs and ensure schools are regularly invited to relevant multi-agency meetings. </a:t>
            </a:r>
          </a:p>
          <a:p>
            <a:pPr algn="l">
              <a:lnSpc>
                <a:spcPts val="2323"/>
              </a:lnSpc>
            </a:pPr>
            <a:endParaRPr lang="en-US" sz="1659">
              <a:solidFill>
                <a:schemeClr val="accent5">
                  <a:lumMod val="50000"/>
                </a:schemeClr>
              </a:solidFill>
              <a:latin typeface="Nunito Sans"/>
              <a:ea typeface="Nunito Sans"/>
              <a:cs typeface="Nunito Sans"/>
              <a:sym typeface="Nunito Sans"/>
            </a:endParaRPr>
          </a:p>
          <a:p>
            <a:pPr algn="l">
              <a:lnSpc>
                <a:spcPts val="2323"/>
              </a:lnSpc>
            </a:pPr>
            <a:r>
              <a:rPr lang="en-US" sz="1659">
                <a:solidFill>
                  <a:schemeClr val="accent5">
                    <a:lumMod val="50000"/>
                  </a:schemeClr>
                </a:solidFill>
                <a:latin typeface="Nunito Sans"/>
                <a:ea typeface="Nunito Sans"/>
                <a:cs typeface="Nunito Sans"/>
                <a:sym typeface="Nunito Sans"/>
              </a:rPr>
              <a:t>The Education Safeguarding Lead is also responsible for ensuring that the Section 175 safeguarding audit is completed annually and provides appropriate qualitative and quantitative information to safeguarding partners and schools in order to promote and ensure self-evaluation as well ensuring that safeguarding duties are discharged</a:t>
            </a:r>
          </a:p>
          <a:p>
            <a:pPr algn="l">
              <a:lnSpc>
                <a:spcPts val="2323"/>
              </a:lnSpc>
            </a:pPr>
            <a:endParaRPr lang="en-US" sz="1659">
              <a:solidFill>
                <a:schemeClr val="accent5">
                  <a:lumMod val="50000"/>
                </a:schemeClr>
              </a:solidFill>
              <a:latin typeface="Nunito Sans"/>
              <a:ea typeface="Nunito Sans"/>
              <a:cs typeface="Nunito Sans"/>
              <a:sym typeface="Nunito Sans"/>
            </a:endParaRPr>
          </a:p>
          <a:p>
            <a:pPr algn="l">
              <a:lnSpc>
                <a:spcPts val="2323"/>
              </a:lnSpc>
            </a:pPr>
            <a:r>
              <a:rPr lang="en-US" sz="1659">
                <a:solidFill>
                  <a:schemeClr val="accent5">
                    <a:lumMod val="50000"/>
                  </a:schemeClr>
                </a:solidFill>
                <a:latin typeface="Nunito Sans"/>
                <a:ea typeface="Nunito Sans"/>
                <a:cs typeface="Nunito Sans"/>
                <a:sym typeface="Nunito Sans"/>
              </a:rPr>
              <a:t>A business case to adopt the ‘PHEW’ audit tool for use during the next audit is being written. Audits will be completed annually. </a:t>
            </a:r>
          </a:p>
          <a:p>
            <a:pPr algn="l">
              <a:lnSpc>
                <a:spcPts val="2323"/>
              </a:lnSpc>
            </a:pPr>
            <a:endParaRPr lang="en-US" sz="1659">
              <a:solidFill>
                <a:srgbClr val="2B2B2B"/>
              </a:solidFill>
              <a:latin typeface="Nunito Sans"/>
              <a:ea typeface="Nunito Sans"/>
              <a:cs typeface="Nunito Sans"/>
              <a:sym typeface="Nunito Sans"/>
            </a:endParaRPr>
          </a:p>
        </p:txBody>
      </p:sp>
      <p:sp>
        <p:nvSpPr>
          <p:cNvPr id="5" name="TextBox 5"/>
          <p:cNvSpPr txBox="1"/>
          <p:nvPr/>
        </p:nvSpPr>
        <p:spPr>
          <a:xfrm>
            <a:off x="7070178" y="9629732"/>
            <a:ext cx="1045151" cy="242631"/>
          </a:xfrm>
          <a:prstGeom prst="rect">
            <a:avLst/>
          </a:prstGeom>
        </p:spPr>
        <p:txBody>
          <a:bodyPr lIns="0" tIns="0" rIns="0" bIns="0" rtlCol="0" anchor="t">
            <a:spAutoFit/>
          </a:bodyPr>
          <a:lstStyle/>
          <a:p>
            <a:pPr algn="r">
              <a:lnSpc>
                <a:spcPts val="1960"/>
              </a:lnSpc>
            </a:pPr>
            <a:r>
              <a:rPr lang="en-US" sz="1400" b="1">
                <a:solidFill>
                  <a:srgbClr val="2B2B2B"/>
                </a:solidFill>
                <a:latin typeface="Poppins Medium"/>
                <a:ea typeface="Poppins Medium"/>
                <a:cs typeface="Poppins Medium"/>
                <a:sym typeface="Poppins Medium"/>
              </a:rPr>
              <a:t>21</a:t>
            </a:r>
          </a:p>
        </p:txBody>
      </p:sp>
      <p:sp>
        <p:nvSpPr>
          <p:cNvPr id="6" name="TextBox 6"/>
          <p:cNvSpPr txBox="1"/>
          <p:nvPr/>
        </p:nvSpPr>
        <p:spPr>
          <a:xfrm>
            <a:off x="10668000" y="3137026"/>
            <a:ext cx="6591300" cy="2349746"/>
          </a:xfrm>
          <a:prstGeom prst="rect">
            <a:avLst/>
          </a:prstGeom>
        </p:spPr>
        <p:txBody>
          <a:bodyPr wrap="square" lIns="0" tIns="0" rIns="0" bIns="0" rtlCol="0" anchor="t">
            <a:spAutoFit/>
          </a:bodyPr>
          <a:lstStyle/>
          <a:p>
            <a:pPr algn="l">
              <a:lnSpc>
                <a:spcPts val="2323"/>
              </a:lnSpc>
            </a:pPr>
            <a:r>
              <a:rPr lang="en-US" sz="1659">
                <a:solidFill>
                  <a:schemeClr val="accent5">
                    <a:lumMod val="50000"/>
                  </a:schemeClr>
                </a:solidFill>
                <a:latin typeface="Nunito Sans"/>
                <a:ea typeface="Nunito Sans"/>
                <a:cs typeface="Nunito Sans"/>
                <a:sym typeface="Nunito Sans"/>
              </a:rPr>
              <a:t>The Education Safeguarding Officer also delivers Level 1 and L4 DSL training and refresher courses to DSLs. The Education Safeguarding Officer also holds termly safeguarding briefings for DSLs.</a:t>
            </a:r>
          </a:p>
          <a:p>
            <a:pPr algn="l">
              <a:lnSpc>
                <a:spcPts val="2323"/>
              </a:lnSpc>
            </a:pPr>
            <a:endParaRPr lang="en-US" sz="1659">
              <a:solidFill>
                <a:schemeClr val="accent5">
                  <a:lumMod val="50000"/>
                </a:schemeClr>
              </a:solidFill>
              <a:latin typeface="Nunito Sans"/>
              <a:ea typeface="Nunito Sans"/>
              <a:cs typeface="Nunito Sans"/>
              <a:sym typeface="Nunito Sans"/>
            </a:endParaRPr>
          </a:p>
          <a:p>
            <a:pPr algn="l">
              <a:lnSpc>
                <a:spcPts val="2323"/>
              </a:lnSpc>
            </a:pPr>
            <a:r>
              <a:rPr lang="en-US" sz="1659">
                <a:solidFill>
                  <a:schemeClr val="accent5">
                    <a:lumMod val="50000"/>
                  </a:schemeClr>
                </a:solidFill>
                <a:latin typeface="Nunito Sans"/>
                <a:ea typeface="Nunito Sans"/>
                <a:cs typeface="Nunito Sans"/>
                <a:sym typeface="Nunito Sans"/>
              </a:rPr>
              <a:t>Private Fostering information has been provided to the DSL forum in order to raise awareness of and identification of private fostering arrangements. </a:t>
            </a:r>
          </a:p>
          <a:p>
            <a:pPr algn="l">
              <a:lnSpc>
                <a:spcPts val="2323"/>
              </a:lnSpc>
            </a:pPr>
            <a:endParaRPr lang="en-US" sz="1659">
              <a:solidFill>
                <a:srgbClr val="2B2B2B"/>
              </a:solidFill>
              <a:latin typeface="Nunito Sans"/>
              <a:ea typeface="Nunito Sans"/>
              <a:cs typeface="Nunito Sans"/>
              <a:sym typeface="Nunito Sans"/>
            </a:endParaRPr>
          </a:p>
        </p:txBody>
      </p:sp>
      <p:sp>
        <p:nvSpPr>
          <p:cNvPr id="7" name="Freeform 7"/>
          <p:cNvSpPr/>
          <p:nvPr/>
        </p:nvSpPr>
        <p:spPr>
          <a:xfrm>
            <a:off x="15524907" y="8177897"/>
            <a:ext cx="1770679" cy="1089927"/>
          </a:xfrm>
          <a:custGeom>
            <a:avLst/>
            <a:gdLst/>
            <a:ahLst/>
            <a:cxnLst/>
            <a:rect l="l" t="t" r="r" b="b"/>
            <a:pathLst>
              <a:path w="1770679" h="1089927">
                <a:moveTo>
                  <a:pt x="0" y="0"/>
                </a:moveTo>
                <a:lnTo>
                  <a:pt x="1770679" y="0"/>
                </a:lnTo>
                <a:lnTo>
                  <a:pt x="1770679" y="1089927"/>
                </a:lnTo>
                <a:lnTo>
                  <a:pt x="0" y="1089927"/>
                </a:lnTo>
                <a:lnTo>
                  <a:pt x="0" y="0"/>
                </a:lnTo>
                <a:close/>
              </a:path>
            </a:pathLst>
          </a:custGeom>
          <a:blipFill>
            <a:blip r:embed="rId2"/>
            <a:stretch>
              <a:fillRect/>
            </a:stretch>
          </a:blipFill>
        </p:spPr>
      </p:sp>
      <p:sp>
        <p:nvSpPr>
          <p:cNvPr id="8" name="TextBox 8"/>
          <p:cNvSpPr txBox="1"/>
          <p:nvPr/>
        </p:nvSpPr>
        <p:spPr>
          <a:xfrm>
            <a:off x="1028700" y="9515459"/>
            <a:ext cx="4057650" cy="755015"/>
          </a:xfrm>
          <a:prstGeom prst="rect">
            <a:avLst/>
          </a:prstGeom>
        </p:spPr>
        <p:txBody>
          <a:bodyPr lIns="0" tIns="0" rIns="0" bIns="0" rtlCol="0" anchor="t">
            <a:spAutoFit/>
          </a:bodyPr>
          <a:lstStyle/>
          <a:p>
            <a:pPr algn="l">
              <a:lnSpc>
                <a:spcPts val="1960"/>
              </a:lnSpc>
            </a:pPr>
            <a:r>
              <a:rPr lang="en-US" sz="1400" b="1">
                <a:solidFill>
                  <a:srgbClr val="2B2B2B"/>
                </a:solidFill>
                <a:latin typeface="Poppins Medium"/>
                <a:ea typeface="Poppins Medium"/>
                <a:cs typeface="Poppins Medium"/>
                <a:sym typeface="Poppins Medium"/>
              </a:rPr>
              <a:t>Stoke-on-Trent Safeguarding Children Partnership Yearly Report 2023/24</a:t>
            </a:r>
          </a:p>
          <a:p>
            <a:pPr algn="l">
              <a:lnSpc>
                <a:spcPts val="1960"/>
              </a:lnSpc>
            </a:pPr>
            <a:endParaRPr lang="en-US" sz="1400" b="1">
              <a:solidFill>
                <a:srgbClr val="2B2B2B"/>
              </a:solidFill>
              <a:latin typeface="Poppins Medium"/>
              <a:ea typeface="Poppins Medium"/>
              <a:cs typeface="Poppins Medium"/>
              <a:sym typeface="Poppins Medium"/>
            </a:endParaRPr>
          </a:p>
        </p:txBody>
      </p:sp>
      <p:grpSp>
        <p:nvGrpSpPr>
          <p:cNvPr id="9" name="Group 3">
            <a:extLst>
              <a:ext uri="{FF2B5EF4-FFF2-40B4-BE49-F238E27FC236}">
                <a16:creationId xmlns:a16="http://schemas.microsoft.com/office/drawing/2014/main" id="{4692D246-53F9-440E-B482-8172F3C3B17C}"/>
              </a:ext>
            </a:extLst>
          </p:cNvPr>
          <p:cNvGrpSpPr/>
          <p:nvPr/>
        </p:nvGrpSpPr>
        <p:grpSpPr>
          <a:xfrm>
            <a:off x="-17" y="81635"/>
            <a:ext cx="683355" cy="10210808"/>
            <a:chOff x="0" y="0"/>
            <a:chExt cx="1763625" cy="2709333"/>
          </a:xfrm>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p:grpSpPr>
        <p:sp>
          <p:nvSpPr>
            <p:cNvPr id="10" name="Freeform 4">
              <a:extLst>
                <a:ext uri="{FF2B5EF4-FFF2-40B4-BE49-F238E27FC236}">
                  <a16:creationId xmlns:a16="http://schemas.microsoft.com/office/drawing/2014/main" id="{D3B7B7A5-4EE3-4422-BDA0-EA9CA4BD86B5}"/>
                </a:ext>
              </a:extLst>
            </p:cNvPr>
            <p:cNvSpPr/>
            <p:nvPr/>
          </p:nvSpPr>
          <p:spPr>
            <a:xfrm>
              <a:off x="0" y="0"/>
              <a:ext cx="1763625" cy="2709333"/>
            </a:xfrm>
            <a:custGeom>
              <a:avLst/>
              <a:gdLst/>
              <a:ahLst/>
              <a:cxnLst/>
              <a:rect l="l" t="t" r="r" b="b"/>
              <a:pathLst>
                <a:path w="1763625" h="2709333">
                  <a:moveTo>
                    <a:pt x="0" y="0"/>
                  </a:moveTo>
                  <a:lnTo>
                    <a:pt x="1763625" y="0"/>
                  </a:lnTo>
                  <a:lnTo>
                    <a:pt x="1763625" y="2709333"/>
                  </a:lnTo>
                  <a:lnTo>
                    <a:pt x="0" y="2709333"/>
                  </a:lnTo>
                  <a:close/>
                </a:path>
              </a:pathLst>
            </a:custGeom>
            <a:grpFill/>
          </p:spPr>
        </p:sp>
        <p:sp>
          <p:nvSpPr>
            <p:cNvPr id="11" name="TextBox 5">
              <a:extLst>
                <a:ext uri="{FF2B5EF4-FFF2-40B4-BE49-F238E27FC236}">
                  <a16:creationId xmlns:a16="http://schemas.microsoft.com/office/drawing/2014/main" id="{7012EC71-8E68-430E-8C99-662B19BF8042}"/>
                </a:ext>
              </a:extLst>
            </p:cNvPr>
            <p:cNvSpPr txBox="1"/>
            <p:nvPr/>
          </p:nvSpPr>
          <p:spPr>
            <a:xfrm>
              <a:off x="0" y="-28575"/>
              <a:ext cx="1763625" cy="2737908"/>
            </a:xfrm>
            <a:prstGeom prst="rect">
              <a:avLst/>
            </a:prstGeom>
            <a:grpFill/>
          </p:spPr>
          <p:txBody>
            <a:bodyPr lIns="50800" tIns="50800" rIns="50800" bIns="50800" rtlCol="0" anchor="ctr"/>
            <a:lstStyle/>
            <a:p>
              <a:pPr algn="ctr">
                <a:lnSpc>
                  <a:spcPts val="1960"/>
                </a:lnSpc>
              </a:pPr>
              <a:endParaRPr/>
            </a:p>
          </p:txBody>
        </p:sp>
      </p:grpSp>
      <p:grpSp>
        <p:nvGrpSpPr>
          <p:cNvPr id="12" name="Group 3">
            <a:extLst>
              <a:ext uri="{FF2B5EF4-FFF2-40B4-BE49-F238E27FC236}">
                <a16:creationId xmlns:a16="http://schemas.microsoft.com/office/drawing/2014/main" id="{FBA85A00-123C-4DBE-A4D0-47F212BA91DD}"/>
              </a:ext>
            </a:extLst>
          </p:cNvPr>
          <p:cNvGrpSpPr/>
          <p:nvPr/>
        </p:nvGrpSpPr>
        <p:grpSpPr>
          <a:xfrm>
            <a:off x="17604645" y="81635"/>
            <a:ext cx="683355" cy="10210808"/>
            <a:chOff x="0" y="0"/>
            <a:chExt cx="1763625" cy="2709333"/>
          </a:xfrm>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p:grpSpPr>
        <p:sp>
          <p:nvSpPr>
            <p:cNvPr id="13" name="Freeform 4">
              <a:extLst>
                <a:ext uri="{FF2B5EF4-FFF2-40B4-BE49-F238E27FC236}">
                  <a16:creationId xmlns:a16="http://schemas.microsoft.com/office/drawing/2014/main" id="{1D434CD0-6F9A-4E56-AF7C-01F704C6972E}"/>
                </a:ext>
              </a:extLst>
            </p:cNvPr>
            <p:cNvSpPr/>
            <p:nvPr/>
          </p:nvSpPr>
          <p:spPr>
            <a:xfrm>
              <a:off x="0" y="0"/>
              <a:ext cx="1763625" cy="2709333"/>
            </a:xfrm>
            <a:custGeom>
              <a:avLst/>
              <a:gdLst/>
              <a:ahLst/>
              <a:cxnLst/>
              <a:rect l="l" t="t" r="r" b="b"/>
              <a:pathLst>
                <a:path w="1763625" h="2709333">
                  <a:moveTo>
                    <a:pt x="0" y="0"/>
                  </a:moveTo>
                  <a:lnTo>
                    <a:pt x="1763625" y="0"/>
                  </a:lnTo>
                  <a:lnTo>
                    <a:pt x="1763625" y="2709333"/>
                  </a:lnTo>
                  <a:lnTo>
                    <a:pt x="0" y="2709333"/>
                  </a:lnTo>
                  <a:close/>
                </a:path>
              </a:pathLst>
            </a:custGeom>
            <a:grpFill/>
          </p:spPr>
        </p:sp>
        <p:sp>
          <p:nvSpPr>
            <p:cNvPr id="14" name="TextBox 5">
              <a:extLst>
                <a:ext uri="{FF2B5EF4-FFF2-40B4-BE49-F238E27FC236}">
                  <a16:creationId xmlns:a16="http://schemas.microsoft.com/office/drawing/2014/main" id="{F94FDFEE-DB39-455A-9109-EF39B3C31FBB}"/>
                </a:ext>
              </a:extLst>
            </p:cNvPr>
            <p:cNvSpPr txBox="1"/>
            <p:nvPr/>
          </p:nvSpPr>
          <p:spPr>
            <a:xfrm>
              <a:off x="0" y="-28575"/>
              <a:ext cx="1763625" cy="2737908"/>
            </a:xfrm>
            <a:prstGeom prst="rect">
              <a:avLst/>
            </a:prstGeom>
            <a:grpFill/>
          </p:spPr>
          <p:txBody>
            <a:bodyPr lIns="50800" tIns="50800" rIns="50800" bIns="50800" rtlCol="0" anchor="ctr"/>
            <a:lstStyle/>
            <a:p>
              <a:pPr algn="ctr">
                <a:lnSpc>
                  <a:spcPts val="1960"/>
                </a:lnSpc>
              </a:pP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17000">
              <a:schemeClr val="accent1">
                <a:lumMod val="5000"/>
                <a:lumOff val="95000"/>
                <a:alpha val="65000"/>
              </a:schemeClr>
            </a:gs>
            <a:gs pos="9000">
              <a:schemeClr val="accent1">
                <a:lumMod val="45000"/>
                <a:lumOff val="55000"/>
              </a:schemeClr>
            </a:gs>
            <a:gs pos="7000">
              <a:schemeClr val="accent5">
                <a:lumMod val="75000"/>
              </a:schemeClr>
            </a:gs>
            <a:gs pos="0">
              <a:srgbClr val="FFC000"/>
            </a:gs>
          </a:gsLst>
          <a:path path="circle">
            <a:fillToRect l="100000" t="100000"/>
          </a:path>
        </a:gradFill>
        <a:effectLst/>
      </p:bgPr>
    </p:bg>
    <p:spTree>
      <p:nvGrpSpPr>
        <p:cNvPr id="1" name=""/>
        <p:cNvGrpSpPr/>
        <p:nvPr/>
      </p:nvGrpSpPr>
      <p:grpSpPr>
        <a:xfrm>
          <a:off x="0" y="0"/>
          <a:ext cx="0" cy="0"/>
          <a:chOff x="0" y="0"/>
          <a:chExt cx="0" cy="0"/>
        </a:xfrm>
      </p:grpSpPr>
      <p:sp>
        <p:nvSpPr>
          <p:cNvPr id="2" name="AutoShape 2"/>
          <p:cNvSpPr/>
          <p:nvPr/>
        </p:nvSpPr>
        <p:spPr>
          <a:xfrm rot="4620">
            <a:off x="1028680" y="9263062"/>
            <a:ext cx="7086653" cy="0"/>
          </a:xfrm>
          <a:prstGeom prst="line">
            <a:avLst/>
          </a:prstGeom>
          <a:ln w="19050" cap="flat">
            <a:solidFill>
              <a:srgbClr val="01BFC2"/>
            </a:solidFill>
            <a:prstDash val="solid"/>
            <a:headEnd type="none" w="sm" len="sm"/>
            <a:tailEnd type="none" w="sm" len="sm"/>
          </a:ln>
        </p:spPr>
      </p:sp>
      <p:grpSp>
        <p:nvGrpSpPr>
          <p:cNvPr id="12" name="Group 12"/>
          <p:cNvGrpSpPr/>
          <p:nvPr/>
        </p:nvGrpSpPr>
        <p:grpSpPr>
          <a:xfrm>
            <a:off x="799876" y="6080870"/>
            <a:ext cx="7058072" cy="3049766"/>
            <a:chOff x="0" y="0"/>
            <a:chExt cx="1851390" cy="803231"/>
          </a:xfrm>
          <a:gradFill>
            <a:gsLst>
              <a:gs pos="17000">
                <a:schemeClr val="accent1">
                  <a:lumMod val="5000"/>
                  <a:lumOff val="95000"/>
                  <a:alpha val="65000"/>
                </a:schemeClr>
              </a:gs>
              <a:gs pos="9000">
                <a:schemeClr val="accent1">
                  <a:lumMod val="45000"/>
                  <a:lumOff val="55000"/>
                </a:schemeClr>
              </a:gs>
              <a:gs pos="7000">
                <a:schemeClr val="accent5">
                  <a:lumMod val="75000"/>
                </a:schemeClr>
              </a:gs>
              <a:gs pos="0">
                <a:srgbClr val="FFC000"/>
              </a:gs>
            </a:gsLst>
            <a:path path="circle">
              <a:fillToRect l="100000" t="100000"/>
            </a:path>
          </a:gradFill>
        </p:grpSpPr>
        <p:sp>
          <p:nvSpPr>
            <p:cNvPr id="13" name="Freeform 13"/>
            <p:cNvSpPr/>
            <p:nvPr/>
          </p:nvSpPr>
          <p:spPr>
            <a:xfrm>
              <a:off x="0" y="0"/>
              <a:ext cx="1851390" cy="803231"/>
            </a:xfrm>
            <a:custGeom>
              <a:avLst/>
              <a:gdLst/>
              <a:ahLst/>
              <a:cxnLst/>
              <a:rect l="l" t="t" r="r" b="b"/>
              <a:pathLst>
                <a:path w="1851390" h="803231">
                  <a:moveTo>
                    <a:pt x="0" y="0"/>
                  </a:moveTo>
                  <a:lnTo>
                    <a:pt x="1851390" y="0"/>
                  </a:lnTo>
                  <a:lnTo>
                    <a:pt x="1851390" y="803231"/>
                  </a:lnTo>
                  <a:lnTo>
                    <a:pt x="0" y="803231"/>
                  </a:lnTo>
                  <a:close/>
                </a:path>
              </a:pathLst>
            </a:custGeom>
            <a:grpFill/>
          </p:spPr>
        </p:sp>
        <p:sp>
          <p:nvSpPr>
            <p:cNvPr id="14" name="TextBox 14"/>
            <p:cNvSpPr txBox="1"/>
            <p:nvPr/>
          </p:nvSpPr>
          <p:spPr>
            <a:xfrm>
              <a:off x="0" y="-28575"/>
              <a:ext cx="1851390" cy="831806"/>
            </a:xfrm>
            <a:prstGeom prst="rect">
              <a:avLst/>
            </a:prstGeom>
            <a:grpFill/>
          </p:spPr>
          <p:txBody>
            <a:bodyPr lIns="50800" tIns="50800" rIns="50800" bIns="50800" rtlCol="0" anchor="ctr"/>
            <a:lstStyle/>
            <a:p>
              <a:pPr algn="ctr">
                <a:lnSpc>
                  <a:spcPts val="1960"/>
                </a:lnSpc>
              </a:pPr>
              <a:endParaRPr/>
            </a:p>
          </p:txBody>
        </p:sp>
      </p:grpSp>
      <p:sp>
        <p:nvSpPr>
          <p:cNvPr id="16" name="TextBox 16"/>
          <p:cNvSpPr txBox="1"/>
          <p:nvPr/>
        </p:nvSpPr>
        <p:spPr>
          <a:xfrm>
            <a:off x="1057259" y="3200012"/>
            <a:ext cx="6610297" cy="2644698"/>
          </a:xfrm>
          <a:prstGeom prst="rect">
            <a:avLst/>
          </a:prstGeom>
        </p:spPr>
        <p:txBody>
          <a:bodyPr lIns="0" tIns="0" rIns="0" bIns="0" rtlCol="0" anchor="t">
            <a:spAutoFit/>
          </a:bodyPr>
          <a:lstStyle/>
          <a:p>
            <a:pPr algn="l">
              <a:lnSpc>
                <a:spcPts val="2323"/>
              </a:lnSpc>
            </a:pPr>
            <a:r>
              <a:rPr lang="en-US" sz="1659">
                <a:solidFill>
                  <a:schemeClr val="accent5">
                    <a:lumMod val="50000"/>
                  </a:schemeClr>
                </a:solidFill>
                <a:latin typeface="Nunito Sans"/>
                <a:ea typeface="Nunito Sans"/>
                <a:cs typeface="Nunito Sans"/>
                <a:sym typeface="Nunito Sans"/>
              </a:rPr>
              <a:t>Section 175 of the Education Act 2002 mandates local education authorities and school governing bodies to ensure children's welfare is safeguarded. Section 157 and the Independent School Regulations 2003 apply similar responsibilities to non-maintained settings. A section 175/157 audit was conducted in Stoke-on-Trent to verify compliance with these duties, covering staff safeguarding, recruitment, and allegations. Completion rates were 70% for primary, 66% for secondary, 75% for special schools, and 59% for alternative providers.</a:t>
            </a:r>
          </a:p>
        </p:txBody>
      </p:sp>
      <p:sp>
        <p:nvSpPr>
          <p:cNvPr id="17" name="TextBox 17"/>
          <p:cNvSpPr txBox="1"/>
          <p:nvPr/>
        </p:nvSpPr>
        <p:spPr>
          <a:xfrm>
            <a:off x="1028683" y="981075"/>
            <a:ext cx="7832710" cy="1538883"/>
          </a:xfrm>
          <a:prstGeom prst="rect">
            <a:avLst/>
          </a:prstGeom>
        </p:spPr>
        <p:txBody>
          <a:bodyPr lIns="0" tIns="0" rIns="0" bIns="0" rtlCol="0" anchor="t">
            <a:spAutoFit/>
          </a:bodyPr>
          <a:lstStyle/>
          <a:p>
            <a:pPr algn="l">
              <a:lnSpc>
                <a:spcPts val="6000"/>
              </a:lnSpc>
            </a:pPr>
            <a:r>
              <a:rPr lang="en-US" sz="5000" b="1">
                <a:solidFill>
                  <a:srgbClr val="0E3F54"/>
                </a:solidFill>
                <a:latin typeface="Poppins Bold"/>
                <a:ea typeface="Poppins Bold"/>
                <a:cs typeface="Poppins Bold"/>
                <a:sym typeface="Poppins Bold"/>
              </a:rPr>
              <a:t>Multi-agency Education audit</a:t>
            </a:r>
          </a:p>
        </p:txBody>
      </p:sp>
      <p:sp>
        <p:nvSpPr>
          <p:cNvPr id="18" name="TextBox 18"/>
          <p:cNvSpPr txBox="1"/>
          <p:nvPr/>
        </p:nvSpPr>
        <p:spPr>
          <a:xfrm>
            <a:off x="7070178" y="9629732"/>
            <a:ext cx="1045151" cy="242631"/>
          </a:xfrm>
          <a:prstGeom prst="rect">
            <a:avLst/>
          </a:prstGeom>
        </p:spPr>
        <p:txBody>
          <a:bodyPr lIns="0" tIns="0" rIns="0" bIns="0" rtlCol="0" anchor="t">
            <a:spAutoFit/>
          </a:bodyPr>
          <a:lstStyle/>
          <a:p>
            <a:pPr algn="r">
              <a:lnSpc>
                <a:spcPts val="1960"/>
              </a:lnSpc>
            </a:pPr>
            <a:r>
              <a:rPr lang="en-US" sz="1400" b="1">
                <a:solidFill>
                  <a:srgbClr val="2B2B2B"/>
                </a:solidFill>
                <a:latin typeface="Poppins Medium"/>
                <a:ea typeface="Poppins Medium"/>
                <a:cs typeface="Poppins Medium"/>
                <a:sym typeface="Poppins Medium"/>
              </a:rPr>
              <a:t>22</a:t>
            </a:r>
          </a:p>
        </p:txBody>
      </p:sp>
      <p:sp>
        <p:nvSpPr>
          <p:cNvPr id="19" name="TextBox 19"/>
          <p:cNvSpPr txBox="1"/>
          <p:nvPr/>
        </p:nvSpPr>
        <p:spPr>
          <a:xfrm>
            <a:off x="10201247" y="1795949"/>
            <a:ext cx="6826112" cy="2939651"/>
          </a:xfrm>
          <a:prstGeom prst="rect">
            <a:avLst/>
          </a:prstGeom>
        </p:spPr>
        <p:txBody>
          <a:bodyPr wrap="square" lIns="0" tIns="0" rIns="0" bIns="0" rtlCol="0" anchor="t">
            <a:spAutoFit/>
          </a:bodyPr>
          <a:lstStyle/>
          <a:p>
            <a:pPr algn="l">
              <a:lnSpc>
                <a:spcPts val="2323"/>
              </a:lnSpc>
            </a:pPr>
            <a:endParaRPr>
              <a:solidFill>
                <a:schemeClr val="accent5">
                  <a:lumMod val="50000"/>
                </a:schemeClr>
              </a:solidFill>
            </a:endParaRP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Training on how to respond to child-on-child sexual violence and sexual harassment was identified as an area for development across some schools. </a:t>
            </a: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Schools in the primary sector identified the need for support in providing guidance to staff in relation to preventing youth violence, gang involvement and county lines. </a:t>
            </a:r>
          </a:p>
          <a:p>
            <a:pPr marL="358393" lvl="1" indent="-179197" algn="l">
              <a:lnSpc>
                <a:spcPts val="2323"/>
              </a:lnSpc>
              <a:buFont typeface="Arial"/>
              <a:buChar char="•"/>
            </a:pPr>
            <a:r>
              <a:rPr lang="en-US" sz="1659">
                <a:solidFill>
                  <a:schemeClr val="accent5">
                    <a:lumMod val="50000"/>
                  </a:schemeClr>
                </a:solidFill>
                <a:latin typeface="Nunito Sans"/>
                <a:ea typeface="Nunito Sans"/>
                <a:cs typeface="Nunito Sans"/>
                <a:sym typeface="Nunito Sans"/>
              </a:rPr>
              <a:t>Also identified as an area to strengthen was schools needing to be more familiar with the Stoke-on-Trent Early Help Process</a:t>
            </a:r>
          </a:p>
          <a:p>
            <a:pPr algn="l">
              <a:lnSpc>
                <a:spcPts val="2323"/>
              </a:lnSpc>
            </a:pPr>
            <a:endParaRPr lang="en-US" sz="1659">
              <a:solidFill>
                <a:srgbClr val="D2F1F3"/>
              </a:solidFill>
              <a:latin typeface="Nunito Sans"/>
              <a:ea typeface="Nunito Sans"/>
              <a:cs typeface="Nunito Sans"/>
              <a:sym typeface="Nunito Sans"/>
            </a:endParaRPr>
          </a:p>
        </p:txBody>
      </p:sp>
      <p:sp>
        <p:nvSpPr>
          <p:cNvPr id="20" name="TextBox 20"/>
          <p:cNvSpPr txBox="1"/>
          <p:nvPr/>
        </p:nvSpPr>
        <p:spPr>
          <a:xfrm>
            <a:off x="10477061" y="1308451"/>
            <a:ext cx="7832710" cy="381000"/>
          </a:xfrm>
          <a:prstGeom prst="rect">
            <a:avLst/>
          </a:prstGeom>
        </p:spPr>
        <p:txBody>
          <a:bodyPr lIns="0" tIns="0" rIns="0" bIns="0" rtlCol="0" anchor="t">
            <a:spAutoFit/>
          </a:bodyPr>
          <a:lstStyle/>
          <a:p>
            <a:pPr algn="l">
              <a:lnSpc>
                <a:spcPts val="2879"/>
              </a:lnSpc>
            </a:pPr>
            <a:r>
              <a:rPr lang="en-US" sz="2400" b="1">
                <a:solidFill>
                  <a:srgbClr val="0E3F54"/>
                </a:solidFill>
                <a:latin typeface="Poppins Ultra-Bold"/>
                <a:ea typeface="Poppins Ultra-Bold"/>
                <a:cs typeface="Poppins Ultra-Bold"/>
                <a:sym typeface="Poppins Ultra-Bold"/>
              </a:rPr>
              <a:t>Initial Findings</a:t>
            </a:r>
          </a:p>
        </p:txBody>
      </p:sp>
      <p:sp>
        <p:nvSpPr>
          <p:cNvPr id="21" name="TextBox 21"/>
          <p:cNvSpPr txBox="1"/>
          <p:nvPr/>
        </p:nvSpPr>
        <p:spPr>
          <a:xfrm>
            <a:off x="1028700" y="2534179"/>
            <a:ext cx="7058055" cy="381000"/>
          </a:xfrm>
          <a:prstGeom prst="rect">
            <a:avLst/>
          </a:prstGeom>
        </p:spPr>
        <p:txBody>
          <a:bodyPr lIns="0" tIns="0" rIns="0" bIns="0" rtlCol="0" anchor="t">
            <a:spAutoFit/>
          </a:bodyPr>
          <a:lstStyle/>
          <a:p>
            <a:pPr algn="l">
              <a:lnSpc>
                <a:spcPts val="2879"/>
              </a:lnSpc>
            </a:pPr>
            <a:r>
              <a:rPr lang="en-US" sz="2400" b="1">
                <a:solidFill>
                  <a:srgbClr val="0E3F54"/>
                </a:solidFill>
                <a:latin typeface="Poppins Bold"/>
                <a:ea typeface="Poppins Bold"/>
                <a:cs typeface="Poppins Bold"/>
                <a:sym typeface="Poppins Bold"/>
              </a:rPr>
              <a:t>Overview</a:t>
            </a:r>
          </a:p>
        </p:txBody>
      </p:sp>
      <p:sp>
        <p:nvSpPr>
          <p:cNvPr id="22" name="TextBox 22"/>
          <p:cNvSpPr txBox="1"/>
          <p:nvPr/>
        </p:nvSpPr>
        <p:spPr>
          <a:xfrm>
            <a:off x="10523617" y="4700475"/>
            <a:ext cx="7832710" cy="381000"/>
          </a:xfrm>
          <a:prstGeom prst="rect">
            <a:avLst/>
          </a:prstGeom>
        </p:spPr>
        <p:txBody>
          <a:bodyPr lIns="0" tIns="0" rIns="0" bIns="0" rtlCol="0" anchor="t">
            <a:spAutoFit/>
          </a:bodyPr>
          <a:lstStyle/>
          <a:p>
            <a:pPr algn="l">
              <a:lnSpc>
                <a:spcPts val="2879"/>
              </a:lnSpc>
            </a:pPr>
            <a:r>
              <a:rPr lang="en-US" sz="2400" b="1">
                <a:solidFill>
                  <a:srgbClr val="0E3F54"/>
                </a:solidFill>
                <a:latin typeface="Poppins Bold"/>
                <a:ea typeface="Poppins Bold"/>
                <a:cs typeface="Poppins Bold"/>
                <a:sym typeface="Poppins Bold"/>
              </a:rPr>
              <a:t>Achievements</a:t>
            </a:r>
          </a:p>
        </p:txBody>
      </p:sp>
      <p:sp>
        <p:nvSpPr>
          <p:cNvPr id="23" name="TextBox 23"/>
          <p:cNvSpPr txBox="1"/>
          <p:nvPr/>
        </p:nvSpPr>
        <p:spPr>
          <a:xfrm>
            <a:off x="1060888" y="6105029"/>
            <a:ext cx="6610297" cy="3234603"/>
          </a:xfrm>
          <a:prstGeom prst="rect">
            <a:avLst/>
          </a:prstGeom>
        </p:spPr>
        <p:txBody>
          <a:bodyPr lIns="0" tIns="0" rIns="0" bIns="0" rtlCol="0" anchor="t">
            <a:spAutoFit/>
          </a:bodyPr>
          <a:lstStyle/>
          <a:p>
            <a:pPr>
              <a:lnSpc>
                <a:spcPts val="2323"/>
              </a:lnSpc>
              <a:spcBef>
                <a:spcPct val="0"/>
              </a:spcBef>
            </a:pPr>
            <a:r>
              <a:rPr lang="en-US" sz="1659">
                <a:solidFill>
                  <a:srgbClr val="0E3F54"/>
                </a:solidFill>
                <a:latin typeface="Nunito Sans"/>
                <a:ea typeface="Nunito Sans"/>
                <a:cs typeface="Nunito Sans"/>
                <a:sym typeface="Nunito Sans"/>
              </a:rPr>
              <a:t>In response to findings, resources were created to aid education providers in delivering quality </a:t>
            </a:r>
            <a:r>
              <a:rPr lang="en-GB">
                <a:solidFill>
                  <a:schemeClr val="accent5">
                    <a:lumMod val="50000"/>
                  </a:schemeClr>
                </a:solidFill>
                <a:latin typeface="Nunito Sans" panose="020B0604020202020204" charset="0"/>
              </a:rPr>
              <a:t>Personal, Social, Health and Economic education</a:t>
            </a:r>
            <a:r>
              <a:rPr lang="en-US" sz="1659">
                <a:solidFill>
                  <a:schemeClr val="accent5">
                    <a:lumMod val="50000"/>
                  </a:schemeClr>
                </a:solidFill>
                <a:latin typeface="Nunito Sans" panose="020B0604020202020204" charset="0"/>
                <a:ea typeface="Nunito Sans"/>
                <a:cs typeface="Nunito Sans"/>
                <a:sym typeface="Nunito Sans"/>
              </a:rPr>
              <a:t> </a:t>
            </a:r>
            <a:r>
              <a:rPr lang="en-US" sz="1659">
                <a:solidFill>
                  <a:srgbClr val="0E3F54"/>
                </a:solidFill>
                <a:latin typeface="Nunito Sans"/>
                <a:ea typeface="Nunito Sans"/>
                <a:cs typeface="Nunito Sans"/>
                <a:sym typeface="Nunito Sans"/>
              </a:rPr>
              <a:t>education on criminal exploitation and County Lines to primary and secondary students. The Supporting Families Service redesign prioritizes school support, offering training from Effective Practice Coordinators and dedicated Family Support Workers for every school and post-16 setting. Practice Development Forums facilitate networking and development opportunities every half term. Family Advisors serve as the initial contact for families accessing children’s centres/Family Hubs, with more details available in the Supporting Schools document.</a:t>
            </a:r>
          </a:p>
        </p:txBody>
      </p:sp>
      <p:sp>
        <p:nvSpPr>
          <p:cNvPr id="24" name="TextBox 24"/>
          <p:cNvSpPr txBox="1"/>
          <p:nvPr/>
        </p:nvSpPr>
        <p:spPr>
          <a:xfrm>
            <a:off x="1028700" y="9515459"/>
            <a:ext cx="5012778" cy="507365"/>
          </a:xfrm>
          <a:prstGeom prst="rect">
            <a:avLst/>
          </a:prstGeom>
        </p:spPr>
        <p:txBody>
          <a:bodyPr lIns="0" tIns="0" rIns="0" bIns="0" rtlCol="0" anchor="t">
            <a:spAutoFit/>
          </a:bodyPr>
          <a:lstStyle/>
          <a:p>
            <a:pPr algn="l">
              <a:lnSpc>
                <a:spcPts val="1960"/>
              </a:lnSpc>
            </a:pPr>
            <a:r>
              <a:rPr lang="en-US" sz="1400" b="1">
                <a:solidFill>
                  <a:srgbClr val="2B2B2B"/>
                </a:solidFill>
                <a:latin typeface="Poppins Medium"/>
                <a:ea typeface="Poppins Medium"/>
                <a:cs typeface="Poppins Medium"/>
                <a:sym typeface="Poppins Medium"/>
              </a:rPr>
              <a:t>Stoke-on-Trent Safeguarding Children Partnership</a:t>
            </a:r>
          </a:p>
          <a:p>
            <a:pPr algn="l">
              <a:lnSpc>
                <a:spcPts val="1960"/>
              </a:lnSpc>
            </a:pPr>
            <a:r>
              <a:rPr lang="en-US" sz="1400" b="1">
                <a:solidFill>
                  <a:srgbClr val="2B2B2B"/>
                </a:solidFill>
                <a:latin typeface="Poppins Medium"/>
                <a:ea typeface="Poppins Medium"/>
                <a:cs typeface="Poppins Medium"/>
                <a:sym typeface="Poppins Medium"/>
              </a:rPr>
              <a:t>Yearly Report 2023/24</a:t>
            </a:r>
          </a:p>
        </p:txBody>
      </p:sp>
      <p:sp>
        <p:nvSpPr>
          <p:cNvPr id="25" name="TextBox 25"/>
          <p:cNvSpPr txBox="1"/>
          <p:nvPr/>
        </p:nvSpPr>
        <p:spPr>
          <a:xfrm>
            <a:off x="10371562" y="5386982"/>
            <a:ext cx="6655797" cy="3824124"/>
          </a:xfrm>
          <a:prstGeom prst="rect">
            <a:avLst/>
          </a:prstGeom>
        </p:spPr>
        <p:txBody>
          <a:bodyPr wrap="square" lIns="0" tIns="0" rIns="0" bIns="0" rtlCol="0" anchor="t">
            <a:spAutoFit/>
          </a:bodyPr>
          <a:lstStyle/>
          <a:p>
            <a:pPr marL="358140" lvl="1" indent="-179070" algn="l">
              <a:lnSpc>
                <a:spcPts val="2323"/>
              </a:lnSpc>
              <a:buFont typeface="Arial"/>
              <a:buChar char="•"/>
            </a:pPr>
            <a:r>
              <a:rPr lang="en-US" sz="1650">
                <a:solidFill>
                  <a:schemeClr val="accent5">
                    <a:lumMod val="50000"/>
                  </a:schemeClr>
                </a:solidFill>
                <a:latin typeface="Nunito Sans"/>
                <a:ea typeface="Nunito Sans"/>
                <a:cs typeface="Nunito Sans"/>
                <a:sym typeface="Nunito Sans"/>
              </a:rPr>
              <a:t>79% of Secondary schools in Stoke-on-Trent complete and returned the s175 audit, a 4% improvement on 2022. </a:t>
            </a:r>
            <a:endParaRPr lang="en-US">
              <a:solidFill>
                <a:schemeClr val="accent5">
                  <a:lumMod val="50000"/>
                </a:schemeClr>
              </a:solidFill>
            </a:endParaRPr>
          </a:p>
          <a:p>
            <a:pPr marL="358140" lvl="1" indent="-179070" algn="l">
              <a:lnSpc>
                <a:spcPts val="2323"/>
              </a:lnSpc>
              <a:buFont typeface="Arial"/>
              <a:buChar char="•"/>
            </a:pPr>
            <a:r>
              <a:rPr lang="en-US" sz="1650">
                <a:solidFill>
                  <a:schemeClr val="accent5">
                    <a:lumMod val="50000"/>
                  </a:schemeClr>
                </a:solidFill>
                <a:latin typeface="Nunito Sans"/>
                <a:ea typeface="Nunito Sans"/>
                <a:cs typeface="Nunito Sans"/>
                <a:sym typeface="Nunito Sans"/>
              </a:rPr>
              <a:t>75% 0f Special schools completed and returned the audit, </a:t>
            </a:r>
            <a:endParaRPr lang="en-US" sz="1650">
              <a:solidFill>
                <a:schemeClr val="accent5">
                  <a:lumMod val="50000"/>
                </a:schemeClr>
              </a:solidFill>
              <a:latin typeface="Nunito Sans"/>
              <a:ea typeface="Nunito Sans"/>
              <a:cs typeface="Nunito Sans"/>
            </a:endParaRPr>
          </a:p>
          <a:p>
            <a:pPr marL="358140" lvl="1" indent="-179070">
              <a:lnSpc>
                <a:spcPts val="2323"/>
              </a:lnSpc>
              <a:buFont typeface="Arial"/>
              <a:buChar char="•"/>
            </a:pPr>
            <a:r>
              <a:rPr lang="en-US" sz="1650">
                <a:solidFill>
                  <a:schemeClr val="accent5">
                    <a:lumMod val="50000"/>
                  </a:schemeClr>
                </a:solidFill>
                <a:latin typeface="Nunito Sans"/>
                <a:ea typeface="Nunito Sans"/>
                <a:cs typeface="Nunito Sans"/>
                <a:sym typeface="Nunito Sans"/>
              </a:rPr>
              <a:t>59% of the Alternative Provisions in Stoke-on-Trent completed and returned the audit. This is an improvement on 2022.</a:t>
            </a:r>
          </a:p>
          <a:p>
            <a:pPr marL="358140" lvl="1" indent="-179070">
              <a:lnSpc>
                <a:spcPts val="2323"/>
              </a:lnSpc>
              <a:buFont typeface="Arial"/>
              <a:buChar char="•"/>
            </a:pPr>
            <a:r>
              <a:rPr lang="en-US" sz="1650">
                <a:solidFill>
                  <a:schemeClr val="accent5">
                    <a:lumMod val="50000"/>
                  </a:schemeClr>
                </a:solidFill>
                <a:latin typeface="Nunito Sans"/>
                <a:ea typeface="Nunito Sans"/>
                <a:cs typeface="Nunito Sans"/>
                <a:sym typeface="Nunito Sans"/>
              </a:rPr>
              <a:t>Headteacher briefings have ensured that school senior leaders have undertaken KCSI</a:t>
            </a:r>
            <a:r>
              <a:rPr lang="en-US" sz="1650">
                <a:solidFill>
                  <a:schemeClr val="accent5">
                    <a:lumMod val="49000"/>
                  </a:schemeClr>
                </a:solidFill>
                <a:latin typeface="Nunito Sans"/>
                <a:ea typeface="Nunito Sans"/>
                <a:cs typeface="Nunito Sans"/>
                <a:sym typeface="Nunito Sans"/>
              </a:rPr>
              <a:t>E updates; training led by Education Safeguarding Lead Officer and DSL forum meetings have been completed  in  Autumn 24 half term and have focused on school delivery of KCSIE. </a:t>
            </a:r>
            <a:endParaRPr lang="en-US" sz="1100">
              <a:solidFill>
                <a:schemeClr val="accent5">
                  <a:lumMod val="49000"/>
                </a:schemeClr>
              </a:solidFill>
              <a:latin typeface="Calibri"/>
              <a:ea typeface="Calibri"/>
              <a:cs typeface="Calibri"/>
              <a:sym typeface="Nunito Sans"/>
            </a:endParaRPr>
          </a:p>
          <a:p>
            <a:pPr marL="358140" lvl="1" indent="-179070" algn="l">
              <a:lnSpc>
                <a:spcPts val="2323"/>
              </a:lnSpc>
              <a:buFont typeface="Arial"/>
              <a:buChar char="•"/>
            </a:pPr>
            <a:r>
              <a:rPr lang="en-US" sz="1650">
                <a:solidFill>
                  <a:schemeClr val="accent5">
                    <a:lumMod val="49000"/>
                  </a:schemeClr>
                </a:solidFill>
                <a:latin typeface="Nunito Sans"/>
                <a:ea typeface="Nunito Sans"/>
                <a:cs typeface="Nunito Sans"/>
                <a:sym typeface="Nunito Sans"/>
              </a:rPr>
              <a:t>DSL Training and level 1 safeguarding  evaluations have been positive in the year 2023-24.</a:t>
            </a:r>
            <a:endParaRPr lang="en-US" sz="1100">
              <a:solidFill>
                <a:schemeClr val="accent5">
                  <a:lumMod val="49000"/>
                </a:schemeClr>
              </a:solidFill>
              <a:ea typeface="Calibri"/>
              <a:cs typeface="Calibri"/>
            </a:endParaRPr>
          </a:p>
          <a:p>
            <a:pPr marL="358140" lvl="1" indent="-179070" algn="l">
              <a:lnSpc>
                <a:spcPts val="2323"/>
              </a:lnSpc>
              <a:buFont typeface="Arial"/>
              <a:buChar char="•"/>
            </a:pPr>
            <a:endParaRPr lang="en-US" sz="1650">
              <a:solidFill>
                <a:schemeClr val="accent5">
                  <a:lumMod val="50000"/>
                </a:schemeClr>
              </a:solidFill>
              <a:latin typeface="Nunito Sans"/>
              <a:ea typeface="Nunito Sans"/>
              <a:cs typeface="Nunito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20000">
              <a:schemeClr val="accent1">
                <a:lumMod val="5000"/>
                <a:lumOff val="95000"/>
                <a:alpha val="65000"/>
              </a:schemeClr>
            </a:gs>
            <a:gs pos="9000">
              <a:schemeClr val="accent1">
                <a:lumMod val="45000"/>
                <a:lumOff val="55000"/>
              </a:schemeClr>
            </a:gs>
            <a:gs pos="7000">
              <a:schemeClr val="accent5">
                <a:lumMod val="75000"/>
              </a:schemeClr>
            </a:gs>
            <a:gs pos="0">
              <a:srgbClr val="FFC000"/>
            </a:gs>
          </a:gsLst>
          <a:path path="circle">
            <a:fillToRect l="100000" t="100000"/>
          </a:path>
        </a:gradFill>
        <a:effectLst/>
      </p:bgPr>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3F0F15EA-65B4-4C6A-B1F9-FAF22EF8A0A5}"/>
              </a:ext>
            </a:extLst>
          </p:cNvPr>
          <p:cNvSpPr txBox="1"/>
          <p:nvPr/>
        </p:nvSpPr>
        <p:spPr>
          <a:xfrm>
            <a:off x="1028700" y="1019175"/>
            <a:ext cx="7086629" cy="769441"/>
          </a:xfrm>
          <a:prstGeom prst="rect">
            <a:avLst/>
          </a:prstGeom>
        </p:spPr>
        <p:txBody>
          <a:bodyPr wrap="square" lIns="0" tIns="0" rIns="0" bIns="0" rtlCol="0" anchor="t">
            <a:spAutoFit/>
          </a:bodyPr>
          <a:lstStyle/>
          <a:p>
            <a:pPr algn="l">
              <a:lnSpc>
                <a:spcPts val="6000"/>
              </a:lnSpc>
            </a:pPr>
            <a:r>
              <a:rPr lang="en-US" sz="5000" b="1">
                <a:solidFill>
                  <a:srgbClr val="0E3F54"/>
                </a:solidFill>
                <a:latin typeface="Nunito Sans Heavy"/>
                <a:ea typeface="Nunito Sans Heavy"/>
                <a:cs typeface="Nunito Sans Heavy"/>
                <a:sym typeface="Nunito Sans Heavy"/>
              </a:rPr>
              <a:t>Education Conference</a:t>
            </a:r>
          </a:p>
        </p:txBody>
      </p:sp>
      <p:sp>
        <p:nvSpPr>
          <p:cNvPr id="3" name="TextBox 13">
            <a:extLst>
              <a:ext uri="{FF2B5EF4-FFF2-40B4-BE49-F238E27FC236}">
                <a16:creationId xmlns:a16="http://schemas.microsoft.com/office/drawing/2014/main" id="{1F4E3C6A-3A85-4FAA-A800-2B89CC38CFCC}"/>
              </a:ext>
            </a:extLst>
          </p:cNvPr>
          <p:cNvSpPr txBox="1"/>
          <p:nvPr/>
        </p:nvSpPr>
        <p:spPr>
          <a:xfrm>
            <a:off x="1021426" y="2043785"/>
            <a:ext cx="7086630" cy="1297663"/>
          </a:xfrm>
          <a:prstGeom prst="rect">
            <a:avLst/>
          </a:prstGeom>
        </p:spPr>
        <p:txBody>
          <a:bodyPr lIns="0" tIns="0" rIns="0" bIns="0" rtlCol="0" anchor="t">
            <a:spAutoFit/>
          </a:bodyPr>
          <a:lstStyle/>
          <a:p>
            <a:pPr lvl="0"/>
            <a:endParaRPr lang="en-GB" sz="1660">
              <a:solidFill>
                <a:schemeClr val="accent5">
                  <a:lumMod val="50000"/>
                </a:schemeClr>
              </a:solidFill>
              <a:latin typeface="Nunito Sans" panose="020B0604020202020204" charset="0"/>
            </a:endParaRPr>
          </a:p>
          <a:p>
            <a:pPr lvl="0"/>
            <a:endParaRPr lang="en-GB" sz="1660">
              <a:solidFill>
                <a:schemeClr val="accent5">
                  <a:lumMod val="50000"/>
                </a:schemeClr>
              </a:solidFill>
              <a:latin typeface="Nunito Sans" panose="020B0604020202020204" charset="0"/>
            </a:endParaRPr>
          </a:p>
          <a:p>
            <a:pPr lvl="0"/>
            <a:endParaRPr lang="en-GB" sz="1600">
              <a:solidFill>
                <a:srgbClr val="002060"/>
              </a:solidFill>
              <a:latin typeface="Texta Book"/>
            </a:endParaRPr>
          </a:p>
          <a:p>
            <a:pPr lvl="0"/>
            <a:endParaRPr lang="en-GB" sz="1660">
              <a:solidFill>
                <a:schemeClr val="accent5">
                  <a:lumMod val="50000"/>
                </a:schemeClr>
              </a:solidFill>
              <a:latin typeface="Nunito Sans" panose="020B0604020202020204" charset="0"/>
            </a:endParaRPr>
          </a:p>
          <a:p>
            <a:pPr algn="l">
              <a:lnSpc>
                <a:spcPts val="2323"/>
              </a:lnSpc>
            </a:pPr>
            <a:endParaRPr lang="en-US" sz="1659">
              <a:solidFill>
                <a:srgbClr val="0E3F54"/>
              </a:solidFill>
              <a:latin typeface="Nunito Sans"/>
              <a:ea typeface="Nunito Sans"/>
              <a:cs typeface="Nunito Sans"/>
              <a:sym typeface="Nunito Sans"/>
            </a:endParaRPr>
          </a:p>
        </p:txBody>
      </p:sp>
      <p:pic>
        <p:nvPicPr>
          <p:cNvPr id="8" name="Picture 7">
            <a:extLst>
              <a:ext uri="{FF2B5EF4-FFF2-40B4-BE49-F238E27FC236}">
                <a16:creationId xmlns:a16="http://schemas.microsoft.com/office/drawing/2014/main" id="{2F6C3347-C1B8-488F-BD00-E4C255D6B874}"/>
              </a:ext>
            </a:extLst>
          </p:cNvPr>
          <p:cNvPicPr>
            <a:picLocks noChangeAspect="1"/>
          </p:cNvPicPr>
          <p:nvPr/>
        </p:nvPicPr>
        <p:blipFill>
          <a:blip r:embed="rId2"/>
          <a:stretch>
            <a:fillRect/>
          </a:stretch>
        </p:blipFill>
        <p:spPr>
          <a:xfrm>
            <a:off x="15491307" y="8105775"/>
            <a:ext cx="1767993" cy="1091279"/>
          </a:xfrm>
          <a:prstGeom prst="rect">
            <a:avLst/>
          </a:prstGeom>
        </p:spPr>
      </p:pic>
      <p:sp>
        <p:nvSpPr>
          <p:cNvPr id="9" name="AutoShape 2">
            <a:extLst>
              <a:ext uri="{FF2B5EF4-FFF2-40B4-BE49-F238E27FC236}">
                <a16:creationId xmlns:a16="http://schemas.microsoft.com/office/drawing/2014/main" id="{292BA997-522B-48B9-B13A-8A5834E88486}"/>
              </a:ext>
            </a:extLst>
          </p:cNvPr>
          <p:cNvSpPr/>
          <p:nvPr/>
        </p:nvSpPr>
        <p:spPr>
          <a:xfrm rot="4620">
            <a:off x="1028680" y="9263062"/>
            <a:ext cx="7086653" cy="0"/>
          </a:xfrm>
          <a:prstGeom prst="line">
            <a:avLst/>
          </a:prstGeom>
          <a:ln w="19050" cap="flat">
            <a:solidFill>
              <a:srgbClr val="00C2CB"/>
            </a:solidFill>
            <a:prstDash val="solid"/>
            <a:headEnd type="none" w="sm" len="sm"/>
            <a:tailEnd type="none" w="sm" len="sm"/>
          </a:ln>
        </p:spPr>
      </p:sp>
      <p:sp>
        <p:nvSpPr>
          <p:cNvPr id="10" name="TextBox 6">
            <a:extLst>
              <a:ext uri="{FF2B5EF4-FFF2-40B4-BE49-F238E27FC236}">
                <a16:creationId xmlns:a16="http://schemas.microsoft.com/office/drawing/2014/main" id="{FD3A796D-A3CD-43C7-83FA-CC079703490E}"/>
              </a:ext>
            </a:extLst>
          </p:cNvPr>
          <p:cNvSpPr txBox="1"/>
          <p:nvPr/>
        </p:nvSpPr>
        <p:spPr>
          <a:xfrm>
            <a:off x="7066366" y="9629732"/>
            <a:ext cx="1048963" cy="242631"/>
          </a:xfrm>
          <a:prstGeom prst="rect">
            <a:avLst/>
          </a:prstGeom>
        </p:spPr>
        <p:txBody>
          <a:bodyPr lIns="0" tIns="0" rIns="0" bIns="0" rtlCol="0" anchor="t">
            <a:spAutoFit/>
          </a:bodyPr>
          <a:lstStyle/>
          <a:p>
            <a:pPr algn="r">
              <a:lnSpc>
                <a:spcPts val="1960"/>
              </a:lnSpc>
            </a:pPr>
            <a:r>
              <a:rPr lang="en-US" sz="1400" b="1">
                <a:solidFill>
                  <a:srgbClr val="2B2B2B"/>
                </a:solidFill>
                <a:latin typeface="Poppins Medium"/>
                <a:ea typeface="Poppins Medium"/>
                <a:cs typeface="Poppins Medium"/>
                <a:sym typeface="Poppins Medium"/>
              </a:rPr>
              <a:t>23</a:t>
            </a:r>
          </a:p>
        </p:txBody>
      </p:sp>
      <p:sp>
        <p:nvSpPr>
          <p:cNvPr id="11" name="TextBox 7">
            <a:extLst>
              <a:ext uri="{FF2B5EF4-FFF2-40B4-BE49-F238E27FC236}">
                <a16:creationId xmlns:a16="http://schemas.microsoft.com/office/drawing/2014/main" id="{A60D99DA-47CB-472C-88FB-3385D5C5F4AD}"/>
              </a:ext>
            </a:extLst>
          </p:cNvPr>
          <p:cNvSpPr txBox="1"/>
          <p:nvPr/>
        </p:nvSpPr>
        <p:spPr>
          <a:xfrm>
            <a:off x="1028700" y="9381982"/>
            <a:ext cx="5012778" cy="507365"/>
          </a:xfrm>
          <a:prstGeom prst="rect">
            <a:avLst/>
          </a:prstGeom>
        </p:spPr>
        <p:txBody>
          <a:bodyPr lIns="0" tIns="0" rIns="0" bIns="0" rtlCol="0" anchor="t">
            <a:spAutoFit/>
          </a:bodyPr>
          <a:lstStyle/>
          <a:p>
            <a:pPr algn="l">
              <a:lnSpc>
                <a:spcPts val="1960"/>
              </a:lnSpc>
            </a:pPr>
            <a:r>
              <a:rPr lang="en-US" sz="1400" b="1">
                <a:solidFill>
                  <a:srgbClr val="2B2B2B"/>
                </a:solidFill>
                <a:latin typeface="Poppins Medium"/>
                <a:ea typeface="Poppins Medium"/>
                <a:cs typeface="Poppins Medium"/>
                <a:sym typeface="Poppins Medium"/>
              </a:rPr>
              <a:t>Stoke-on-Trent Safeguarding Children Partnership</a:t>
            </a:r>
          </a:p>
          <a:p>
            <a:pPr algn="l">
              <a:lnSpc>
                <a:spcPts val="1960"/>
              </a:lnSpc>
            </a:pPr>
            <a:r>
              <a:rPr lang="en-US" sz="1400" b="1">
                <a:solidFill>
                  <a:srgbClr val="2B2B2B"/>
                </a:solidFill>
                <a:latin typeface="Poppins Medium"/>
                <a:ea typeface="Poppins Medium"/>
                <a:cs typeface="Poppins Medium"/>
                <a:sym typeface="Poppins Medium"/>
              </a:rPr>
              <a:t>Yearly Report 2023/24</a:t>
            </a:r>
          </a:p>
        </p:txBody>
      </p:sp>
      <p:sp>
        <p:nvSpPr>
          <p:cNvPr id="5" name="Rectangle 4">
            <a:extLst>
              <a:ext uri="{FF2B5EF4-FFF2-40B4-BE49-F238E27FC236}">
                <a16:creationId xmlns:a16="http://schemas.microsoft.com/office/drawing/2014/main" id="{1040D31F-0289-4F15-B72A-228EE8A1CA3E}"/>
              </a:ext>
            </a:extLst>
          </p:cNvPr>
          <p:cNvSpPr/>
          <p:nvPr/>
        </p:nvSpPr>
        <p:spPr>
          <a:xfrm>
            <a:off x="995873" y="2558526"/>
            <a:ext cx="7086646" cy="6118598"/>
          </a:xfrm>
          <a:prstGeom prst="rect">
            <a:avLst/>
          </a:prstGeom>
        </p:spPr>
        <p:txBody>
          <a:bodyPr wrap="square">
            <a:spAutoFit/>
          </a:bodyPr>
          <a:lstStyle/>
          <a:p>
            <a:pPr lvl="0"/>
            <a:endParaRPr lang="en-GB">
              <a:solidFill>
                <a:schemeClr val="accent5">
                  <a:lumMod val="50000"/>
                </a:schemeClr>
              </a:solidFill>
              <a:latin typeface="Nunito Sans" panose="020B0604020202020204" charset="0"/>
            </a:endParaRPr>
          </a:p>
          <a:p>
            <a:pPr lvl="0"/>
            <a:endParaRPr lang="en-GB">
              <a:solidFill>
                <a:schemeClr val="accent5">
                  <a:lumMod val="50000"/>
                </a:schemeClr>
              </a:solidFill>
              <a:latin typeface="Nunito Sans" panose="020B0604020202020204" charset="0"/>
            </a:endParaRPr>
          </a:p>
          <a:p>
            <a:pPr lvl="0"/>
            <a:r>
              <a:rPr lang="en-GB">
                <a:solidFill>
                  <a:schemeClr val="accent5">
                    <a:lumMod val="50000"/>
                  </a:schemeClr>
                </a:solidFill>
                <a:latin typeface="Chewy" panose="020B0604020202020204" charset="0"/>
                <a:ea typeface="Chewy" panose="020B0604020202020204" charset="0"/>
              </a:rPr>
              <a:t>Autumn Conference,  8 and 29 November 2023 </a:t>
            </a:r>
          </a:p>
          <a:p>
            <a:pPr lvl="0"/>
            <a:endParaRPr lang="en-GB">
              <a:solidFill>
                <a:schemeClr val="accent5">
                  <a:lumMod val="50000"/>
                </a:schemeClr>
              </a:solidFill>
              <a:latin typeface="Nunito Sans" panose="020B0604020202020204" charset="0"/>
            </a:endParaRPr>
          </a:p>
          <a:p>
            <a:pPr lvl="0"/>
            <a:r>
              <a:rPr lang="en-GB">
                <a:solidFill>
                  <a:schemeClr val="accent5">
                    <a:lumMod val="50000"/>
                  </a:schemeClr>
                </a:solidFill>
                <a:latin typeface="Nunito Sans" panose="020B0604020202020204" charset="0"/>
              </a:rPr>
              <a:t>Safeguarding in Education, with 147 attendees  was well received. The conference focused on the; </a:t>
            </a:r>
          </a:p>
          <a:p>
            <a:pPr lvl="0"/>
            <a:endParaRPr lang="en-GB">
              <a:solidFill>
                <a:schemeClr val="accent5">
                  <a:lumMod val="50000"/>
                </a:schemeClr>
              </a:solidFill>
              <a:latin typeface="Nunito Sans" panose="020B0604020202020204" charset="0"/>
            </a:endParaRPr>
          </a:p>
          <a:p>
            <a:pPr marL="285750" indent="-285750" fontAlgn="t">
              <a:buFont typeface="Arial" panose="020B0604020202020204" pitchFamily="34" charset="0"/>
              <a:buChar char="•"/>
            </a:pPr>
            <a:r>
              <a:rPr lang="en-GB" sz="1660">
                <a:solidFill>
                  <a:schemeClr val="accent5">
                    <a:lumMod val="50000"/>
                  </a:schemeClr>
                </a:solidFill>
                <a:latin typeface="Nunito Sans" panose="020B0604020202020204" charset="0"/>
              </a:rPr>
              <a:t>Pan-Staffordshire Personal, Social, Health and Economic education (PSHE)  service and Police in the Classroom and the link between PSHE and Safeguarding. </a:t>
            </a:r>
          </a:p>
          <a:p>
            <a:pPr marL="285750" indent="-285750" fontAlgn="t">
              <a:buFont typeface="Arial" panose="020B0604020202020204" pitchFamily="34" charset="0"/>
              <a:buChar char="•"/>
            </a:pPr>
            <a:r>
              <a:rPr lang="en-GB" sz="1660">
                <a:solidFill>
                  <a:schemeClr val="accent5">
                    <a:lumMod val="50000"/>
                  </a:schemeClr>
                </a:solidFill>
                <a:latin typeface="Nunito Sans" panose="020B0604020202020204" charset="0"/>
              </a:rPr>
              <a:t>Safeguarding in Alternative Provisions. An overview of what alternative provisions are and regulations around alternative provisions, as well as highlighting the role of a Child Exploitation &amp; Online Protection Ambassadors</a:t>
            </a:r>
          </a:p>
          <a:p>
            <a:pPr marL="285750" indent="-285750" fontAlgn="t">
              <a:buFont typeface="Arial" panose="020B0604020202020204" pitchFamily="34" charset="0"/>
              <a:buChar char="•"/>
            </a:pPr>
            <a:r>
              <a:rPr lang="en-GB" sz="1660">
                <a:solidFill>
                  <a:schemeClr val="accent5">
                    <a:lumMod val="50000"/>
                  </a:schemeClr>
                </a:solidFill>
                <a:latin typeface="Nunito Sans" panose="020B0604020202020204" charset="0"/>
              </a:rPr>
              <a:t>Counter Terrorism Local Profile Briefing</a:t>
            </a:r>
          </a:p>
          <a:p>
            <a:pPr marL="285750" indent="-285750" fontAlgn="t">
              <a:buFont typeface="Arial" panose="020B0604020202020204" pitchFamily="34" charset="0"/>
              <a:buChar char="•"/>
            </a:pPr>
            <a:r>
              <a:rPr lang="en-GB" sz="1660">
                <a:solidFill>
                  <a:schemeClr val="accent5">
                    <a:lumMod val="50000"/>
                  </a:schemeClr>
                </a:solidFill>
                <a:latin typeface="Nunito Sans" panose="020B0604020202020204" charset="0"/>
              </a:rPr>
              <a:t>Prevent Duty Guidance for Education  This presentation exploring local priorities and areas of vulnerability. The presentation highlighted the Revised Prevent Duty Guidance and key changes to the guidance to be aware of. </a:t>
            </a:r>
          </a:p>
          <a:p>
            <a:pPr marL="285750" indent="-285750" fontAlgn="t">
              <a:buFont typeface="Arial" panose="020B0604020202020204" pitchFamily="34" charset="0"/>
              <a:buChar char="•"/>
            </a:pPr>
            <a:r>
              <a:rPr lang="en-GB" sz="1660">
                <a:solidFill>
                  <a:schemeClr val="accent5">
                    <a:lumMod val="50000"/>
                  </a:schemeClr>
                </a:solidFill>
                <a:latin typeface="Nunito Sans" panose="020B0604020202020204" charset="0"/>
              </a:rPr>
              <a:t>The role of the Virtual School in supporting and safeguarding children.</a:t>
            </a:r>
          </a:p>
          <a:p>
            <a:pPr marL="285750" indent="-285750" fontAlgn="t">
              <a:buFont typeface="Arial" panose="020B0604020202020204" pitchFamily="34" charset="0"/>
              <a:buChar char="•"/>
            </a:pPr>
            <a:r>
              <a:rPr lang="en-GB" sz="1660">
                <a:solidFill>
                  <a:schemeClr val="accent5">
                    <a:lumMod val="50000"/>
                  </a:schemeClr>
                </a:solidFill>
                <a:latin typeface="Nunito Sans" panose="020B0604020202020204" charset="0"/>
              </a:rPr>
              <a:t>The Barnardo’s Attendance Mentoring Project.</a:t>
            </a:r>
          </a:p>
          <a:p>
            <a:pPr marL="285750" indent="-285750" fontAlgn="t">
              <a:buFont typeface="Arial" panose="020B0604020202020204" pitchFamily="34" charset="0"/>
              <a:buChar char="•"/>
            </a:pPr>
            <a:r>
              <a:rPr lang="en-GB" sz="1660">
                <a:solidFill>
                  <a:schemeClr val="accent5">
                    <a:lumMod val="50000"/>
                  </a:schemeClr>
                </a:solidFill>
                <a:latin typeface="Nunito Sans" panose="020B0604020202020204" charset="0"/>
              </a:rPr>
              <a:t>Working Together to improve school attendance.</a:t>
            </a:r>
          </a:p>
        </p:txBody>
      </p:sp>
      <p:sp>
        <p:nvSpPr>
          <p:cNvPr id="7" name="Rectangle 6">
            <a:extLst>
              <a:ext uri="{FF2B5EF4-FFF2-40B4-BE49-F238E27FC236}">
                <a16:creationId xmlns:a16="http://schemas.microsoft.com/office/drawing/2014/main" id="{C501CCD7-7CD5-4B7E-9375-46ECB2324B5F}"/>
              </a:ext>
            </a:extLst>
          </p:cNvPr>
          <p:cNvSpPr/>
          <p:nvPr/>
        </p:nvSpPr>
        <p:spPr>
          <a:xfrm>
            <a:off x="10515600" y="3341448"/>
            <a:ext cx="6743700" cy="3846566"/>
          </a:xfrm>
          <a:prstGeom prst="rect">
            <a:avLst/>
          </a:prstGeom>
        </p:spPr>
        <p:txBody>
          <a:bodyPr wrap="square">
            <a:spAutoFit/>
          </a:bodyPr>
          <a:lstStyle/>
          <a:p>
            <a:pPr>
              <a:lnSpc>
                <a:spcPct val="107000"/>
              </a:lnSpc>
              <a:spcAft>
                <a:spcPts val="800"/>
              </a:spcAft>
            </a:pPr>
            <a:r>
              <a:rPr lang="en-GB" sz="1660">
                <a:solidFill>
                  <a:schemeClr val="accent5">
                    <a:lumMod val="50000"/>
                  </a:schemeClr>
                </a:solidFill>
                <a:latin typeface="Chewy" panose="020B0604020202020204" charset="0"/>
                <a:ea typeface="Chewy" panose="020B0604020202020204" charset="0"/>
                <a:cs typeface="Times New Roman" panose="02020603050405020304" pitchFamily="18" charset="0"/>
              </a:rPr>
              <a:t>How will you transfer the knowledge and skills gained from today’s conference into your everyday practice at work?</a:t>
            </a:r>
          </a:p>
          <a:p>
            <a:pPr algn="ctr">
              <a:lnSpc>
                <a:spcPct val="107000"/>
              </a:lnSpc>
              <a:spcAft>
                <a:spcPts val="800"/>
              </a:spcAft>
            </a:pPr>
            <a:endParaRPr lang="en-GB" sz="1660">
              <a:solidFill>
                <a:schemeClr val="accent5">
                  <a:lumMod val="50000"/>
                </a:schemeClr>
              </a:solidFill>
              <a:latin typeface="Chewy" panose="020B0604020202020204" charset="0"/>
              <a:ea typeface="Chewy" panose="020B0604020202020204" charset="0"/>
              <a:cs typeface="Times New Roman" panose="02020603050405020304" pitchFamily="18" charset="0"/>
            </a:endParaRPr>
          </a:p>
          <a:p>
            <a:pPr lvl="0" algn="ctr">
              <a:lnSpc>
                <a:spcPct val="107000"/>
              </a:lnSpc>
              <a:spcAft>
                <a:spcPts val="0"/>
              </a:spcAft>
            </a:pPr>
            <a:r>
              <a:rPr lang="en-GB" sz="1660" i="1">
                <a:latin typeface="Ink Free" panose="03080402000500000000" pitchFamily="66" charset="0"/>
                <a:ea typeface="Calibri" panose="020F0502020204030204" pitchFamily="34" charset="0"/>
                <a:cs typeface="Times New Roman" panose="02020603050405020304" pitchFamily="18" charset="0"/>
              </a:rPr>
              <a:t>“</a:t>
            </a:r>
            <a:r>
              <a:rPr lang="en-GB" sz="1660" i="1">
                <a:solidFill>
                  <a:schemeClr val="accent5">
                    <a:lumMod val="50000"/>
                  </a:schemeClr>
                </a:solidFill>
                <a:latin typeface="Ink Free" panose="03080402000500000000" pitchFamily="66" charset="0"/>
                <a:ea typeface="Calibri" panose="020F0502020204030204" pitchFamily="34" charset="0"/>
                <a:cs typeface="Times New Roman" panose="02020603050405020304" pitchFamily="18" charset="0"/>
              </a:rPr>
              <a:t>Pulling together a collaborative team to discuss and resolve issues relating to safeguarding and attendances.”</a:t>
            </a:r>
          </a:p>
          <a:p>
            <a:pPr lvl="0" algn="ctr">
              <a:lnSpc>
                <a:spcPct val="107000"/>
              </a:lnSpc>
              <a:spcAft>
                <a:spcPts val="0"/>
              </a:spcAft>
            </a:pPr>
            <a:endParaRPr lang="en-GB" sz="1660" i="1">
              <a:solidFill>
                <a:schemeClr val="accent5">
                  <a:lumMod val="50000"/>
                </a:schemeClr>
              </a:solidFill>
              <a:latin typeface="Ink Free" panose="03080402000500000000" pitchFamily="66" charset="0"/>
              <a:ea typeface="Calibri" panose="020F0502020204030204" pitchFamily="34" charset="0"/>
              <a:cs typeface="Times New Roman" panose="02020603050405020304" pitchFamily="18" charset="0"/>
            </a:endParaRPr>
          </a:p>
          <a:p>
            <a:pPr lvl="0" algn="ctr">
              <a:lnSpc>
                <a:spcPct val="107000"/>
              </a:lnSpc>
              <a:spcAft>
                <a:spcPts val="0"/>
              </a:spcAft>
            </a:pPr>
            <a:r>
              <a:rPr lang="en-GB" sz="1660" i="1">
                <a:solidFill>
                  <a:schemeClr val="accent5">
                    <a:lumMod val="50000"/>
                  </a:schemeClr>
                </a:solidFill>
                <a:latin typeface="Ink Free" panose="03080402000500000000" pitchFamily="66" charset="0"/>
                <a:ea typeface="Calibri" panose="020F0502020204030204" pitchFamily="34" charset="0"/>
                <a:cs typeface="Times New Roman" panose="02020603050405020304" pitchFamily="18" charset="0"/>
              </a:rPr>
              <a:t>“Continue to work with students and families around the complex issues that present in their lives. Strive to improve attendance and support every student to increase attendance at school.”</a:t>
            </a:r>
          </a:p>
          <a:p>
            <a:pPr lvl="0" algn="ctr">
              <a:lnSpc>
                <a:spcPct val="107000"/>
              </a:lnSpc>
              <a:spcAft>
                <a:spcPts val="0"/>
              </a:spcAft>
            </a:pPr>
            <a:endParaRPr lang="en-GB" sz="1660" i="1">
              <a:solidFill>
                <a:schemeClr val="accent5">
                  <a:lumMod val="50000"/>
                </a:schemeClr>
              </a:solidFill>
              <a:latin typeface="Ink Free" panose="03080402000500000000" pitchFamily="66" charset="0"/>
              <a:ea typeface="Calibri" panose="020F0502020204030204" pitchFamily="34" charset="0"/>
              <a:cs typeface="Times New Roman" panose="02020603050405020304" pitchFamily="18" charset="0"/>
            </a:endParaRPr>
          </a:p>
          <a:p>
            <a:pPr lvl="0" algn="ctr">
              <a:lnSpc>
                <a:spcPct val="107000"/>
              </a:lnSpc>
              <a:spcAft>
                <a:spcPts val="800"/>
              </a:spcAft>
            </a:pPr>
            <a:r>
              <a:rPr lang="en-GB" sz="1660" i="1">
                <a:solidFill>
                  <a:schemeClr val="accent5">
                    <a:lumMod val="50000"/>
                  </a:schemeClr>
                </a:solidFill>
                <a:latin typeface="Ink Free" panose="03080402000500000000" pitchFamily="66" charset="0"/>
                <a:ea typeface="Calibri" panose="020F0502020204030204" pitchFamily="34" charset="0"/>
                <a:cs typeface="Times New Roman" panose="02020603050405020304" pitchFamily="18" charset="0"/>
              </a:rPr>
              <a:t>“Professional curiosity to include asking about school attendance and exploring barriers and potential avenues for support to improve this in clinical settings.”</a:t>
            </a:r>
          </a:p>
        </p:txBody>
      </p:sp>
    </p:spTree>
    <p:extLst>
      <p:ext uri="{BB962C8B-B14F-4D97-AF65-F5344CB8AC3E}">
        <p14:creationId xmlns:p14="http://schemas.microsoft.com/office/powerpoint/2010/main" val="2168065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effectLst/>
      </p:bgPr>
    </p:bg>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91186C8-103F-4DD8-B240-F80E92105648}"/>
              </a:ext>
            </a:extLst>
          </p:cNvPr>
          <p:cNvGraphicFramePr/>
          <p:nvPr>
            <p:extLst>
              <p:ext uri="{D42A27DB-BD31-4B8C-83A1-F6EECF244321}">
                <p14:modId xmlns:p14="http://schemas.microsoft.com/office/powerpoint/2010/main" val="354066647"/>
              </p:ext>
            </p:extLst>
          </p:nvPr>
        </p:nvGraphicFramePr>
        <p:xfrm>
          <a:off x="11215230" y="599855"/>
          <a:ext cx="8707095" cy="587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utoShape 2"/>
          <p:cNvSpPr/>
          <p:nvPr/>
        </p:nvSpPr>
        <p:spPr>
          <a:xfrm rot="4620">
            <a:off x="1028680" y="9263062"/>
            <a:ext cx="7086653" cy="0"/>
          </a:xfrm>
          <a:prstGeom prst="line">
            <a:avLst/>
          </a:prstGeom>
          <a:ln w="19050" cap="flat">
            <a:solidFill>
              <a:srgbClr val="00C2CB"/>
            </a:solidFill>
            <a:prstDash val="solid"/>
            <a:headEnd type="none" w="sm" len="sm"/>
            <a:tailEnd type="none" w="sm" len="sm"/>
          </a:ln>
        </p:spPr>
      </p:sp>
      <p:sp>
        <p:nvSpPr>
          <p:cNvPr id="3" name="Freeform 3"/>
          <p:cNvSpPr/>
          <p:nvPr/>
        </p:nvSpPr>
        <p:spPr>
          <a:xfrm>
            <a:off x="15935078" y="8339823"/>
            <a:ext cx="1770679" cy="1089927"/>
          </a:xfrm>
          <a:custGeom>
            <a:avLst/>
            <a:gdLst/>
            <a:ahLst/>
            <a:cxnLst/>
            <a:rect l="l" t="t" r="r" b="b"/>
            <a:pathLst>
              <a:path w="1770679" h="1089927">
                <a:moveTo>
                  <a:pt x="0" y="0"/>
                </a:moveTo>
                <a:lnTo>
                  <a:pt x="1770679" y="0"/>
                </a:lnTo>
                <a:lnTo>
                  <a:pt x="1770679" y="1089927"/>
                </a:lnTo>
                <a:lnTo>
                  <a:pt x="0" y="1089927"/>
                </a:lnTo>
                <a:lnTo>
                  <a:pt x="0" y="0"/>
                </a:lnTo>
                <a:close/>
              </a:path>
            </a:pathLst>
          </a:custGeom>
          <a:blipFill>
            <a:blip r:embed="rId7"/>
            <a:stretch>
              <a:fillRect/>
            </a:stretch>
          </a:blipFill>
        </p:spPr>
      </p:sp>
      <p:sp>
        <p:nvSpPr>
          <p:cNvPr id="5" name="TextBox 5"/>
          <p:cNvSpPr txBox="1"/>
          <p:nvPr/>
        </p:nvSpPr>
        <p:spPr>
          <a:xfrm>
            <a:off x="1028700" y="1019175"/>
            <a:ext cx="10747964" cy="771525"/>
          </a:xfrm>
          <a:prstGeom prst="rect">
            <a:avLst/>
          </a:prstGeom>
        </p:spPr>
        <p:txBody>
          <a:bodyPr lIns="0" tIns="0" rIns="0" bIns="0" rtlCol="0" anchor="t">
            <a:spAutoFit/>
          </a:bodyPr>
          <a:lstStyle/>
          <a:p>
            <a:pPr algn="l">
              <a:lnSpc>
                <a:spcPts val="6000"/>
              </a:lnSpc>
            </a:pPr>
            <a:r>
              <a:rPr lang="en-US" sz="5000" b="1">
                <a:solidFill>
                  <a:srgbClr val="0E3F54"/>
                </a:solidFill>
                <a:latin typeface="Nunito Sans Heavy" panose="020B0604020202020204" charset="0"/>
                <a:ea typeface="Nunito Sans Bold"/>
                <a:cs typeface="Nunito Sans Bold"/>
                <a:sym typeface="Nunito Sans Bold"/>
              </a:rPr>
              <a:t>Assurance Priority</a:t>
            </a:r>
          </a:p>
        </p:txBody>
      </p:sp>
      <p:sp>
        <p:nvSpPr>
          <p:cNvPr id="6" name="TextBox 6"/>
          <p:cNvSpPr txBox="1"/>
          <p:nvPr/>
        </p:nvSpPr>
        <p:spPr>
          <a:xfrm>
            <a:off x="1054840" y="3652491"/>
            <a:ext cx="6952530" cy="5374805"/>
          </a:xfrm>
          <a:prstGeom prst="rect">
            <a:avLst/>
          </a:prstGeom>
        </p:spPr>
        <p:txBody>
          <a:bodyPr lIns="0" tIns="0" rIns="0" bIns="0" rtlCol="0" anchor="t">
            <a:spAutoFit/>
          </a:bodyPr>
          <a:lstStyle/>
          <a:p>
            <a:pPr marL="0" lvl="0" indent="0" algn="l">
              <a:lnSpc>
                <a:spcPts val="1960"/>
              </a:lnSpc>
            </a:pPr>
            <a:r>
              <a:rPr lang="en-US" sz="1660">
                <a:solidFill>
                  <a:schemeClr val="accent5">
                    <a:lumMod val="50000"/>
                  </a:schemeClr>
                </a:solidFill>
                <a:latin typeface="Nunito Sans"/>
                <a:ea typeface="Nunito Sans"/>
                <a:cs typeface="Nunito Sans"/>
                <a:sym typeface="Nunito Sans"/>
              </a:rPr>
              <a:t>Significant efforts have been made to enhance practices in identifying and reducing risks related to violence and exploitation. This year, a more integrated approach has been developed to address these issues, focusing on understanding the demographics of affected young people. </a:t>
            </a:r>
          </a:p>
          <a:p>
            <a:pPr marL="0" lvl="0" indent="0" algn="l">
              <a:lnSpc>
                <a:spcPts val="1960"/>
              </a:lnSpc>
            </a:pPr>
            <a:endParaRPr lang="en-US" sz="1660">
              <a:solidFill>
                <a:schemeClr val="accent5">
                  <a:lumMod val="50000"/>
                </a:schemeClr>
              </a:solidFill>
              <a:latin typeface="Nunito Sans"/>
              <a:ea typeface="Nunito Sans"/>
              <a:cs typeface="Nunito Sans"/>
              <a:sym typeface="Nunito Sans"/>
            </a:endParaRPr>
          </a:p>
          <a:p>
            <a:pPr marL="0" lvl="0" indent="0" algn="l">
              <a:lnSpc>
                <a:spcPts val="1960"/>
              </a:lnSpc>
            </a:pPr>
            <a:r>
              <a:rPr lang="en-US" sz="1660">
                <a:solidFill>
                  <a:schemeClr val="accent5">
                    <a:lumMod val="50000"/>
                  </a:schemeClr>
                </a:solidFill>
                <a:latin typeface="Nunito Sans"/>
                <a:ea typeface="Nunito Sans"/>
                <a:cs typeface="Nunito Sans"/>
                <a:sym typeface="Nunito Sans"/>
              </a:rPr>
              <a:t>A consistent strategy for responding to serious youth violence has been established, streamlining assessment and referral processes. At the April 2023 Conference the service highlighted progress to:</a:t>
            </a:r>
          </a:p>
          <a:p>
            <a:pPr marL="0" lvl="0" indent="0" algn="l">
              <a:lnSpc>
                <a:spcPts val="1960"/>
              </a:lnSpc>
            </a:pPr>
            <a:endParaRPr lang="en-US" sz="1660">
              <a:solidFill>
                <a:schemeClr val="accent5">
                  <a:lumMod val="50000"/>
                </a:schemeClr>
              </a:solidFill>
              <a:latin typeface="Nunito Sans"/>
              <a:ea typeface="Nunito Sans"/>
              <a:cs typeface="Nunito Sans"/>
              <a:sym typeface="Nunito Sans"/>
            </a:endParaRPr>
          </a:p>
          <a:p>
            <a:pPr marL="285750" indent="-285750">
              <a:buFont typeface="Arial" panose="020B0604020202020204" pitchFamily="34" charset="0"/>
              <a:buChar char="•"/>
            </a:pPr>
            <a:r>
              <a:rPr lang="en-GB" sz="1660">
                <a:solidFill>
                  <a:schemeClr val="accent5">
                    <a:lumMod val="50000"/>
                  </a:schemeClr>
                </a:solidFill>
                <a:latin typeface="Nunito Sans" panose="020B0604020202020204" charset="0"/>
              </a:rPr>
              <a:t>Develop a Multi-Agency Child Exploitation  panel and increased Child Exploitation Coordinator capacity</a:t>
            </a:r>
          </a:p>
          <a:p>
            <a:pPr marL="285750" indent="-285750">
              <a:buFont typeface="Arial" panose="020B0604020202020204" pitchFamily="34" charset="0"/>
              <a:buChar char="•"/>
            </a:pPr>
            <a:r>
              <a:rPr lang="en-GB" sz="1660">
                <a:solidFill>
                  <a:schemeClr val="accent5">
                    <a:lumMod val="50000"/>
                  </a:schemeClr>
                </a:solidFill>
                <a:latin typeface="Nunito Sans" panose="020B0604020202020204" charset="0"/>
              </a:rPr>
              <a:t>Development of  a Child Exploitation  social work team </a:t>
            </a:r>
          </a:p>
          <a:p>
            <a:pPr marL="285750" indent="-285750">
              <a:buFont typeface="Arial" panose="020B0604020202020204" pitchFamily="34" charset="0"/>
              <a:buChar char="•"/>
            </a:pPr>
            <a:r>
              <a:rPr lang="en-GB" sz="1660">
                <a:solidFill>
                  <a:schemeClr val="accent5">
                    <a:lumMod val="50000"/>
                  </a:schemeClr>
                </a:solidFill>
                <a:latin typeface="Nunito Sans" panose="020B0604020202020204" charset="0"/>
              </a:rPr>
              <a:t>Development of a child exploitation tracker</a:t>
            </a:r>
          </a:p>
          <a:p>
            <a:pPr marL="285750" indent="-285750">
              <a:buFont typeface="Arial" panose="020B0604020202020204" pitchFamily="34" charset="0"/>
              <a:buChar char="•"/>
            </a:pPr>
            <a:r>
              <a:rPr lang="en-GB" sz="1660">
                <a:solidFill>
                  <a:schemeClr val="accent5">
                    <a:lumMod val="50000"/>
                  </a:schemeClr>
                </a:solidFill>
                <a:latin typeface="Nunito Sans" panose="020B0604020202020204" charset="0"/>
              </a:rPr>
              <a:t>Community Safety Partnership Youth conference on knife crime</a:t>
            </a:r>
          </a:p>
          <a:p>
            <a:pPr marL="285750" indent="-285750">
              <a:buFont typeface="Arial" panose="020B0604020202020204" pitchFamily="34" charset="0"/>
              <a:buChar char="•"/>
            </a:pPr>
            <a:r>
              <a:rPr lang="en-GB" sz="1660">
                <a:solidFill>
                  <a:schemeClr val="accent5">
                    <a:lumMod val="50000"/>
                  </a:schemeClr>
                </a:solidFill>
                <a:latin typeface="Nunito Sans" panose="020B0604020202020204" charset="0"/>
              </a:rPr>
              <a:t>Attachment aware and Trauma informed Pilot – 12 schools</a:t>
            </a:r>
          </a:p>
          <a:p>
            <a:pPr marL="285750" indent="-285750">
              <a:buFont typeface="Arial" panose="020B0604020202020204" pitchFamily="34" charset="0"/>
              <a:buChar char="•"/>
            </a:pPr>
            <a:r>
              <a:rPr lang="en-GB" sz="1660">
                <a:solidFill>
                  <a:schemeClr val="accent5">
                    <a:lumMod val="50000"/>
                  </a:schemeClr>
                </a:solidFill>
                <a:latin typeface="Nunito Sans" panose="020B0604020202020204" charset="0"/>
              </a:rPr>
              <a:t>Peer Mentoring Pilot Princes Trust</a:t>
            </a:r>
          </a:p>
          <a:p>
            <a:pPr marL="285750" indent="-285750">
              <a:buFont typeface="Arial" panose="020B0604020202020204" pitchFamily="34" charset="0"/>
              <a:buChar char="•"/>
            </a:pPr>
            <a:r>
              <a:rPr lang="en-GB" sz="1660">
                <a:solidFill>
                  <a:schemeClr val="accent5">
                    <a:lumMod val="50000"/>
                  </a:schemeClr>
                </a:solidFill>
                <a:latin typeface="Nunito Sans" panose="020B0604020202020204" charset="0"/>
              </a:rPr>
              <a:t>Focus on Contextual Safeguarding – Safer Streets and Violence against woman and girls funding, Operation Synchro</a:t>
            </a:r>
          </a:p>
          <a:p>
            <a:pPr marL="285750" indent="-285750">
              <a:buFont typeface="Arial" panose="020B0604020202020204" pitchFamily="34" charset="0"/>
              <a:buChar char="•"/>
            </a:pPr>
            <a:r>
              <a:rPr lang="en-GB" sz="1660">
                <a:solidFill>
                  <a:schemeClr val="accent5">
                    <a:lumMod val="50000"/>
                  </a:schemeClr>
                </a:solidFill>
                <a:latin typeface="Nunito Sans" panose="020B0604020202020204" charset="0"/>
              </a:rPr>
              <a:t>Review the Risk Factor Matrix</a:t>
            </a:r>
          </a:p>
          <a:p>
            <a:pPr marL="285750" indent="-285750">
              <a:buFont typeface="Arial" panose="020B0604020202020204" pitchFamily="34" charset="0"/>
              <a:buChar char="•"/>
            </a:pPr>
            <a:r>
              <a:rPr lang="en-GB" sz="1660">
                <a:solidFill>
                  <a:schemeClr val="accent5">
                    <a:lumMod val="50000"/>
                  </a:schemeClr>
                </a:solidFill>
                <a:latin typeface="Nunito Sans" panose="020B0604020202020204" charset="0"/>
              </a:rPr>
              <a:t>Work with the Tackling Child Exploitation (TCE) programme</a:t>
            </a:r>
            <a:endParaRPr lang="en-US" sz="1660">
              <a:solidFill>
                <a:schemeClr val="accent5">
                  <a:lumMod val="50000"/>
                </a:schemeClr>
              </a:solidFill>
              <a:latin typeface="Nunito Sans"/>
              <a:ea typeface="Nunito Sans"/>
              <a:cs typeface="Nunito Sans"/>
              <a:sym typeface="Nunito Sans"/>
            </a:endParaRPr>
          </a:p>
          <a:p>
            <a:pPr marL="0" lvl="0" indent="0" algn="l">
              <a:lnSpc>
                <a:spcPts val="1960"/>
              </a:lnSpc>
            </a:pPr>
            <a:endParaRPr lang="en-US" sz="1660">
              <a:solidFill>
                <a:schemeClr val="accent5">
                  <a:lumMod val="50000"/>
                </a:schemeClr>
              </a:solidFill>
              <a:latin typeface="Nunito Sans"/>
              <a:ea typeface="Nunito Sans"/>
              <a:cs typeface="Nunito Sans"/>
              <a:sym typeface="Nunito Sans"/>
            </a:endParaRPr>
          </a:p>
        </p:txBody>
      </p:sp>
      <p:sp>
        <p:nvSpPr>
          <p:cNvPr id="8" name="TextBox 8"/>
          <p:cNvSpPr txBox="1"/>
          <p:nvPr/>
        </p:nvSpPr>
        <p:spPr>
          <a:xfrm>
            <a:off x="7066366" y="9629732"/>
            <a:ext cx="1048963" cy="242631"/>
          </a:xfrm>
          <a:prstGeom prst="rect">
            <a:avLst/>
          </a:prstGeom>
        </p:spPr>
        <p:txBody>
          <a:bodyPr lIns="0" tIns="0" rIns="0" bIns="0" rtlCol="0" anchor="t">
            <a:spAutoFit/>
          </a:bodyPr>
          <a:lstStyle/>
          <a:p>
            <a:pPr algn="r">
              <a:lnSpc>
                <a:spcPts val="1960"/>
              </a:lnSpc>
            </a:pPr>
            <a:r>
              <a:rPr lang="en-US" sz="1400" b="1">
                <a:solidFill>
                  <a:srgbClr val="2B2B2B"/>
                </a:solidFill>
                <a:latin typeface="Poppins Medium"/>
                <a:ea typeface="Poppins Medium"/>
                <a:cs typeface="Poppins Medium"/>
                <a:sym typeface="Poppins Medium"/>
              </a:rPr>
              <a:t>24</a:t>
            </a:r>
          </a:p>
        </p:txBody>
      </p:sp>
      <p:grpSp>
        <p:nvGrpSpPr>
          <p:cNvPr id="9" name="Group 9"/>
          <p:cNvGrpSpPr/>
          <p:nvPr/>
        </p:nvGrpSpPr>
        <p:grpSpPr>
          <a:xfrm>
            <a:off x="1028683" y="1985075"/>
            <a:ext cx="5821321" cy="1249397"/>
            <a:chOff x="0" y="0"/>
            <a:chExt cx="7761761" cy="1665863"/>
          </a:xfrm>
        </p:grpSpPr>
        <p:sp>
          <p:nvSpPr>
            <p:cNvPr id="10" name="TextBox 10"/>
            <p:cNvSpPr txBox="1"/>
            <p:nvPr/>
          </p:nvSpPr>
          <p:spPr>
            <a:xfrm>
              <a:off x="0" y="810307"/>
              <a:ext cx="7761761" cy="855556"/>
            </a:xfrm>
            <a:prstGeom prst="rect">
              <a:avLst/>
            </a:prstGeom>
          </p:spPr>
          <p:txBody>
            <a:bodyPr lIns="0" tIns="0" rIns="0" bIns="0" rtlCol="0" anchor="t">
              <a:spAutoFit/>
            </a:bodyPr>
            <a:lstStyle/>
            <a:p>
              <a:pPr algn="l">
                <a:lnSpc>
                  <a:spcPts val="2593"/>
                </a:lnSpc>
              </a:pPr>
              <a:r>
                <a:rPr lang="en-US" sz="2075" spc="207">
                  <a:solidFill>
                    <a:srgbClr val="51B59F"/>
                  </a:solidFill>
                  <a:latin typeface="League Spartan"/>
                  <a:ea typeface="League Spartan"/>
                  <a:cs typeface="League Spartan"/>
                  <a:sym typeface="League Spartan"/>
                </a:rPr>
                <a:t>CHILD EXPLOITATION AND SERIOUS YOUTH VIOLENCE</a:t>
              </a:r>
            </a:p>
          </p:txBody>
        </p:sp>
        <p:sp>
          <p:nvSpPr>
            <p:cNvPr id="11" name="TextBox 11"/>
            <p:cNvSpPr txBox="1"/>
            <p:nvPr/>
          </p:nvSpPr>
          <p:spPr>
            <a:xfrm>
              <a:off x="0" y="-19050"/>
              <a:ext cx="7761761" cy="567690"/>
            </a:xfrm>
            <a:prstGeom prst="rect">
              <a:avLst/>
            </a:prstGeom>
          </p:spPr>
          <p:txBody>
            <a:bodyPr lIns="0" tIns="0" rIns="0" bIns="0" rtlCol="0" anchor="t">
              <a:spAutoFit/>
            </a:bodyPr>
            <a:lstStyle/>
            <a:p>
              <a:pPr algn="l">
                <a:lnSpc>
                  <a:spcPts val="3375"/>
                </a:lnSpc>
              </a:pPr>
              <a:r>
                <a:rPr lang="en-US" sz="2700" b="1" spc="270">
                  <a:solidFill>
                    <a:srgbClr val="000000"/>
                  </a:solidFill>
                  <a:latin typeface="Roboto Bold"/>
                  <a:ea typeface="Roboto Bold"/>
                  <a:cs typeface="Roboto Bold"/>
                  <a:sym typeface="Roboto Bold"/>
                </a:rPr>
                <a:t>MULTI-AGENCY RESPONSE TO</a:t>
              </a:r>
            </a:p>
          </p:txBody>
        </p:sp>
      </p:grpSp>
      <p:sp>
        <p:nvSpPr>
          <p:cNvPr id="12" name="TextBox 12"/>
          <p:cNvSpPr txBox="1"/>
          <p:nvPr/>
        </p:nvSpPr>
        <p:spPr>
          <a:xfrm>
            <a:off x="13034876" y="4549740"/>
            <a:ext cx="1790428" cy="1304396"/>
          </a:xfrm>
          <a:prstGeom prst="rect">
            <a:avLst/>
          </a:prstGeom>
        </p:spPr>
        <p:txBody>
          <a:bodyPr wrap="square" lIns="0" tIns="0" rIns="0" bIns="0" rtlCol="0" anchor="t">
            <a:spAutoFit/>
          </a:bodyPr>
          <a:lstStyle/>
          <a:p>
            <a:pPr algn="ctr">
              <a:lnSpc>
                <a:spcPts val="1679"/>
              </a:lnSpc>
            </a:pPr>
            <a:r>
              <a:rPr lang="en-US" sz="1400" b="1">
                <a:solidFill>
                  <a:schemeClr val="accent5">
                    <a:lumMod val="50000"/>
                  </a:schemeClr>
                </a:solidFill>
                <a:latin typeface="Chewy "/>
                <a:ea typeface="Nunito Sans Bold"/>
                <a:cs typeface="Nunito Sans Bold"/>
                <a:sym typeface="Nunito Sans Bold"/>
              </a:rPr>
              <a:t>73</a:t>
            </a:r>
          </a:p>
          <a:p>
            <a:pPr algn="ctr">
              <a:lnSpc>
                <a:spcPts val="1679"/>
              </a:lnSpc>
              <a:spcBef>
                <a:spcPct val="0"/>
              </a:spcBef>
            </a:pPr>
            <a:r>
              <a:rPr lang="en-US" sz="1400">
                <a:solidFill>
                  <a:schemeClr val="accent5">
                    <a:lumMod val="50000"/>
                  </a:schemeClr>
                </a:solidFill>
                <a:latin typeface="Chewy "/>
                <a:ea typeface="Nunito Sans"/>
                <a:cs typeface="Nunito Sans"/>
                <a:sym typeface="Nunito Sans"/>
              </a:rPr>
              <a:t> children are open to the Multi-agency Child Exploitation Panel (MACE) at the time of writing the report</a:t>
            </a:r>
          </a:p>
        </p:txBody>
      </p:sp>
      <p:sp>
        <p:nvSpPr>
          <p:cNvPr id="13" name="TextBox 13"/>
          <p:cNvSpPr txBox="1"/>
          <p:nvPr/>
        </p:nvSpPr>
        <p:spPr>
          <a:xfrm>
            <a:off x="16322968" y="2704259"/>
            <a:ext cx="1562271" cy="1735732"/>
          </a:xfrm>
          <a:prstGeom prst="rect">
            <a:avLst/>
          </a:prstGeom>
        </p:spPr>
        <p:txBody>
          <a:bodyPr wrap="square" lIns="0" tIns="0" rIns="0" bIns="0" rtlCol="0" anchor="t">
            <a:spAutoFit/>
          </a:bodyPr>
          <a:lstStyle/>
          <a:p>
            <a:pPr algn="ctr">
              <a:lnSpc>
                <a:spcPts val="1679"/>
              </a:lnSpc>
            </a:pPr>
            <a:r>
              <a:rPr lang="en-US" sz="1400" b="1">
                <a:solidFill>
                  <a:schemeClr val="accent5">
                    <a:lumMod val="50000"/>
                  </a:schemeClr>
                </a:solidFill>
                <a:latin typeface="Chewy "/>
                <a:ea typeface="Nunito Sans Bold"/>
                <a:cs typeface="Nunito Sans Bold"/>
                <a:sym typeface="Nunito Sans Bold"/>
              </a:rPr>
              <a:t>77%</a:t>
            </a:r>
          </a:p>
          <a:p>
            <a:pPr algn="ctr">
              <a:lnSpc>
                <a:spcPts val="1679"/>
              </a:lnSpc>
            </a:pPr>
            <a:r>
              <a:rPr lang="en-US" sz="1400">
                <a:solidFill>
                  <a:schemeClr val="accent5">
                    <a:lumMod val="50000"/>
                  </a:schemeClr>
                </a:solidFill>
                <a:latin typeface="Chewy "/>
                <a:ea typeface="Nunito Sans"/>
                <a:cs typeface="Nunito Sans"/>
                <a:sym typeface="Nunito Sans"/>
              </a:rPr>
              <a:t> of children open to the MACE are male</a:t>
            </a:r>
            <a:r>
              <a:rPr lang="en-US" sz="1400">
                <a:solidFill>
                  <a:srgbClr val="000000"/>
                </a:solidFill>
                <a:latin typeface="Nunito Sans"/>
                <a:ea typeface="Nunito Sans"/>
                <a:cs typeface="Nunito Sans"/>
                <a:sym typeface="Nunito Sans"/>
              </a:rPr>
              <a:t>.</a:t>
            </a:r>
            <a:r>
              <a:rPr lang="en-US" sz="1400" b="1">
                <a:solidFill>
                  <a:schemeClr val="accent5">
                    <a:lumMod val="50000"/>
                  </a:schemeClr>
                </a:solidFill>
                <a:latin typeface="Chewy "/>
                <a:ea typeface="Nunito Sans Bold"/>
                <a:cs typeface="Nunito Sans Bold"/>
                <a:sym typeface="Nunito Sans Bold"/>
              </a:rPr>
              <a:t> 12.3 %</a:t>
            </a:r>
          </a:p>
          <a:p>
            <a:pPr algn="ctr">
              <a:lnSpc>
                <a:spcPts val="1679"/>
              </a:lnSpc>
              <a:spcBef>
                <a:spcPct val="0"/>
              </a:spcBef>
            </a:pPr>
            <a:r>
              <a:rPr lang="en-US" sz="1400">
                <a:solidFill>
                  <a:schemeClr val="accent5">
                    <a:lumMod val="50000"/>
                  </a:schemeClr>
                </a:solidFill>
                <a:latin typeface="Chewy "/>
                <a:ea typeface="Nunito Sans"/>
                <a:cs typeface="Nunito Sans"/>
                <a:sym typeface="Nunito Sans"/>
              </a:rPr>
              <a:t> of children open to the MACE are Children Looked After</a:t>
            </a:r>
          </a:p>
          <a:p>
            <a:pPr algn="ctr">
              <a:lnSpc>
                <a:spcPts val="1679"/>
              </a:lnSpc>
              <a:spcBef>
                <a:spcPct val="0"/>
              </a:spcBef>
            </a:pPr>
            <a:endParaRPr lang="en-US" sz="1200">
              <a:solidFill>
                <a:srgbClr val="000000"/>
              </a:solidFill>
              <a:latin typeface="Nunito Sans"/>
              <a:ea typeface="Nunito Sans"/>
              <a:cs typeface="Nunito Sans"/>
              <a:sym typeface="Nunito Sans"/>
            </a:endParaRPr>
          </a:p>
        </p:txBody>
      </p:sp>
      <p:sp>
        <p:nvSpPr>
          <p:cNvPr id="17" name="TextBox 17"/>
          <p:cNvSpPr txBox="1"/>
          <p:nvPr/>
        </p:nvSpPr>
        <p:spPr>
          <a:xfrm>
            <a:off x="13277301" y="1097185"/>
            <a:ext cx="1548003" cy="868379"/>
          </a:xfrm>
          <a:prstGeom prst="rect">
            <a:avLst/>
          </a:prstGeom>
        </p:spPr>
        <p:txBody>
          <a:bodyPr lIns="0" tIns="0" rIns="0" bIns="0" rtlCol="0" anchor="t">
            <a:spAutoFit/>
          </a:bodyPr>
          <a:lstStyle/>
          <a:p>
            <a:pPr algn="ctr">
              <a:lnSpc>
                <a:spcPts val="1679"/>
              </a:lnSpc>
            </a:pPr>
            <a:r>
              <a:rPr lang="en-US" sz="1400" b="1">
                <a:solidFill>
                  <a:schemeClr val="accent5">
                    <a:lumMod val="50000"/>
                  </a:schemeClr>
                </a:solidFill>
                <a:latin typeface="Chewy "/>
                <a:ea typeface="Nunito Sans Bold"/>
                <a:cs typeface="Nunito Sans Bold"/>
                <a:sym typeface="Nunito Sans Bold"/>
              </a:rPr>
              <a:t>52.5 %</a:t>
            </a:r>
          </a:p>
          <a:p>
            <a:pPr algn="ctr">
              <a:lnSpc>
                <a:spcPts val="1679"/>
              </a:lnSpc>
              <a:spcBef>
                <a:spcPct val="0"/>
              </a:spcBef>
            </a:pPr>
            <a:r>
              <a:rPr lang="en-US" sz="1400">
                <a:solidFill>
                  <a:schemeClr val="accent5">
                    <a:lumMod val="50000"/>
                  </a:schemeClr>
                </a:solidFill>
                <a:latin typeface="Chewy "/>
                <a:ea typeface="Nunito Sans"/>
                <a:cs typeface="Nunito Sans"/>
                <a:sym typeface="Nunito Sans"/>
              </a:rPr>
              <a:t> of children open to the MACE are within mainstream education</a:t>
            </a:r>
          </a:p>
        </p:txBody>
      </p:sp>
      <p:sp>
        <p:nvSpPr>
          <p:cNvPr id="19" name="TextBox 19"/>
          <p:cNvSpPr txBox="1"/>
          <p:nvPr/>
        </p:nvSpPr>
        <p:spPr>
          <a:xfrm>
            <a:off x="14300151" y="2959497"/>
            <a:ext cx="1548003" cy="223844"/>
          </a:xfrm>
          <a:prstGeom prst="rect">
            <a:avLst/>
          </a:prstGeom>
        </p:spPr>
        <p:txBody>
          <a:bodyPr lIns="0" tIns="0" rIns="0" bIns="0" rtlCol="0" anchor="t">
            <a:spAutoFit/>
          </a:bodyPr>
          <a:lstStyle/>
          <a:p>
            <a:pPr algn="ctr">
              <a:lnSpc>
                <a:spcPts val="1679"/>
              </a:lnSpc>
            </a:pPr>
            <a:endParaRPr lang="en-US" sz="1660">
              <a:solidFill>
                <a:schemeClr val="accent5">
                  <a:lumMod val="50000"/>
                </a:schemeClr>
              </a:solidFill>
              <a:latin typeface="Chewy "/>
              <a:ea typeface="Nunito Sans"/>
              <a:cs typeface="Nunito Sans"/>
              <a:sym typeface="Nunito Sans"/>
            </a:endParaRPr>
          </a:p>
        </p:txBody>
      </p:sp>
      <p:sp>
        <p:nvSpPr>
          <p:cNvPr id="24" name="TextBox 24"/>
          <p:cNvSpPr txBox="1"/>
          <p:nvPr/>
        </p:nvSpPr>
        <p:spPr>
          <a:xfrm>
            <a:off x="1028683" y="9429750"/>
            <a:ext cx="5012778" cy="507365"/>
          </a:xfrm>
          <a:prstGeom prst="rect">
            <a:avLst/>
          </a:prstGeom>
        </p:spPr>
        <p:txBody>
          <a:bodyPr lIns="0" tIns="0" rIns="0" bIns="0" rtlCol="0" anchor="t">
            <a:spAutoFit/>
          </a:bodyPr>
          <a:lstStyle/>
          <a:p>
            <a:pPr algn="l">
              <a:lnSpc>
                <a:spcPts val="1960"/>
              </a:lnSpc>
            </a:pPr>
            <a:r>
              <a:rPr lang="en-US" sz="1400" b="1">
                <a:solidFill>
                  <a:srgbClr val="2B2B2B"/>
                </a:solidFill>
                <a:latin typeface="Poppins Medium"/>
                <a:ea typeface="Poppins Medium"/>
                <a:cs typeface="Poppins Medium"/>
                <a:sym typeface="Poppins Medium"/>
              </a:rPr>
              <a:t>Stoke-on-Trent Safeguarding Children Partnership</a:t>
            </a:r>
          </a:p>
          <a:p>
            <a:pPr algn="l">
              <a:lnSpc>
                <a:spcPts val="1960"/>
              </a:lnSpc>
            </a:pPr>
            <a:r>
              <a:rPr lang="en-US" sz="1400" b="1">
                <a:solidFill>
                  <a:srgbClr val="2B2B2B"/>
                </a:solidFill>
                <a:latin typeface="Poppins Medium"/>
                <a:ea typeface="Poppins Medium"/>
                <a:cs typeface="Poppins Medium"/>
                <a:sym typeface="Poppins Medium"/>
              </a:rPr>
              <a:t>Yearly Report 2023/24</a:t>
            </a:r>
          </a:p>
        </p:txBody>
      </p:sp>
      <p:sp>
        <p:nvSpPr>
          <p:cNvPr id="26" name="TextBox 26"/>
          <p:cNvSpPr txBox="1"/>
          <p:nvPr/>
        </p:nvSpPr>
        <p:spPr>
          <a:xfrm>
            <a:off x="8541251" y="8705850"/>
            <a:ext cx="8934661" cy="246221"/>
          </a:xfrm>
          <a:prstGeom prst="rect">
            <a:avLst/>
          </a:prstGeom>
        </p:spPr>
        <p:txBody>
          <a:bodyPr lIns="0" tIns="0" rIns="0" bIns="0" rtlCol="0" anchor="t">
            <a:spAutoFit/>
          </a:bodyPr>
          <a:lstStyle/>
          <a:p>
            <a:pPr marL="302261" lvl="1" indent="-151130" algn="l">
              <a:lnSpc>
                <a:spcPts val="1960"/>
              </a:lnSpc>
              <a:buFont typeface="Arial"/>
              <a:buChar char="•"/>
            </a:pPr>
            <a:r>
              <a:rPr lang="en-US" sz="1400">
                <a:solidFill>
                  <a:srgbClr val="000000"/>
                </a:solidFill>
                <a:latin typeface="Nunito Sans"/>
                <a:ea typeface="Nunito Sans"/>
                <a:cs typeface="Nunito Sans"/>
                <a:sym typeface="Nunito Sans"/>
              </a:rPr>
              <a:t> </a:t>
            </a:r>
          </a:p>
        </p:txBody>
      </p:sp>
      <p:sp>
        <p:nvSpPr>
          <p:cNvPr id="29" name="TextBox 29"/>
          <p:cNvSpPr txBox="1"/>
          <p:nvPr/>
        </p:nvSpPr>
        <p:spPr>
          <a:xfrm>
            <a:off x="11588335" y="9648782"/>
            <a:ext cx="6345453" cy="417195"/>
          </a:xfrm>
          <a:prstGeom prst="rect">
            <a:avLst/>
          </a:prstGeom>
        </p:spPr>
        <p:txBody>
          <a:bodyPr lIns="0" tIns="0" rIns="0" bIns="0" rtlCol="0" anchor="t">
            <a:spAutoFit/>
          </a:bodyPr>
          <a:lstStyle/>
          <a:p>
            <a:pPr algn="r">
              <a:lnSpc>
                <a:spcPts val="1680"/>
              </a:lnSpc>
            </a:pPr>
            <a:r>
              <a:rPr lang="en-US" sz="1200" b="1">
                <a:solidFill>
                  <a:srgbClr val="000000"/>
                </a:solidFill>
                <a:latin typeface="Poppins Medium"/>
                <a:ea typeface="Poppins Medium"/>
                <a:cs typeface="Poppins Medium"/>
                <a:sym typeface="Poppins Medium"/>
              </a:rPr>
              <a:t>*Data Sources:  </a:t>
            </a:r>
          </a:p>
          <a:p>
            <a:pPr algn="r">
              <a:lnSpc>
                <a:spcPts val="1680"/>
              </a:lnSpc>
              <a:spcBef>
                <a:spcPct val="0"/>
              </a:spcBef>
            </a:pPr>
            <a:r>
              <a:rPr lang="en-US" sz="1200" b="1">
                <a:solidFill>
                  <a:srgbClr val="000000"/>
                </a:solidFill>
                <a:latin typeface="Poppins Medium"/>
                <a:ea typeface="Poppins Medium"/>
                <a:cs typeface="Poppins Medium"/>
                <a:sym typeface="Poppins Medium"/>
              </a:rPr>
              <a:t>Stoke-on-Trent Children and Family Services</a:t>
            </a:r>
          </a:p>
        </p:txBody>
      </p:sp>
      <p:sp>
        <p:nvSpPr>
          <p:cNvPr id="30" name="Rectangle 29">
            <a:extLst>
              <a:ext uri="{FF2B5EF4-FFF2-40B4-BE49-F238E27FC236}">
                <a16:creationId xmlns:a16="http://schemas.microsoft.com/office/drawing/2014/main" id="{958CF97E-7CE5-4FD3-A7A7-E38218778EA3}"/>
              </a:ext>
            </a:extLst>
          </p:cNvPr>
          <p:cNvSpPr/>
          <p:nvPr/>
        </p:nvSpPr>
        <p:spPr>
          <a:xfrm>
            <a:off x="10526228" y="6543182"/>
            <a:ext cx="6783117" cy="2031325"/>
          </a:xfrm>
          <a:prstGeom prst="rect">
            <a:avLst/>
          </a:prstGeom>
        </p:spPr>
        <p:txBody>
          <a:bodyPr wrap="square">
            <a:spAutoFit/>
          </a:bodyPr>
          <a:lstStyle/>
          <a:p>
            <a:r>
              <a:rPr lang="en-GB">
                <a:solidFill>
                  <a:schemeClr val="accent5">
                    <a:lumMod val="50000"/>
                  </a:schemeClr>
                </a:solidFill>
                <a:latin typeface="Nunito Sans" panose="020B0604020202020204" charset="0"/>
              </a:rPr>
              <a:t>In 2023 a Task and Finish Workforce Development Group met to consider the recommissioning of the Child Exploitation and Missing service. </a:t>
            </a:r>
          </a:p>
          <a:p>
            <a:endParaRPr lang="en-GB" sz="1660">
              <a:solidFill>
                <a:schemeClr val="accent5">
                  <a:lumMod val="50000"/>
                </a:schemeClr>
              </a:solidFill>
              <a:latin typeface="Nunito Sans" panose="020B0604020202020204" charset="0"/>
            </a:endParaRPr>
          </a:p>
          <a:p>
            <a:r>
              <a:rPr lang="en-GB">
                <a:solidFill>
                  <a:schemeClr val="accent5">
                    <a:lumMod val="50000"/>
                  </a:schemeClr>
                </a:solidFill>
                <a:latin typeface="Nunito Sans" panose="020B0604020202020204" charset="0"/>
              </a:rPr>
              <a:t>The group set out to map out learning and development for our goals that enabled staff to access criminal and child sexual exploitation training at the right level. </a:t>
            </a:r>
          </a:p>
        </p:txBody>
      </p:sp>
    </p:spTree>
  </p:cSld>
  <p:clrMapOvr>
    <a:masterClrMapping/>
  </p:clrMapOvr>
  <p:extLst>
    <p:ext uri="{6950BFC3-D8DA-4A85-94F7-54DA5524770B}">
      <p188:commentRel xmlns:p188="http://schemas.microsoft.com/office/powerpoint/2018/8/main" xmlns="" r:id="rId8"/>
    </p:ext>
  </p:extLst>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effectLst/>
      </p:bgPr>
    </p:bg>
    <p:spTree>
      <p:nvGrpSpPr>
        <p:cNvPr id="1" name=""/>
        <p:cNvGrpSpPr/>
        <p:nvPr/>
      </p:nvGrpSpPr>
      <p:grpSpPr>
        <a:xfrm>
          <a:off x="0" y="0"/>
          <a:ext cx="0" cy="0"/>
          <a:chOff x="0" y="0"/>
          <a:chExt cx="0" cy="0"/>
        </a:xfrm>
      </p:grpSpPr>
      <p:sp>
        <p:nvSpPr>
          <p:cNvPr id="2" name="AutoShape 2"/>
          <p:cNvSpPr/>
          <p:nvPr/>
        </p:nvSpPr>
        <p:spPr>
          <a:xfrm rot="4620">
            <a:off x="1028680" y="9263062"/>
            <a:ext cx="7086653" cy="0"/>
          </a:xfrm>
          <a:prstGeom prst="line">
            <a:avLst/>
          </a:prstGeom>
          <a:ln w="19050" cap="flat">
            <a:solidFill>
              <a:srgbClr val="00C2CB"/>
            </a:solidFill>
            <a:prstDash val="solid"/>
            <a:headEnd type="none" w="sm" len="sm"/>
            <a:tailEnd type="none" w="sm" len="sm"/>
          </a:ln>
        </p:spPr>
      </p:sp>
      <p:sp>
        <p:nvSpPr>
          <p:cNvPr id="3" name="Freeform 3"/>
          <p:cNvSpPr/>
          <p:nvPr/>
        </p:nvSpPr>
        <p:spPr>
          <a:xfrm>
            <a:off x="15737376" y="7987245"/>
            <a:ext cx="1770679" cy="1089927"/>
          </a:xfrm>
          <a:custGeom>
            <a:avLst/>
            <a:gdLst/>
            <a:ahLst/>
            <a:cxnLst/>
            <a:rect l="l" t="t" r="r" b="b"/>
            <a:pathLst>
              <a:path w="1770679" h="1089927">
                <a:moveTo>
                  <a:pt x="0" y="0"/>
                </a:moveTo>
                <a:lnTo>
                  <a:pt x="1770679" y="0"/>
                </a:lnTo>
                <a:lnTo>
                  <a:pt x="1770679" y="1089927"/>
                </a:lnTo>
                <a:lnTo>
                  <a:pt x="0" y="1089927"/>
                </a:lnTo>
                <a:lnTo>
                  <a:pt x="0" y="0"/>
                </a:lnTo>
                <a:close/>
              </a:path>
            </a:pathLst>
          </a:custGeom>
          <a:blipFill>
            <a:blip r:embed="rId2"/>
            <a:stretch>
              <a:fillRect/>
            </a:stretch>
          </a:blipFill>
        </p:spPr>
      </p:sp>
      <p:sp>
        <p:nvSpPr>
          <p:cNvPr id="5" name="TextBox 5"/>
          <p:cNvSpPr txBox="1"/>
          <p:nvPr/>
        </p:nvSpPr>
        <p:spPr>
          <a:xfrm>
            <a:off x="1028700" y="1019175"/>
            <a:ext cx="10747964" cy="771525"/>
          </a:xfrm>
          <a:prstGeom prst="rect">
            <a:avLst/>
          </a:prstGeom>
        </p:spPr>
        <p:txBody>
          <a:bodyPr lIns="0" tIns="0" rIns="0" bIns="0" rtlCol="0" anchor="t">
            <a:spAutoFit/>
          </a:bodyPr>
          <a:lstStyle/>
          <a:p>
            <a:pPr algn="l">
              <a:lnSpc>
                <a:spcPts val="6000"/>
              </a:lnSpc>
            </a:pPr>
            <a:r>
              <a:rPr lang="en-US" sz="5000" b="1">
                <a:solidFill>
                  <a:srgbClr val="0E3F54"/>
                </a:solidFill>
                <a:latin typeface="Nunito Sans Heavy" panose="020B0604020202020204" charset="0"/>
                <a:ea typeface="Nunito Sans Bold"/>
                <a:cs typeface="Nunito Sans Bold"/>
                <a:sym typeface="Nunito Sans Bold"/>
              </a:rPr>
              <a:t>Assurance Priority</a:t>
            </a:r>
          </a:p>
        </p:txBody>
      </p:sp>
      <p:sp>
        <p:nvSpPr>
          <p:cNvPr id="7" name="TextBox 7"/>
          <p:cNvSpPr txBox="1"/>
          <p:nvPr/>
        </p:nvSpPr>
        <p:spPr>
          <a:xfrm>
            <a:off x="9848362" y="2233589"/>
            <a:ext cx="7410939" cy="3836948"/>
          </a:xfrm>
          <a:prstGeom prst="rect">
            <a:avLst/>
          </a:prstGeom>
        </p:spPr>
        <p:txBody>
          <a:bodyPr wrap="square" lIns="0" tIns="0" rIns="0" bIns="0" rtlCol="0" anchor="t">
            <a:spAutoFit/>
          </a:bodyPr>
          <a:lstStyle/>
          <a:p>
            <a:pPr marL="0" lvl="0" indent="0" algn="l">
              <a:lnSpc>
                <a:spcPts val="1960"/>
              </a:lnSpc>
            </a:pPr>
            <a:r>
              <a:rPr lang="en-US" sz="1660">
                <a:solidFill>
                  <a:schemeClr val="accent5">
                    <a:lumMod val="50000"/>
                  </a:schemeClr>
                </a:solidFill>
                <a:latin typeface="Nunito Sans"/>
                <a:ea typeface="Nunito Sans"/>
                <a:cs typeface="Nunito Sans"/>
                <a:sym typeface="Nunito Sans"/>
              </a:rPr>
              <a:t>The partnership recognises the effectiveness of the Risk Factor Matrix (RFM) and Multi Agency Child Exploitation (MACE) processes, emphasizing strong attendance and valuable contributions. </a:t>
            </a:r>
          </a:p>
          <a:p>
            <a:pPr marL="0" lvl="0" indent="0" algn="l">
              <a:lnSpc>
                <a:spcPts val="1960"/>
              </a:lnSpc>
            </a:pPr>
            <a:endParaRPr lang="en-US" sz="1660">
              <a:solidFill>
                <a:schemeClr val="accent5">
                  <a:lumMod val="50000"/>
                </a:schemeClr>
              </a:solidFill>
              <a:latin typeface="Nunito Sans"/>
              <a:ea typeface="Nunito Sans"/>
              <a:cs typeface="Nunito Sans"/>
              <a:sym typeface="Nunito Sans"/>
            </a:endParaRPr>
          </a:p>
          <a:p>
            <a:pPr marL="302261" lvl="1" indent="-151130" algn="l">
              <a:lnSpc>
                <a:spcPts val="1960"/>
              </a:lnSpc>
              <a:buFont typeface="Arial"/>
              <a:buChar char="•"/>
            </a:pPr>
            <a:r>
              <a:rPr lang="en-US" sz="1660">
                <a:solidFill>
                  <a:schemeClr val="accent5">
                    <a:lumMod val="50000"/>
                  </a:schemeClr>
                </a:solidFill>
                <a:latin typeface="Nunito Sans"/>
                <a:ea typeface="Nunito Sans"/>
                <a:cs typeface="Nunito Sans"/>
                <a:sym typeface="Nunito Sans"/>
              </a:rPr>
              <a:t>Focus on disruption and contextual safeguarding.</a:t>
            </a:r>
          </a:p>
          <a:p>
            <a:pPr marL="302261" lvl="1" indent="-151130" algn="l">
              <a:lnSpc>
                <a:spcPts val="1960"/>
              </a:lnSpc>
              <a:buFont typeface="Arial"/>
              <a:buChar char="•"/>
            </a:pPr>
            <a:r>
              <a:rPr lang="en-US" sz="1660">
                <a:solidFill>
                  <a:schemeClr val="accent5">
                    <a:lumMod val="50000"/>
                  </a:schemeClr>
                </a:solidFill>
                <a:latin typeface="Nunito Sans"/>
                <a:ea typeface="Nunito Sans"/>
                <a:cs typeface="Nunito Sans"/>
                <a:sym typeface="Nunito Sans"/>
              </a:rPr>
              <a:t>Support from the virtual school for trauma-aware education and positive behaviour.</a:t>
            </a:r>
          </a:p>
          <a:p>
            <a:pPr marL="302261" lvl="1" indent="-151130" algn="l">
              <a:lnSpc>
                <a:spcPts val="1960"/>
              </a:lnSpc>
              <a:buFont typeface="Arial"/>
              <a:buChar char="•"/>
            </a:pPr>
            <a:r>
              <a:rPr lang="en-US" sz="1660">
                <a:solidFill>
                  <a:schemeClr val="accent5">
                    <a:lumMod val="50000"/>
                  </a:schemeClr>
                </a:solidFill>
                <a:latin typeface="Nunito Sans"/>
                <a:ea typeface="Nunito Sans"/>
                <a:cs typeface="Nunito Sans"/>
                <a:sym typeface="Nunito Sans"/>
              </a:rPr>
              <a:t>Numerous third sector providers offering positive activities.</a:t>
            </a:r>
          </a:p>
          <a:p>
            <a:pPr marL="302261" lvl="1" indent="-151130" algn="l">
              <a:lnSpc>
                <a:spcPts val="1960"/>
              </a:lnSpc>
              <a:buFont typeface="Arial"/>
              <a:buChar char="•"/>
            </a:pPr>
            <a:r>
              <a:rPr lang="en-US" sz="1660">
                <a:solidFill>
                  <a:schemeClr val="accent5">
                    <a:lumMod val="50000"/>
                  </a:schemeClr>
                </a:solidFill>
                <a:latin typeface="Nunito Sans"/>
                <a:ea typeface="Nunito Sans"/>
                <a:cs typeface="Nunito Sans"/>
                <a:sym typeface="Nunito Sans"/>
              </a:rPr>
              <a:t>Strong governance and leadership by the Community Safety Partnership, including data sharing and project commissioning through the Violence Reduction Alliance.</a:t>
            </a:r>
          </a:p>
          <a:p>
            <a:pPr marL="302261" lvl="1" indent="-151130" algn="l">
              <a:lnSpc>
                <a:spcPts val="1960"/>
              </a:lnSpc>
              <a:buFont typeface="Arial"/>
              <a:buChar char="•"/>
            </a:pPr>
            <a:r>
              <a:rPr lang="en-US" sz="1660">
                <a:solidFill>
                  <a:schemeClr val="accent5">
                    <a:lumMod val="50000"/>
                  </a:schemeClr>
                </a:solidFill>
                <a:latin typeface="Nunito Sans"/>
                <a:ea typeface="Nunito Sans"/>
                <a:cs typeface="Nunito Sans"/>
                <a:sym typeface="Nunito Sans"/>
              </a:rPr>
              <a:t>Proactive responses from the Community Safety Partnership and Anti-Social Behaviour teams, with services like the Catalyst project providing tailored support for children and families.</a:t>
            </a:r>
          </a:p>
          <a:p>
            <a:pPr algn="l">
              <a:lnSpc>
                <a:spcPts val="1960"/>
              </a:lnSpc>
            </a:pPr>
            <a:endParaRPr lang="en-US" sz="1400">
              <a:solidFill>
                <a:srgbClr val="2B2B2B"/>
              </a:solidFill>
              <a:latin typeface="Nunito Sans"/>
              <a:ea typeface="Nunito Sans"/>
              <a:cs typeface="Nunito Sans"/>
              <a:sym typeface="Nunito Sans"/>
            </a:endParaRPr>
          </a:p>
        </p:txBody>
      </p:sp>
      <p:sp>
        <p:nvSpPr>
          <p:cNvPr id="8" name="TextBox 8"/>
          <p:cNvSpPr txBox="1"/>
          <p:nvPr/>
        </p:nvSpPr>
        <p:spPr>
          <a:xfrm>
            <a:off x="7066366" y="9629732"/>
            <a:ext cx="1048963" cy="242631"/>
          </a:xfrm>
          <a:prstGeom prst="rect">
            <a:avLst/>
          </a:prstGeom>
        </p:spPr>
        <p:txBody>
          <a:bodyPr lIns="0" tIns="0" rIns="0" bIns="0" rtlCol="0" anchor="t">
            <a:spAutoFit/>
          </a:bodyPr>
          <a:lstStyle/>
          <a:p>
            <a:pPr algn="r">
              <a:lnSpc>
                <a:spcPts val="1960"/>
              </a:lnSpc>
            </a:pPr>
            <a:r>
              <a:rPr lang="en-US" sz="1400" b="1">
                <a:solidFill>
                  <a:srgbClr val="2B2B2B"/>
                </a:solidFill>
                <a:latin typeface="Poppins Medium"/>
                <a:ea typeface="Poppins Medium"/>
                <a:cs typeface="Poppins Medium"/>
                <a:sym typeface="Poppins Medium"/>
              </a:rPr>
              <a:t>25</a:t>
            </a:r>
          </a:p>
        </p:txBody>
      </p:sp>
      <p:grpSp>
        <p:nvGrpSpPr>
          <p:cNvPr id="9" name="Group 9"/>
          <p:cNvGrpSpPr/>
          <p:nvPr/>
        </p:nvGrpSpPr>
        <p:grpSpPr>
          <a:xfrm>
            <a:off x="1028683" y="1985075"/>
            <a:ext cx="5821321" cy="1249397"/>
            <a:chOff x="0" y="0"/>
            <a:chExt cx="7761761" cy="1665863"/>
          </a:xfrm>
        </p:grpSpPr>
        <p:sp>
          <p:nvSpPr>
            <p:cNvPr id="10" name="TextBox 10"/>
            <p:cNvSpPr txBox="1"/>
            <p:nvPr/>
          </p:nvSpPr>
          <p:spPr>
            <a:xfrm>
              <a:off x="0" y="810307"/>
              <a:ext cx="7761761" cy="855556"/>
            </a:xfrm>
            <a:prstGeom prst="rect">
              <a:avLst/>
            </a:prstGeom>
          </p:spPr>
          <p:txBody>
            <a:bodyPr lIns="0" tIns="0" rIns="0" bIns="0" rtlCol="0" anchor="t">
              <a:spAutoFit/>
            </a:bodyPr>
            <a:lstStyle/>
            <a:p>
              <a:pPr algn="l">
                <a:lnSpc>
                  <a:spcPts val="2593"/>
                </a:lnSpc>
              </a:pPr>
              <a:r>
                <a:rPr lang="en-US" sz="2075" spc="207">
                  <a:solidFill>
                    <a:srgbClr val="51B59F"/>
                  </a:solidFill>
                  <a:latin typeface="League Spartan"/>
                  <a:ea typeface="League Spartan"/>
                  <a:cs typeface="League Spartan"/>
                  <a:sym typeface="League Spartan"/>
                </a:rPr>
                <a:t>CHILD EXPLOITATION AND SERIOUS YOUTH VIOLENCE</a:t>
              </a:r>
            </a:p>
          </p:txBody>
        </p:sp>
        <p:sp>
          <p:nvSpPr>
            <p:cNvPr id="11" name="TextBox 11"/>
            <p:cNvSpPr txBox="1"/>
            <p:nvPr/>
          </p:nvSpPr>
          <p:spPr>
            <a:xfrm>
              <a:off x="0" y="-19050"/>
              <a:ext cx="7761761" cy="567690"/>
            </a:xfrm>
            <a:prstGeom prst="rect">
              <a:avLst/>
            </a:prstGeom>
          </p:spPr>
          <p:txBody>
            <a:bodyPr lIns="0" tIns="0" rIns="0" bIns="0" rtlCol="0" anchor="t">
              <a:spAutoFit/>
            </a:bodyPr>
            <a:lstStyle/>
            <a:p>
              <a:pPr algn="l">
                <a:lnSpc>
                  <a:spcPts val="3375"/>
                </a:lnSpc>
              </a:pPr>
              <a:r>
                <a:rPr lang="en-US" sz="2700" b="1" spc="270">
                  <a:solidFill>
                    <a:srgbClr val="000000"/>
                  </a:solidFill>
                  <a:latin typeface="Roboto Bold"/>
                  <a:ea typeface="Roboto Bold"/>
                  <a:cs typeface="Roboto Bold"/>
                  <a:sym typeface="Roboto Bold"/>
                </a:rPr>
                <a:t>MULTI-AGENCY RESPONSE TO</a:t>
              </a:r>
            </a:p>
          </p:txBody>
        </p:sp>
      </p:grpSp>
      <p:sp>
        <p:nvSpPr>
          <p:cNvPr id="21" name="TextBox 21"/>
          <p:cNvSpPr txBox="1"/>
          <p:nvPr/>
        </p:nvSpPr>
        <p:spPr>
          <a:xfrm>
            <a:off x="9877391" y="1409700"/>
            <a:ext cx="7832710" cy="381000"/>
          </a:xfrm>
          <a:prstGeom prst="rect">
            <a:avLst/>
          </a:prstGeom>
        </p:spPr>
        <p:txBody>
          <a:bodyPr lIns="0" tIns="0" rIns="0" bIns="0" rtlCol="0" anchor="t">
            <a:spAutoFit/>
          </a:bodyPr>
          <a:lstStyle/>
          <a:p>
            <a:pPr algn="l">
              <a:lnSpc>
                <a:spcPts val="2879"/>
              </a:lnSpc>
            </a:pPr>
            <a:r>
              <a:rPr lang="en-US" sz="2400" b="1">
                <a:solidFill>
                  <a:srgbClr val="0E3F54"/>
                </a:solidFill>
                <a:latin typeface="Poppins Ultra-Bold"/>
                <a:ea typeface="Poppins Ultra-Bold"/>
                <a:cs typeface="Poppins Ultra-Bold"/>
                <a:sym typeface="Poppins Ultra-Bold"/>
              </a:rPr>
              <a:t>Key strengths</a:t>
            </a:r>
          </a:p>
        </p:txBody>
      </p:sp>
      <p:sp>
        <p:nvSpPr>
          <p:cNvPr id="22" name="TextBox 22"/>
          <p:cNvSpPr txBox="1"/>
          <p:nvPr/>
        </p:nvSpPr>
        <p:spPr>
          <a:xfrm>
            <a:off x="1064969" y="7217804"/>
            <a:ext cx="6913700" cy="769441"/>
          </a:xfrm>
          <a:prstGeom prst="rect">
            <a:avLst/>
          </a:prstGeom>
        </p:spPr>
        <p:txBody>
          <a:bodyPr wrap="square" lIns="0" tIns="0" rIns="0" bIns="0" rtlCol="0" anchor="t">
            <a:spAutoFit/>
          </a:bodyPr>
          <a:lstStyle/>
          <a:p>
            <a:pPr algn="l">
              <a:lnSpc>
                <a:spcPts val="1960"/>
              </a:lnSpc>
              <a:spcBef>
                <a:spcPct val="0"/>
              </a:spcBef>
            </a:pPr>
            <a:r>
              <a:rPr lang="en-US" sz="1660">
                <a:solidFill>
                  <a:schemeClr val="accent5">
                    <a:lumMod val="50000"/>
                  </a:schemeClr>
                </a:solidFill>
                <a:latin typeface="Nunito Sans"/>
                <a:ea typeface="Nunito Sans"/>
                <a:cs typeface="Nunito Sans"/>
                <a:sym typeface="Nunito Sans"/>
              </a:rPr>
              <a:t>Despite noted improvements needed in addressing exploitation, partnership is committed to monitoring self-assessment action plans in 2024/2025 to evaluate their impact on practices and services.</a:t>
            </a:r>
          </a:p>
        </p:txBody>
      </p:sp>
      <p:sp>
        <p:nvSpPr>
          <p:cNvPr id="23" name="TextBox 23"/>
          <p:cNvSpPr txBox="1"/>
          <p:nvPr/>
        </p:nvSpPr>
        <p:spPr>
          <a:xfrm>
            <a:off x="1054099" y="6620975"/>
            <a:ext cx="7086630" cy="381000"/>
          </a:xfrm>
          <a:prstGeom prst="rect">
            <a:avLst/>
          </a:prstGeom>
        </p:spPr>
        <p:txBody>
          <a:bodyPr lIns="0" tIns="0" rIns="0" bIns="0" rtlCol="0" anchor="t">
            <a:spAutoFit/>
          </a:bodyPr>
          <a:lstStyle/>
          <a:p>
            <a:pPr algn="l">
              <a:lnSpc>
                <a:spcPts val="2879"/>
              </a:lnSpc>
            </a:pPr>
            <a:r>
              <a:rPr lang="en-US" sz="2400" b="1">
                <a:solidFill>
                  <a:srgbClr val="0E3F54"/>
                </a:solidFill>
                <a:latin typeface="Poppins Ultra-Bold"/>
                <a:ea typeface="Poppins Ultra-Bold"/>
                <a:cs typeface="Poppins Ultra-Bold"/>
                <a:sym typeface="Poppins Ultra-Bold"/>
              </a:rPr>
              <a:t>Areas for improvement</a:t>
            </a:r>
          </a:p>
        </p:txBody>
      </p:sp>
      <p:sp>
        <p:nvSpPr>
          <p:cNvPr id="24" name="TextBox 24"/>
          <p:cNvSpPr txBox="1"/>
          <p:nvPr/>
        </p:nvSpPr>
        <p:spPr>
          <a:xfrm>
            <a:off x="1028683" y="9429750"/>
            <a:ext cx="5012778" cy="507365"/>
          </a:xfrm>
          <a:prstGeom prst="rect">
            <a:avLst/>
          </a:prstGeom>
        </p:spPr>
        <p:txBody>
          <a:bodyPr lIns="0" tIns="0" rIns="0" bIns="0" rtlCol="0" anchor="t">
            <a:spAutoFit/>
          </a:bodyPr>
          <a:lstStyle/>
          <a:p>
            <a:pPr algn="l">
              <a:lnSpc>
                <a:spcPts val="1960"/>
              </a:lnSpc>
            </a:pPr>
            <a:r>
              <a:rPr lang="en-US" sz="1400" b="1">
                <a:solidFill>
                  <a:srgbClr val="2B2B2B"/>
                </a:solidFill>
                <a:latin typeface="Poppins Medium"/>
                <a:ea typeface="Poppins Medium"/>
                <a:cs typeface="Poppins Medium"/>
                <a:sym typeface="Poppins Medium"/>
              </a:rPr>
              <a:t>Stoke-on-Trent Safeguarding Children Partnership</a:t>
            </a:r>
          </a:p>
          <a:p>
            <a:pPr algn="l">
              <a:lnSpc>
                <a:spcPts val="1960"/>
              </a:lnSpc>
            </a:pPr>
            <a:r>
              <a:rPr lang="en-US" sz="1400" b="1">
                <a:solidFill>
                  <a:srgbClr val="2B2B2B"/>
                </a:solidFill>
                <a:latin typeface="Poppins Medium"/>
                <a:ea typeface="Poppins Medium"/>
                <a:cs typeface="Poppins Medium"/>
                <a:sym typeface="Poppins Medium"/>
              </a:rPr>
              <a:t>Yearly Report 2023/24</a:t>
            </a:r>
          </a:p>
        </p:txBody>
      </p:sp>
      <p:sp>
        <p:nvSpPr>
          <p:cNvPr id="25" name="TextBox 25"/>
          <p:cNvSpPr txBox="1"/>
          <p:nvPr/>
        </p:nvSpPr>
        <p:spPr>
          <a:xfrm>
            <a:off x="892022" y="4260259"/>
            <a:ext cx="7086647" cy="2051844"/>
          </a:xfrm>
          <a:prstGeom prst="rect">
            <a:avLst/>
          </a:prstGeom>
        </p:spPr>
        <p:txBody>
          <a:bodyPr lIns="0" tIns="0" rIns="0" bIns="0" rtlCol="0" anchor="t">
            <a:spAutoFit/>
          </a:bodyPr>
          <a:lstStyle/>
          <a:p>
            <a:pPr algn="ctr">
              <a:lnSpc>
                <a:spcPts val="1960"/>
              </a:lnSpc>
            </a:pPr>
            <a:endParaRPr/>
          </a:p>
          <a:p>
            <a:pPr marL="302261" lvl="1" indent="-151130" algn="l">
              <a:lnSpc>
                <a:spcPts val="1960"/>
              </a:lnSpc>
              <a:buFont typeface="Arial"/>
              <a:buChar char="•"/>
            </a:pPr>
            <a:r>
              <a:rPr lang="en-US" sz="1660">
                <a:solidFill>
                  <a:schemeClr val="accent5">
                    <a:lumMod val="50000"/>
                  </a:schemeClr>
                </a:solidFill>
                <a:latin typeface="Nunito Sans"/>
                <a:ea typeface="Nunito Sans"/>
                <a:cs typeface="Nunito Sans"/>
                <a:sym typeface="Nunito Sans"/>
              </a:rPr>
              <a:t>a new process focused  on a multi-agency approach to protect young people at risk of exploitation. </a:t>
            </a:r>
          </a:p>
          <a:p>
            <a:pPr marL="302260" lvl="1" indent="-151130">
              <a:lnSpc>
                <a:spcPts val="1960"/>
              </a:lnSpc>
              <a:buFont typeface="Arial"/>
              <a:buChar char="•"/>
            </a:pPr>
            <a:r>
              <a:rPr lang="en-US" sz="1660">
                <a:solidFill>
                  <a:schemeClr val="accent5">
                    <a:lumMod val="50000"/>
                  </a:schemeClr>
                </a:solidFill>
                <a:latin typeface="Nunito Sans"/>
                <a:ea typeface="Nunito Sans"/>
                <a:cs typeface="Nunito Sans"/>
                <a:sym typeface="Nunito Sans"/>
              </a:rPr>
              <a:t>Focused disruption and mapping meetings have seen positive attendance from agencies like schools, police, and social care, allowing for effective safeguarding plans and disruption of exploiters. </a:t>
            </a:r>
            <a:endParaRPr lang="en-US" sz="1660">
              <a:solidFill>
                <a:schemeClr val="accent5">
                  <a:lumMod val="50000"/>
                </a:schemeClr>
              </a:solidFill>
              <a:latin typeface="Nunito Sans"/>
              <a:ea typeface="Nunito Sans"/>
              <a:cs typeface="Nunito Sans"/>
            </a:endParaRPr>
          </a:p>
          <a:p>
            <a:pPr marL="302261" lvl="1" indent="-151130" algn="l">
              <a:lnSpc>
                <a:spcPts val="1960"/>
              </a:lnSpc>
              <a:spcBef>
                <a:spcPct val="0"/>
              </a:spcBef>
              <a:buFont typeface="Arial"/>
              <a:buChar char="•"/>
            </a:pPr>
            <a:r>
              <a:rPr lang="en-US" sz="1660">
                <a:solidFill>
                  <a:schemeClr val="accent5">
                    <a:lumMod val="50000"/>
                  </a:schemeClr>
                </a:solidFill>
                <a:latin typeface="Nunito Sans"/>
                <a:ea typeface="Nunito Sans"/>
                <a:cs typeface="Nunito Sans"/>
                <a:sym typeface="Nunito Sans"/>
              </a:rPr>
              <a:t>meetings are held bi-weekly, with young people consulted every eight weeks.</a:t>
            </a:r>
          </a:p>
        </p:txBody>
      </p:sp>
      <p:sp>
        <p:nvSpPr>
          <p:cNvPr id="26" name="TextBox 26"/>
          <p:cNvSpPr txBox="1"/>
          <p:nvPr/>
        </p:nvSpPr>
        <p:spPr>
          <a:xfrm>
            <a:off x="9848362" y="6822146"/>
            <a:ext cx="7374669" cy="1272143"/>
          </a:xfrm>
          <a:prstGeom prst="rect">
            <a:avLst/>
          </a:prstGeom>
        </p:spPr>
        <p:txBody>
          <a:bodyPr wrap="square" lIns="0" tIns="0" rIns="0" bIns="0" rtlCol="0" anchor="t">
            <a:spAutoFit/>
          </a:bodyPr>
          <a:lstStyle/>
          <a:p>
            <a:pPr marL="302261" lvl="1" indent="-151130" algn="l">
              <a:lnSpc>
                <a:spcPts val="1960"/>
              </a:lnSpc>
              <a:buFont typeface="Arial"/>
              <a:buChar char="•"/>
            </a:pPr>
            <a:r>
              <a:rPr lang="en-US" sz="1660">
                <a:solidFill>
                  <a:schemeClr val="accent5">
                    <a:lumMod val="50000"/>
                  </a:schemeClr>
                </a:solidFill>
                <a:latin typeface="Nunito Sans"/>
                <a:ea typeface="Nunito Sans"/>
                <a:cs typeface="Nunito Sans"/>
                <a:sym typeface="Nunito Sans"/>
              </a:rPr>
              <a:t> Enhanced short-term and complex support for at-risk children,</a:t>
            </a:r>
          </a:p>
          <a:p>
            <a:pPr marL="302261" lvl="1" indent="-151130" algn="l">
              <a:lnSpc>
                <a:spcPts val="1960"/>
              </a:lnSpc>
              <a:buFont typeface="Arial"/>
              <a:buChar char="•"/>
            </a:pPr>
            <a:r>
              <a:rPr lang="en-US" sz="1660">
                <a:solidFill>
                  <a:schemeClr val="accent5">
                    <a:lumMod val="50000"/>
                  </a:schemeClr>
                </a:solidFill>
                <a:latin typeface="Nunito Sans"/>
                <a:ea typeface="Nunito Sans"/>
                <a:cs typeface="Nunito Sans"/>
                <a:sym typeface="Nunito Sans"/>
              </a:rPr>
              <a:t> Improved information sharing among agencies. </a:t>
            </a:r>
          </a:p>
          <a:p>
            <a:pPr marL="302261" lvl="1" indent="-151130" algn="l">
              <a:lnSpc>
                <a:spcPts val="1960"/>
              </a:lnSpc>
              <a:buFont typeface="Arial"/>
              <a:buChar char="•"/>
            </a:pPr>
            <a:r>
              <a:rPr lang="en-US" sz="1660">
                <a:solidFill>
                  <a:schemeClr val="accent5">
                    <a:lumMod val="50000"/>
                  </a:schemeClr>
                </a:solidFill>
                <a:latin typeface="Nunito Sans"/>
                <a:ea typeface="Nunito Sans"/>
                <a:cs typeface="Nunito Sans"/>
                <a:sym typeface="Nunito Sans"/>
              </a:rPr>
              <a:t> Active identification of exploited children and those who exploit them, </a:t>
            </a:r>
          </a:p>
          <a:p>
            <a:pPr marL="302261" lvl="1" indent="-151130" algn="l">
              <a:lnSpc>
                <a:spcPts val="1960"/>
              </a:lnSpc>
              <a:buFont typeface="Arial"/>
              <a:buChar char="•"/>
            </a:pPr>
            <a:r>
              <a:rPr lang="en-US" sz="1660">
                <a:solidFill>
                  <a:schemeClr val="accent5">
                    <a:lumMod val="50000"/>
                  </a:schemeClr>
                </a:solidFill>
                <a:latin typeface="Nunito Sans"/>
                <a:ea typeface="Nunito Sans"/>
                <a:cs typeface="Nunito Sans"/>
                <a:sym typeface="Nunito Sans"/>
              </a:rPr>
              <a:t> Employment of  complex safeguarding methods and police operations.</a:t>
            </a:r>
          </a:p>
          <a:p>
            <a:pPr marL="302261" lvl="1" indent="-151130" algn="l">
              <a:lnSpc>
                <a:spcPts val="1960"/>
              </a:lnSpc>
              <a:buFont typeface="Arial"/>
              <a:buChar char="•"/>
            </a:pPr>
            <a:r>
              <a:rPr lang="en-US" sz="1660">
                <a:solidFill>
                  <a:schemeClr val="accent5">
                    <a:lumMod val="50000"/>
                  </a:schemeClr>
                </a:solidFill>
                <a:latin typeface="Nunito Sans"/>
                <a:ea typeface="Nunito Sans"/>
                <a:cs typeface="Nunito Sans"/>
                <a:sym typeface="Nunito Sans"/>
              </a:rPr>
              <a:t> Closure Orders and enhanced police strategies. </a:t>
            </a:r>
          </a:p>
        </p:txBody>
      </p:sp>
      <p:sp>
        <p:nvSpPr>
          <p:cNvPr id="27" name="TextBox 27"/>
          <p:cNvSpPr txBox="1"/>
          <p:nvPr/>
        </p:nvSpPr>
        <p:spPr>
          <a:xfrm>
            <a:off x="1028683" y="3770416"/>
            <a:ext cx="7832710" cy="381000"/>
          </a:xfrm>
          <a:prstGeom prst="rect">
            <a:avLst/>
          </a:prstGeom>
        </p:spPr>
        <p:txBody>
          <a:bodyPr lIns="0" tIns="0" rIns="0" bIns="0" rtlCol="0" anchor="t">
            <a:spAutoFit/>
          </a:bodyPr>
          <a:lstStyle/>
          <a:p>
            <a:pPr algn="l">
              <a:lnSpc>
                <a:spcPts val="2879"/>
              </a:lnSpc>
            </a:pPr>
            <a:r>
              <a:rPr lang="en-US" sz="2400" b="1">
                <a:solidFill>
                  <a:srgbClr val="0E3F54"/>
                </a:solidFill>
                <a:latin typeface="Poppins Ultra-Bold"/>
                <a:ea typeface="Poppins Ultra-Bold"/>
                <a:cs typeface="Poppins Ultra-Bold"/>
                <a:sym typeface="Poppins Ultra-Bold"/>
              </a:rPr>
              <a:t>Service redesign</a:t>
            </a:r>
          </a:p>
        </p:txBody>
      </p:sp>
      <p:sp>
        <p:nvSpPr>
          <p:cNvPr id="28" name="TextBox 28"/>
          <p:cNvSpPr txBox="1"/>
          <p:nvPr/>
        </p:nvSpPr>
        <p:spPr>
          <a:xfrm>
            <a:off x="9910610" y="6322926"/>
            <a:ext cx="2614223" cy="381000"/>
          </a:xfrm>
          <a:prstGeom prst="rect">
            <a:avLst/>
          </a:prstGeom>
        </p:spPr>
        <p:txBody>
          <a:bodyPr lIns="0" tIns="0" rIns="0" bIns="0" rtlCol="0" anchor="t">
            <a:spAutoFit/>
          </a:bodyPr>
          <a:lstStyle/>
          <a:p>
            <a:pPr algn="l">
              <a:lnSpc>
                <a:spcPts val="2879"/>
              </a:lnSpc>
            </a:pPr>
            <a:r>
              <a:rPr lang="en-US" sz="2400" b="1">
                <a:solidFill>
                  <a:srgbClr val="0E3F54"/>
                </a:solidFill>
                <a:latin typeface="Poppins Ultra-Bold"/>
                <a:ea typeface="Poppins Ultra-Bold"/>
                <a:cs typeface="Poppins Ultra-Bold"/>
                <a:sym typeface="Poppins Ultra-Bold"/>
              </a:rPr>
              <a:t>Outcomes</a:t>
            </a:r>
          </a:p>
        </p:txBody>
      </p:sp>
      <p:sp>
        <p:nvSpPr>
          <p:cNvPr id="29" name="TextBox 29"/>
          <p:cNvSpPr txBox="1"/>
          <p:nvPr/>
        </p:nvSpPr>
        <p:spPr>
          <a:xfrm>
            <a:off x="11588335" y="9648782"/>
            <a:ext cx="6345453" cy="417195"/>
          </a:xfrm>
          <a:prstGeom prst="rect">
            <a:avLst/>
          </a:prstGeom>
        </p:spPr>
        <p:txBody>
          <a:bodyPr lIns="0" tIns="0" rIns="0" bIns="0" rtlCol="0" anchor="t">
            <a:spAutoFit/>
          </a:bodyPr>
          <a:lstStyle/>
          <a:p>
            <a:pPr algn="r">
              <a:lnSpc>
                <a:spcPts val="1680"/>
              </a:lnSpc>
            </a:pPr>
            <a:r>
              <a:rPr lang="en-US" sz="1200" b="1">
                <a:solidFill>
                  <a:srgbClr val="000000"/>
                </a:solidFill>
                <a:latin typeface="Poppins Medium"/>
                <a:ea typeface="Poppins Medium"/>
                <a:cs typeface="Poppins Medium"/>
                <a:sym typeface="Poppins Medium"/>
              </a:rPr>
              <a:t>*Data Sources:  </a:t>
            </a:r>
          </a:p>
          <a:p>
            <a:pPr algn="r">
              <a:lnSpc>
                <a:spcPts val="1680"/>
              </a:lnSpc>
              <a:spcBef>
                <a:spcPct val="0"/>
              </a:spcBef>
            </a:pPr>
            <a:r>
              <a:rPr lang="en-US" sz="1200" b="1">
                <a:solidFill>
                  <a:srgbClr val="000000"/>
                </a:solidFill>
                <a:latin typeface="Poppins Medium"/>
                <a:ea typeface="Poppins Medium"/>
                <a:cs typeface="Poppins Medium"/>
                <a:sym typeface="Poppins Medium"/>
              </a:rPr>
              <a:t>Stoke-on-Trent Children and Family Services</a:t>
            </a:r>
          </a:p>
        </p:txBody>
      </p:sp>
    </p:spTree>
    <p:extLst>
      <p:ext uri="{BB962C8B-B14F-4D97-AF65-F5344CB8AC3E}">
        <p14:creationId xmlns:p14="http://schemas.microsoft.com/office/powerpoint/2010/main" val="1393912666"/>
      </p:ext>
    </p:extLst>
  </p:cSld>
  <p:clrMapOvr>
    <a:masterClrMapping/>
  </p:clrMapOvr>
  <p:extLst>
    <p:ext uri="{6950BFC3-D8DA-4A85-94F7-54DA5524770B}">
      <p188:commentRel xmlns:p188="http://schemas.microsoft.com/office/powerpoint/2018/8/main" xmlns=""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620">
            <a:off x="1028680" y="9263062"/>
            <a:ext cx="7086653" cy="0"/>
          </a:xfrm>
          <a:prstGeom prst="line">
            <a:avLst/>
          </a:prstGeom>
          <a:ln w="19050" cap="flat">
            <a:solidFill>
              <a:srgbClr val="00C2CB"/>
            </a:solidFill>
            <a:prstDash val="solid"/>
            <a:headEnd type="none" w="sm" len="sm"/>
            <a:tailEnd type="none" w="sm" len="sm"/>
          </a:ln>
        </p:spPr>
      </p:sp>
      <p:sp>
        <p:nvSpPr>
          <p:cNvPr id="3" name="Freeform 3"/>
          <p:cNvSpPr/>
          <p:nvPr/>
        </p:nvSpPr>
        <p:spPr>
          <a:xfrm>
            <a:off x="15483484" y="7570292"/>
            <a:ext cx="1770679" cy="1089927"/>
          </a:xfrm>
          <a:custGeom>
            <a:avLst/>
            <a:gdLst/>
            <a:ahLst/>
            <a:cxnLst/>
            <a:rect l="l" t="t" r="r" b="b"/>
            <a:pathLst>
              <a:path w="1770679" h="1089927">
                <a:moveTo>
                  <a:pt x="0" y="0"/>
                </a:moveTo>
                <a:lnTo>
                  <a:pt x="1770679" y="0"/>
                </a:lnTo>
                <a:lnTo>
                  <a:pt x="1770679" y="1089927"/>
                </a:lnTo>
                <a:lnTo>
                  <a:pt x="0" y="1089927"/>
                </a:lnTo>
                <a:lnTo>
                  <a:pt x="0" y="0"/>
                </a:lnTo>
                <a:close/>
              </a:path>
            </a:pathLst>
          </a:custGeom>
          <a:blipFill>
            <a:blip r:embed="rId2"/>
            <a:stretch>
              <a:fillRect/>
            </a:stretch>
          </a:blipFill>
        </p:spPr>
      </p:sp>
      <p:sp>
        <p:nvSpPr>
          <p:cNvPr id="5" name="TextBox 5"/>
          <p:cNvSpPr txBox="1"/>
          <p:nvPr/>
        </p:nvSpPr>
        <p:spPr>
          <a:xfrm>
            <a:off x="1028700" y="1019175"/>
            <a:ext cx="10747964" cy="771525"/>
          </a:xfrm>
          <a:prstGeom prst="rect">
            <a:avLst/>
          </a:prstGeom>
        </p:spPr>
        <p:txBody>
          <a:bodyPr lIns="0" tIns="0" rIns="0" bIns="0" rtlCol="0" anchor="t">
            <a:spAutoFit/>
          </a:bodyPr>
          <a:lstStyle/>
          <a:p>
            <a:pPr algn="l">
              <a:lnSpc>
                <a:spcPts val="6000"/>
              </a:lnSpc>
            </a:pPr>
            <a:r>
              <a:rPr lang="en-US" sz="5000" b="1">
                <a:solidFill>
                  <a:srgbClr val="0E3F54"/>
                </a:solidFill>
                <a:latin typeface="Nunito Sans Heavy" panose="020B0604020202020204" charset="0"/>
                <a:ea typeface="Nunito Sans Bold"/>
                <a:cs typeface="Nunito Sans Bold"/>
                <a:sym typeface="Nunito Sans Bold"/>
              </a:rPr>
              <a:t>Assurance Priority</a:t>
            </a:r>
          </a:p>
        </p:txBody>
      </p:sp>
      <p:sp>
        <p:nvSpPr>
          <p:cNvPr id="6" name="TextBox 6"/>
          <p:cNvSpPr txBox="1"/>
          <p:nvPr/>
        </p:nvSpPr>
        <p:spPr>
          <a:xfrm>
            <a:off x="1028700" y="3560274"/>
            <a:ext cx="6952530" cy="5119350"/>
          </a:xfrm>
          <a:prstGeom prst="rect">
            <a:avLst/>
          </a:prstGeom>
        </p:spPr>
        <p:txBody>
          <a:bodyPr lIns="0" tIns="0" rIns="0" bIns="0" rtlCol="0" anchor="t">
            <a:spAutoFit/>
          </a:bodyPr>
          <a:lstStyle/>
          <a:p>
            <a:pPr algn="l">
              <a:lnSpc>
                <a:spcPts val="1960"/>
              </a:lnSpc>
            </a:pPr>
            <a:r>
              <a:rPr lang="en-US" sz="1660">
                <a:solidFill>
                  <a:schemeClr val="accent5">
                    <a:lumMod val="50000"/>
                  </a:schemeClr>
                </a:solidFill>
                <a:latin typeface="Nunito Sans"/>
                <a:ea typeface="Nunito Sans"/>
                <a:cs typeface="Nunito Sans"/>
                <a:sym typeface="Nunito Sans"/>
              </a:rPr>
              <a:t>During the last 12-months, 441 children went missing from home or care in Stoke on Trent. To assist partners in providing a robust and joined up response, the “missing from home or care protocol” is in place. This was jointly developed by Stoke on Trent and Staffordshire Local Authorities and Staffordshire Police and was refreshed at the beginning of 2022. The protocol reflects current practice guidance and the duties of individuals to ensure that children who go missing are safeguarded. The following safeguarding principles are applied:</a:t>
            </a:r>
          </a:p>
          <a:p>
            <a:pPr algn="l">
              <a:lnSpc>
                <a:spcPts val="1960"/>
              </a:lnSpc>
            </a:pPr>
            <a:endParaRPr lang="en-US" sz="1660">
              <a:solidFill>
                <a:schemeClr val="accent5">
                  <a:lumMod val="50000"/>
                </a:schemeClr>
              </a:solidFill>
              <a:latin typeface="Nunito Sans"/>
              <a:ea typeface="Nunito Sans"/>
              <a:cs typeface="Nunito Sans"/>
              <a:sym typeface="Nunito Sans"/>
            </a:endParaRPr>
          </a:p>
          <a:p>
            <a:pPr marL="302261" lvl="1" indent="-151130" algn="l">
              <a:lnSpc>
                <a:spcPts val="1960"/>
              </a:lnSpc>
              <a:buFont typeface="Arial"/>
              <a:buChar char="•"/>
            </a:pPr>
            <a:r>
              <a:rPr lang="en-US" sz="1660">
                <a:solidFill>
                  <a:schemeClr val="accent5">
                    <a:lumMod val="50000"/>
                  </a:schemeClr>
                </a:solidFill>
                <a:latin typeface="Nunito Sans"/>
                <a:ea typeface="Nunito Sans"/>
                <a:cs typeface="Nunito Sans"/>
                <a:sym typeface="Nunito Sans"/>
              </a:rPr>
              <a:t>The safety and welfare of the child is paramount</a:t>
            </a:r>
          </a:p>
          <a:p>
            <a:pPr marL="302261" lvl="1" indent="-151130" algn="l">
              <a:lnSpc>
                <a:spcPts val="1960"/>
              </a:lnSpc>
              <a:buFont typeface="Arial"/>
              <a:buChar char="•"/>
            </a:pPr>
            <a:r>
              <a:rPr lang="en-US" sz="1660">
                <a:solidFill>
                  <a:schemeClr val="accent5">
                    <a:lumMod val="50000"/>
                  </a:schemeClr>
                </a:solidFill>
                <a:latin typeface="Nunito Sans"/>
                <a:ea typeface="Nunito Sans"/>
                <a:cs typeface="Nunito Sans"/>
                <a:sym typeface="Nunito Sans"/>
              </a:rPr>
              <a:t>Locating and returning the child to a safe environment is the main objective</a:t>
            </a:r>
          </a:p>
          <a:p>
            <a:pPr marL="302261" lvl="1" indent="-151130" algn="l">
              <a:lnSpc>
                <a:spcPts val="1960"/>
              </a:lnSpc>
              <a:buFont typeface="Arial"/>
              <a:buChar char="•"/>
            </a:pPr>
            <a:r>
              <a:rPr lang="en-US" sz="1660">
                <a:solidFill>
                  <a:schemeClr val="accent5">
                    <a:lumMod val="50000"/>
                  </a:schemeClr>
                </a:solidFill>
                <a:latin typeface="Nunito Sans"/>
                <a:ea typeface="Nunito Sans"/>
                <a:cs typeface="Nunito Sans"/>
                <a:sym typeface="Nunito Sans"/>
              </a:rPr>
              <a:t>The views of the child and parent/carer should always be taken into consideration</a:t>
            </a:r>
          </a:p>
          <a:p>
            <a:pPr marL="302261" lvl="1" indent="-151130" algn="l">
              <a:lnSpc>
                <a:spcPts val="1960"/>
              </a:lnSpc>
              <a:buFont typeface="Arial"/>
              <a:buChar char="•"/>
            </a:pPr>
            <a:r>
              <a:rPr lang="en-US" sz="1660">
                <a:solidFill>
                  <a:schemeClr val="accent5">
                    <a:lumMod val="50000"/>
                  </a:schemeClr>
                </a:solidFill>
                <a:latin typeface="Nunito Sans"/>
                <a:ea typeface="Nunito Sans"/>
                <a:cs typeface="Nunito Sans"/>
                <a:sym typeface="Nunito Sans"/>
              </a:rPr>
              <a:t>Understanding the circumstances of the child going missing and seeking to reduce the risk of further missing episodes is key</a:t>
            </a:r>
          </a:p>
          <a:p>
            <a:pPr algn="l">
              <a:lnSpc>
                <a:spcPts val="1960"/>
              </a:lnSpc>
            </a:pPr>
            <a:endParaRPr lang="en-US" sz="1660">
              <a:solidFill>
                <a:schemeClr val="accent5">
                  <a:lumMod val="50000"/>
                </a:schemeClr>
              </a:solidFill>
              <a:latin typeface="Nunito Sans"/>
              <a:ea typeface="Nunito Sans"/>
              <a:cs typeface="Nunito Sans"/>
              <a:sym typeface="Nunito Sans"/>
            </a:endParaRPr>
          </a:p>
          <a:p>
            <a:pPr algn="l">
              <a:lnSpc>
                <a:spcPts val="1960"/>
              </a:lnSpc>
            </a:pPr>
            <a:r>
              <a:rPr lang="en-US" sz="1660" u="sng">
                <a:solidFill>
                  <a:schemeClr val="accent5">
                    <a:lumMod val="50000"/>
                  </a:schemeClr>
                </a:solidFill>
                <a:latin typeface="Nunito Sans"/>
                <a:ea typeface="Nunito Sans"/>
                <a:cs typeface="Nunito Sans"/>
                <a:sym typeface="Nunito Sans"/>
                <a:hlinkClick r:id="rId3" tooltip="https://safeguardingchildren.stoke.gov.uk/download/downloads/id/10/staffordshire-stoke-on-trent-missing-protocol-jan22.pdf">
                  <a:extLst>
                    <a:ext uri="{A12FA001-AC4F-418D-AE19-62706E023703}">
                      <ahyp:hlinkClr xmlns:ahyp="http://schemas.microsoft.com/office/drawing/2018/hyperlinkcolor" val="tx"/>
                    </a:ext>
                  </a:extLst>
                </a:hlinkClick>
              </a:rPr>
              <a:t>https://safeguardingchildren.stoke.gov.uk/download/downloads/id/10/staffordshire-stoke-on-trent-missing-protocol-jan22.pdf</a:t>
            </a:r>
          </a:p>
          <a:p>
            <a:pPr algn="l">
              <a:lnSpc>
                <a:spcPts val="1960"/>
              </a:lnSpc>
            </a:pPr>
            <a:endParaRPr lang="en-US" sz="1400" u="sng">
              <a:solidFill>
                <a:srgbClr val="2B2B2B"/>
              </a:solidFill>
              <a:latin typeface="Nunito Sans"/>
              <a:ea typeface="Nunito Sans"/>
              <a:cs typeface="Nunito Sans"/>
              <a:sym typeface="Nunito Sans"/>
              <a:hlinkClick r:id="rId3" tooltip="https://safeguardingchildren.stoke.gov.uk/download/downloads/id/10/staffordshire-stoke-on-trent-missing-protocol-jan22.pdf">
                <a:extLst>
                  <a:ext uri="{A12FA001-AC4F-418D-AE19-62706E023703}">
                    <ahyp:hlinkClr xmlns:ahyp="http://schemas.microsoft.com/office/drawing/2018/hyperlinkcolor" val="tx"/>
                  </a:ext>
                </a:extLst>
              </a:hlinkClick>
            </a:endParaRPr>
          </a:p>
        </p:txBody>
      </p:sp>
      <p:sp>
        <p:nvSpPr>
          <p:cNvPr id="7" name="TextBox 7"/>
          <p:cNvSpPr txBox="1"/>
          <p:nvPr/>
        </p:nvSpPr>
        <p:spPr>
          <a:xfrm>
            <a:off x="7066366" y="9629732"/>
            <a:ext cx="1048963" cy="242631"/>
          </a:xfrm>
          <a:prstGeom prst="rect">
            <a:avLst/>
          </a:prstGeom>
        </p:spPr>
        <p:txBody>
          <a:bodyPr lIns="0" tIns="0" rIns="0" bIns="0" rtlCol="0" anchor="t">
            <a:spAutoFit/>
          </a:bodyPr>
          <a:lstStyle/>
          <a:p>
            <a:pPr algn="r">
              <a:lnSpc>
                <a:spcPts val="1960"/>
              </a:lnSpc>
            </a:pPr>
            <a:r>
              <a:rPr lang="en-US" sz="1400" b="1">
                <a:solidFill>
                  <a:srgbClr val="2B2B2B"/>
                </a:solidFill>
                <a:latin typeface="Poppins Medium"/>
                <a:ea typeface="Poppins Medium"/>
                <a:cs typeface="Poppins Medium"/>
                <a:sym typeface="Poppins Medium"/>
              </a:rPr>
              <a:t>26</a:t>
            </a:r>
          </a:p>
        </p:txBody>
      </p:sp>
      <p:grpSp>
        <p:nvGrpSpPr>
          <p:cNvPr id="8" name="Group 8"/>
          <p:cNvGrpSpPr/>
          <p:nvPr/>
        </p:nvGrpSpPr>
        <p:grpSpPr>
          <a:xfrm>
            <a:off x="1028683" y="2147000"/>
            <a:ext cx="5821321" cy="925547"/>
            <a:chOff x="0" y="0"/>
            <a:chExt cx="7761761" cy="1234063"/>
          </a:xfrm>
        </p:grpSpPr>
        <p:sp>
          <p:nvSpPr>
            <p:cNvPr id="9" name="TextBox 9"/>
            <p:cNvSpPr txBox="1"/>
            <p:nvPr/>
          </p:nvSpPr>
          <p:spPr>
            <a:xfrm>
              <a:off x="0" y="810307"/>
              <a:ext cx="7761761" cy="423756"/>
            </a:xfrm>
            <a:prstGeom prst="rect">
              <a:avLst/>
            </a:prstGeom>
          </p:spPr>
          <p:txBody>
            <a:bodyPr lIns="0" tIns="0" rIns="0" bIns="0" rtlCol="0" anchor="t">
              <a:spAutoFit/>
            </a:bodyPr>
            <a:lstStyle/>
            <a:p>
              <a:pPr algn="l">
                <a:lnSpc>
                  <a:spcPts val="2593"/>
                </a:lnSpc>
              </a:pPr>
              <a:r>
                <a:rPr lang="en-US" sz="2075" spc="207">
                  <a:solidFill>
                    <a:srgbClr val="51B59F"/>
                  </a:solidFill>
                  <a:latin typeface="League Spartan"/>
                  <a:ea typeface="League Spartan"/>
                  <a:cs typeface="League Spartan"/>
                  <a:sym typeface="League Spartan"/>
                </a:rPr>
                <a:t>MISSING</a:t>
              </a:r>
            </a:p>
          </p:txBody>
        </p:sp>
        <p:sp>
          <p:nvSpPr>
            <p:cNvPr id="10" name="TextBox 10"/>
            <p:cNvSpPr txBox="1"/>
            <p:nvPr/>
          </p:nvSpPr>
          <p:spPr>
            <a:xfrm>
              <a:off x="0" y="-19050"/>
              <a:ext cx="7761761" cy="567690"/>
            </a:xfrm>
            <a:prstGeom prst="rect">
              <a:avLst/>
            </a:prstGeom>
          </p:spPr>
          <p:txBody>
            <a:bodyPr lIns="0" tIns="0" rIns="0" bIns="0" rtlCol="0" anchor="t">
              <a:spAutoFit/>
            </a:bodyPr>
            <a:lstStyle/>
            <a:p>
              <a:pPr algn="l">
                <a:lnSpc>
                  <a:spcPts val="3375"/>
                </a:lnSpc>
              </a:pPr>
              <a:r>
                <a:rPr lang="en-US" sz="2700" b="1" spc="270">
                  <a:solidFill>
                    <a:srgbClr val="000000"/>
                  </a:solidFill>
                  <a:latin typeface="Roboto Bold"/>
                  <a:ea typeface="Roboto Bold"/>
                  <a:cs typeface="Roboto Bold"/>
                  <a:sym typeface="Roboto Bold"/>
                </a:rPr>
                <a:t>MULTI-AGENCY RESPONSE TO</a:t>
              </a:r>
            </a:p>
          </p:txBody>
        </p:sp>
      </p:grpSp>
      <p:sp>
        <p:nvSpPr>
          <p:cNvPr id="17" name="TextBox 17"/>
          <p:cNvSpPr txBox="1"/>
          <p:nvPr/>
        </p:nvSpPr>
        <p:spPr>
          <a:xfrm>
            <a:off x="10973747" y="2132713"/>
            <a:ext cx="1548003" cy="659861"/>
          </a:xfrm>
          <a:prstGeom prst="rect">
            <a:avLst/>
          </a:prstGeom>
        </p:spPr>
        <p:txBody>
          <a:bodyPr lIns="0" tIns="0" rIns="0" bIns="0" rtlCol="0" anchor="t">
            <a:spAutoFit/>
          </a:bodyPr>
          <a:lstStyle/>
          <a:p>
            <a:pPr algn="ctr">
              <a:lnSpc>
                <a:spcPts val="1679"/>
              </a:lnSpc>
              <a:spcBef>
                <a:spcPct val="0"/>
              </a:spcBef>
            </a:pPr>
            <a:r>
              <a:rPr lang="en-US" sz="1660">
                <a:solidFill>
                  <a:schemeClr val="accent5">
                    <a:lumMod val="50000"/>
                  </a:schemeClr>
                </a:solidFill>
                <a:latin typeface="Chewy "/>
                <a:ea typeface="Nunito Sans Bold"/>
                <a:cs typeface="Nunito Sans Bold"/>
                <a:sym typeface="Nunito Sans Bold"/>
              </a:rPr>
              <a:t>502 Children went missing  2023/4</a:t>
            </a:r>
          </a:p>
        </p:txBody>
      </p:sp>
      <p:sp>
        <p:nvSpPr>
          <p:cNvPr id="20" name="TextBox 20"/>
          <p:cNvSpPr txBox="1"/>
          <p:nvPr/>
        </p:nvSpPr>
        <p:spPr>
          <a:xfrm>
            <a:off x="1028683" y="9429750"/>
            <a:ext cx="5012778" cy="507365"/>
          </a:xfrm>
          <a:prstGeom prst="rect">
            <a:avLst/>
          </a:prstGeom>
        </p:spPr>
        <p:txBody>
          <a:bodyPr lIns="0" tIns="0" rIns="0" bIns="0" rtlCol="0" anchor="t">
            <a:spAutoFit/>
          </a:bodyPr>
          <a:lstStyle/>
          <a:p>
            <a:pPr algn="l">
              <a:lnSpc>
                <a:spcPts val="1960"/>
              </a:lnSpc>
            </a:pPr>
            <a:r>
              <a:rPr lang="en-US" sz="1400" b="1">
                <a:solidFill>
                  <a:srgbClr val="2B2B2B"/>
                </a:solidFill>
                <a:latin typeface="Poppins Medium"/>
                <a:ea typeface="Poppins Medium"/>
                <a:cs typeface="Poppins Medium"/>
                <a:sym typeface="Poppins Medium"/>
              </a:rPr>
              <a:t>Stoke-on-Trent Safeguarding Children Partnership</a:t>
            </a:r>
          </a:p>
          <a:p>
            <a:pPr algn="l">
              <a:lnSpc>
                <a:spcPts val="1960"/>
              </a:lnSpc>
            </a:pPr>
            <a:r>
              <a:rPr lang="en-US" sz="1400" b="1">
                <a:solidFill>
                  <a:srgbClr val="2B2B2B"/>
                </a:solidFill>
                <a:latin typeface="Poppins Medium"/>
                <a:ea typeface="Poppins Medium"/>
                <a:cs typeface="Poppins Medium"/>
                <a:sym typeface="Poppins Medium"/>
              </a:rPr>
              <a:t>Yearly Report 2023/24</a:t>
            </a:r>
          </a:p>
        </p:txBody>
      </p:sp>
      <p:sp>
        <p:nvSpPr>
          <p:cNvPr id="21" name="TextBox 21"/>
          <p:cNvSpPr txBox="1"/>
          <p:nvPr/>
        </p:nvSpPr>
        <p:spPr>
          <a:xfrm>
            <a:off x="10913847" y="8860155"/>
            <a:ext cx="6345453" cy="417195"/>
          </a:xfrm>
          <a:prstGeom prst="rect">
            <a:avLst/>
          </a:prstGeom>
        </p:spPr>
        <p:txBody>
          <a:bodyPr lIns="0" tIns="0" rIns="0" bIns="0" rtlCol="0" anchor="t">
            <a:spAutoFit/>
          </a:bodyPr>
          <a:lstStyle/>
          <a:p>
            <a:pPr algn="r">
              <a:lnSpc>
                <a:spcPts val="1680"/>
              </a:lnSpc>
            </a:pPr>
            <a:r>
              <a:rPr lang="en-US" sz="1200" b="1">
                <a:solidFill>
                  <a:srgbClr val="000000"/>
                </a:solidFill>
                <a:latin typeface="Poppins Medium"/>
                <a:ea typeface="Poppins Medium"/>
                <a:cs typeface="Poppins Medium"/>
                <a:sym typeface="Poppins Medium"/>
              </a:rPr>
              <a:t>*Data Sources:  </a:t>
            </a:r>
          </a:p>
          <a:p>
            <a:pPr algn="r">
              <a:lnSpc>
                <a:spcPts val="1680"/>
              </a:lnSpc>
              <a:spcBef>
                <a:spcPct val="0"/>
              </a:spcBef>
            </a:pPr>
            <a:r>
              <a:rPr lang="en-US" sz="1200" b="1">
                <a:solidFill>
                  <a:srgbClr val="000000"/>
                </a:solidFill>
                <a:latin typeface="Poppins Medium"/>
                <a:ea typeface="Poppins Medium"/>
                <a:cs typeface="Poppins Medium"/>
                <a:sym typeface="Poppins Medium"/>
              </a:rPr>
              <a:t>Stoke-on-Trent Children and Family Services</a:t>
            </a:r>
          </a:p>
        </p:txBody>
      </p:sp>
      <p:grpSp>
        <p:nvGrpSpPr>
          <p:cNvPr id="23" name="Group 3">
            <a:extLst>
              <a:ext uri="{FF2B5EF4-FFF2-40B4-BE49-F238E27FC236}">
                <a16:creationId xmlns:a16="http://schemas.microsoft.com/office/drawing/2014/main" id="{66348EAD-86C2-48D0-8670-09E6D63953F8}"/>
              </a:ext>
            </a:extLst>
          </p:cNvPr>
          <p:cNvGrpSpPr/>
          <p:nvPr/>
        </p:nvGrpSpPr>
        <p:grpSpPr>
          <a:xfrm>
            <a:off x="-17" y="81635"/>
            <a:ext cx="683355" cy="10210808"/>
            <a:chOff x="0" y="0"/>
            <a:chExt cx="1763625" cy="2709333"/>
          </a:xfrm>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p:grpSpPr>
        <p:sp>
          <p:nvSpPr>
            <p:cNvPr id="24" name="Freeform 4">
              <a:extLst>
                <a:ext uri="{FF2B5EF4-FFF2-40B4-BE49-F238E27FC236}">
                  <a16:creationId xmlns:a16="http://schemas.microsoft.com/office/drawing/2014/main" id="{90CD0A56-3327-471F-9E4A-D7E297803C05}"/>
                </a:ext>
              </a:extLst>
            </p:cNvPr>
            <p:cNvSpPr/>
            <p:nvPr/>
          </p:nvSpPr>
          <p:spPr>
            <a:xfrm>
              <a:off x="0" y="0"/>
              <a:ext cx="1763625" cy="2709333"/>
            </a:xfrm>
            <a:custGeom>
              <a:avLst/>
              <a:gdLst/>
              <a:ahLst/>
              <a:cxnLst/>
              <a:rect l="l" t="t" r="r" b="b"/>
              <a:pathLst>
                <a:path w="1763625" h="2709333">
                  <a:moveTo>
                    <a:pt x="0" y="0"/>
                  </a:moveTo>
                  <a:lnTo>
                    <a:pt x="1763625" y="0"/>
                  </a:lnTo>
                  <a:lnTo>
                    <a:pt x="1763625" y="2709333"/>
                  </a:lnTo>
                  <a:lnTo>
                    <a:pt x="0" y="2709333"/>
                  </a:lnTo>
                  <a:close/>
                </a:path>
              </a:pathLst>
            </a:custGeom>
            <a:grpFill/>
          </p:spPr>
        </p:sp>
        <p:sp>
          <p:nvSpPr>
            <p:cNvPr id="25" name="TextBox 5">
              <a:extLst>
                <a:ext uri="{FF2B5EF4-FFF2-40B4-BE49-F238E27FC236}">
                  <a16:creationId xmlns:a16="http://schemas.microsoft.com/office/drawing/2014/main" id="{0FC4ABD9-CFF9-4F8A-A337-16DEFE357BE6}"/>
                </a:ext>
              </a:extLst>
            </p:cNvPr>
            <p:cNvSpPr txBox="1"/>
            <p:nvPr/>
          </p:nvSpPr>
          <p:spPr>
            <a:xfrm>
              <a:off x="0" y="-28575"/>
              <a:ext cx="1763625" cy="2737908"/>
            </a:xfrm>
            <a:prstGeom prst="rect">
              <a:avLst/>
            </a:prstGeom>
            <a:grpFill/>
          </p:spPr>
          <p:txBody>
            <a:bodyPr lIns="50800" tIns="50800" rIns="50800" bIns="50800" rtlCol="0" anchor="ctr"/>
            <a:lstStyle/>
            <a:p>
              <a:pPr algn="ctr">
                <a:lnSpc>
                  <a:spcPts val="1960"/>
                </a:lnSpc>
              </a:pPr>
              <a:endParaRPr/>
            </a:p>
          </p:txBody>
        </p:sp>
      </p:grpSp>
      <p:grpSp>
        <p:nvGrpSpPr>
          <p:cNvPr id="29" name="Group 3">
            <a:extLst>
              <a:ext uri="{FF2B5EF4-FFF2-40B4-BE49-F238E27FC236}">
                <a16:creationId xmlns:a16="http://schemas.microsoft.com/office/drawing/2014/main" id="{2D4BD19E-0A12-4BC2-8163-413BC09746EE}"/>
              </a:ext>
            </a:extLst>
          </p:cNvPr>
          <p:cNvGrpSpPr/>
          <p:nvPr/>
        </p:nvGrpSpPr>
        <p:grpSpPr>
          <a:xfrm>
            <a:off x="17604645" y="126343"/>
            <a:ext cx="683355" cy="10210808"/>
            <a:chOff x="0" y="0"/>
            <a:chExt cx="1763625" cy="2709333"/>
          </a:xfrm>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p:grpSpPr>
        <p:sp>
          <p:nvSpPr>
            <p:cNvPr id="30" name="Freeform 4">
              <a:extLst>
                <a:ext uri="{FF2B5EF4-FFF2-40B4-BE49-F238E27FC236}">
                  <a16:creationId xmlns:a16="http://schemas.microsoft.com/office/drawing/2014/main" id="{9F6F7A3B-4C32-4F55-B1BB-1A6CB8805073}"/>
                </a:ext>
              </a:extLst>
            </p:cNvPr>
            <p:cNvSpPr/>
            <p:nvPr/>
          </p:nvSpPr>
          <p:spPr>
            <a:xfrm>
              <a:off x="0" y="0"/>
              <a:ext cx="1763625" cy="2709333"/>
            </a:xfrm>
            <a:custGeom>
              <a:avLst/>
              <a:gdLst/>
              <a:ahLst/>
              <a:cxnLst/>
              <a:rect l="l" t="t" r="r" b="b"/>
              <a:pathLst>
                <a:path w="1763625" h="2709333">
                  <a:moveTo>
                    <a:pt x="0" y="0"/>
                  </a:moveTo>
                  <a:lnTo>
                    <a:pt x="1763625" y="0"/>
                  </a:lnTo>
                  <a:lnTo>
                    <a:pt x="1763625" y="2709333"/>
                  </a:lnTo>
                  <a:lnTo>
                    <a:pt x="0" y="2709333"/>
                  </a:lnTo>
                  <a:close/>
                </a:path>
              </a:pathLst>
            </a:custGeom>
            <a:grpFill/>
          </p:spPr>
        </p:sp>
        <p:sp>
          <p:nvSpPr>
            <p:cNvPr id="31" name="TextBox 5">
              <a:extLst>
                <a:ext uri="{FF2B5EF4-FFF2-40B4-BE49-F238E27FC236}">
                  <a16:creationId xmlns:a16="http://schemas.microsoft.com/office/drawing/2014/main" id="{DBF0EF97-B343-4CDA-8F6F-FC81A0DFA7F2}"/>
                </a:ext>
              </a:extLst>
            </p:cNvPr>
            <p:cNvSpPr txBox="1"/>
            <p:nvPr/>
          </p:nvSpPr>
          <p:spPr>
            <a:xfrm>
              <a:off x="0" y="-28575"/>
              <a:ext cx="1763625" cy="2737908"/>
            </a:xfrm>
            <a:prstGeom prst="rect">
              <a:avLst/>
            </a:prstGeom>
            <a:grpFill/>
          </p:spPr>
          <p:txBody>
            <a:bodyPr lIns="50800" tIns="50800" rIns="50800" bIns="50800" rtlCol="0" anchor="ctr"/>
            <a:lstStyle/>
            <a:p>
              <a:pPr algn="ctr">
                <a:lnSpc>
                  <a:spcPts val="1960"/>
                </a:lnSpc>
              </a:pPr>
              <a:endParaRPr/>
            </a:p>
          </p:txBody>
        </p:sp>
      </p:grpSp>
      <p:graphicFrame>
        <p:nvGraphicFramePr>
          <p:cNvPr id="4" name="Diagram 3">
            <a:extLst>
              <a:ext uri="{FF2B5EF4-FFF2-40B4-BE49-F238E27FC236}">
                <a16:creationId xmlns:a16="http://schemas.microsoft.com/office/drawing/2014/main" id="{460CCE18-786D-406B-BDBB-A185B7AEBCFC}"/>
              </a:ext>
            </a:extLst>
          </p:cNvPr>
          <p:cNvGraphicFramePr/>
          <p:nvPr>
            <p:extLst>
              <p:ext uri="{D42A27DB-BD31-4B8C-83A1-F6EECF244321}">
                <p14:modId xmlns:p14="http://schemas.microsoft.com/office/powerpoint/2010/main" val="2558003906"/>
              </p:ext>
            </p:extLst>
          </p:nvPr>
        </p:nvGraphicFramePr>
        <p:xfrm>
          <a:off x="8784492" y="1301313"/>
          <a:ext cx="8608893" cy="61690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Box 16"/>
          <p:cNvSpPr txBox="1"/>
          <p:nvPr/>
        </p:nvSpPr>
        <p:spPr>
          <a:xfrm>
            <a:off x="10651068" y="2133173"/>
            <a:ext cx="1548003" cy="441852"/>
          </a:xfrm>
          <a:prstGeom prst="rect">
            <a:avLst/>
          </a:prstGeom>
        </p:spPr>
        <p:txBody>
          <a:bodyPr lIns="0" tIns="0" rIns="0" bIns="0" rtlCol="0" anchor="t">
            <a:spAutoFit/>
          </a:bodyPr>
          <a:lstStyle/>
          <a:p>
            <a:pPr algn="ctr">
              <a:lnSpc>
                <a:spcPts val="1679"/>
              </a:lnSpc>
              <a:spcBef>
                <a:spcPct val="0"/>
              </a:spcBef>
            </a:pPr>
            <a:r>
              <a:rPr lang="en-US" sz="1660">
                <a:solidFill>
                  <a:schemeClr val="accent5">
                    <a:lumMod val="50000"/>
                  </a:schemeClr>
                </a:solidFill>
                <a:latin typeface="Chewy "/>
                <a:ea typeface="Nunito Sans Bold"/>
                <a:cs typeface="Nunito Sans Bold"/>
                <a:sym typeface="Nunito Sans Bold"/>
              </a:rPr>
              <a:t>There were 1810 Missing Episodes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620">
            <a:off x="1028680" y="9263062"/>
            <a:ext cx="7086653" cy="0"/>
          </a:xfrm>
          <a:prstGeom prst="line">
            <a:avLst/>
          </a:prstGeom>
          <a:ln w="19050" cap="flat">
            <a:solidFill>
              <a:srgbClr val="00C2CB"/>
            </a:solidFill>
            <a:prstDash val="solid"/>
            <a:headEnd type="none" w="sm" len="sm"/>
            <a:tailEnd type="none" w="sm" len="sm"/>
          </a:ln>
        </p:spPr>
      </p:sp>
      <p:sp>
        <p:nvSpPr>
          <p:cNvPr id="3" name="Freeform 3"/>
          <p:cNvSpPr/>
          <p:nvPr/>
        </p:nvSpPr>
        <p:spPr>
          <a:xfrm>
            <a:off x="15488638" y="8539805"/>
            <a:ext cx="1770679" cy="1089927"/>
          </a:xfrm>
          <a:custGeom>
            <a:avLst/>
            <a:gdLst/>
            <a:ahLst/>
            <a:cxnLst/>
            <a:rect l="l" t="t" r="r" b="b"/>
            <a:pathLst>
              <a:path w="1770679" h="1089927">
                <a:moveTo>
                  <a:pt x="0" y="0"/>
                </a:moveTo>
                <a:lnTo>
                  <a:pt x="1770679" y="0"/>
                </a:lnTo>
                <a:lnTo>
                  <a:pt x="1770679" y="1089927"/>
                </a:lnTo>
                <a:lnTo>
                  <a:pt x="0" y="1089927"/>
                </a:lnTo>
                <a:lnTo>
                  <a:pt x="0" y="0"/>
                </a:lnTo>
                <a:close/>
              </a:path>
            </a:pathLst>
          </a:custGeom>
          <a:blipFill>
            <a:blip r:embed="rId2"/>
            <a:stretch>
              <a:fillRect/>
            </a:stretch>
          </a:blipFill>
        </p:spPr>
      </p:sp>
      <p:sp>
        <p:nvSpPr>
          <p:cNvPr id="4" name="TextBox 4"/>
          <p:cNvSpPr txBox="1"/>
          <p:nvPr/>
        </p:nvSpPr>
        <p:spPr>
          <a:xfrm>
            <a:off x="1028700" y="1019175"/>
            <a:ext cx="10747964" cy="771525"/>
          </a:xfrm>
          <a:prstGeom prst="rect">
            <a:avLst/>
          </a:prstGeom>
        </p:spPr>
        <p:txBody>
          <a:bodyPr lIns="0" tIns="0" rIns="0" bIns="0" rtlCol="0" anchor="t">
            <a:spAutoFit/>
          </a:bodyPr>
          <a:lstStyle/>
          <a:p>
            <a:pPr algn="l">
              <a:lnSpc>
                <a:spcPts val="6000"/>
              </a:lnSpc>
            </a:pPr>
            <a:r>
              <a:rPr lang="en-US" sz="5000" b="1">
                <a:solidFill>
                  <a:srgbClr val="0E3F54"/>
                </a:solidFill>
                <a:latin typeface="Nunito Sans Heavy" panose="020B0604020202020204" charset="0"/>
                <a:ea typeface="Nunito Sans Bold"/>
                <a:cs typeface="Nunito Sans Bold"/>
                <a:sym typeface="Nunito Sans Bold"/>
              </a:rPr>
              <a:t>Assurance Priority</a:t>
            </a:r>
          </a:p>
        </p:txBody>
      </p:sp>
      <p:sp>
        <p:nvSpPr>
          <p:cNvPr id="5" name="Freeform 5"/>
          <p:cNvSpPr/>
          <p:nvPr/>
        </p:nvSpPr>
        <p:spPr>
          <a:xfrm>
            <a:off x="9059460" y="5261986"/>
            <a:ext cx="7314517" cy="3227531"/>
          </a:xfrm>
          <a:custGeom>
            <a:avLst/>
            <a:gdLst/>
            <a:ahLst/>
            <a:cxnLst/>
            <a:rect l="l" t="t" r="r" b="b"/>
            <a:pathLst>
              <a:path w="7314517" h="3227531">
                <a:moveTo>
                  <a:pt x="0" y="0"/>
                </a:moveTo>
                <a:lnTo>
                  <a:pt x="7314517" y="0"/>
                </a:lnTo>
                <a:lnTo>
                  <a:pt x="7314517" y="3227530"/>
                </a:lnTo>
                <a:lnTo>
                  <a:pt x="0" y="3227530"/>
                </a:lnTo>
                <a:lnTo>
                  <a:pt x="0" y="0"/>
                </a:lnTo>
                <a:close/>
              </a:path>
            </a:pathLst>
          </a:custGeom>
          <a:blipFill>
            <a:blip r:embed="rId3"/>
            <a:stretch>
              <a:fillRect/>
            </a:stretch>
          </a:blipFill>
        </p:spPr>
      </p:sp>
      <p:sp>
        <p:nvSpPr>
          <p:cNvPr id="6" name="Freeform 6"/>
          <p:cNvSpPr/>
          <p:nvPr/>
        </p:nvSpPr>
        <p:spPr>
          <a:xfrm>
            <a:off x="9059460" y="979598"/>
            <a:ext cx="7314517" cy="3776120"/>
          </a:xfrm>
          <a:custGeom>
            <a:avLst/>
            <a:gdLst/>
            <a:ahLst/>
            <a:cxnLst/>
            <a:rect l="l" t="t" r="r" b="b"/>
            <a:pathLst>
              <a:path w="7314517" h="3776120">
                <a:moveTo>
                  <a:pt x="0" y="0"/>
                </a:moveTo>
                <a:lnTo>
                  <a:pt x="7314517" y="0"/>
                </a:lnTo>
                <a:lnTo>
                  <a:pt x="7314517" y="3776119"/>
                </a:lnTo>
                <a:lnTo>
                  <a:pt x="0" y="3776119"/>
                </a:lnTo>
                <a:lnTo>
                  <a:pt x="0" y="0"/>
                </a:lnTo>
                <a:close/>
              </a:path>
            </a:pathLst>
          </a:custGeom>
          <a:blipFill>
            <a:blip r:embed="rId4"/>
            <a:stretch>
              <a:fillRect/>
            </a:stretch>
          </a:blipFill>
        </p:spPr>
      </p:sp>
      <p:sp>
        <p:nvSpPr>
          <p:cNvPr id="7" name="TextBox 7"/>
          <p:cNvSpPr txBox="1"/>
          <p:nvPr/>
        </p:nvSpPr>
        <p:spPr>
          <a:xfrm>
            <a:off x="1028683" y="3321685"/>
            <a:ext cx="6952530" cy="5632311"/>
          </a:xfrm>
          <a:prstGeom prst="rect">
            <a:avLst/>
          </a:prstGeom>
        </p:spPr>
        <p:txBody>
          <a:bodyPr lIns="0" tIns="0" rIns="0" bIns="0" rtlCol="0" anchor="t">
            <a:spAutoFit/>
          </a:bodyPr>
          <a:lstStyle/>
          <a:p>
            <a:pPr algn="l">
              <a:lnSpc>
                <a:spcPts val="1960"/>
              </a:lnSpc>
            </a:pPr>
            <a:r>
              <a:rPr lang="en-US" sz="1660">
                <a:solidFill>
                  <a:schemeClr val="accent5">
                    <a:lumMod val="50000"/>
                  </a:schemeClr>
                </a:solidFill>
                <a:latin typeface="Nunito Sans"/>
                <a:ea typeface="Nunito Sans"/>
                <a:cs typeface="Nunito Sans"/>
                <a:sym typeface="Nunito Sans"/>
              </a:rPr>
              <a:t>The Staffordshire and Stoke-on-Trent Local Transformation Plan (LTP) for Children and Young People’s Mental Health has been in place since October 2015 and has been subject to annual refresh in line with NHS England guidance. The refreshed version (October 2023) provides an update on the progress and challenges associated with improving Child and Adolescent Mental Health Services (CAMHS) in 2023/24 and provides a forward view into 2024/25. </a:t>
            </a:r>
            <a:r>
              <a:rPr lang="en-US" sz="1660" u="sng">
                <a:solidFill>
                  <a:schemeClr val="accent5">
                    <a:lumMod val="50000"/>
                  </a:schemeClr>
                </a:solidFill>
                <a:latin typeface="Nunito Sans"/>
                <a:ea typeface="Nunito Sans"/>
                <a:cs typeface="Nunito Sans"/>
                <a:sym typeface="Nunito Sans"/>
                <a:hlinkClick r:id="rId5" tooltip="https://staffordshire.moderngov.co.uk/documents/s183337/Staffordshire%20and%20Stoke-on-Trent%20Integrated%20Care%20System%20Children%20and%20Young%20Peoples%20Mental%20Health%20Lo.pdf">
                  <a:extLst>
                    <a:ext uri="{A12FA001-AC4F-418D-AE19-62706E023703}">
                      <ahyp:hlinkClr xmlns:ahyp="http://schemas.microsoft.com/office/drawing/2018/hyperlinkcolor" val="tx"/>
                    </a:ext>
                  </a:extLst>
                </a:hlinkClick>
              </a:rPr>
              <a:t>Children and Young People’s Mental Health Local Transformation Plan (moderngov.co.uk)</a:t>
            </a:r>
            <a:r>
              <a:rPr lang="en-US" sz="1660">
                <a:solidFill>
                  <a:schemeClr val="accent5">
                    <a:lumMod val="50000"/>
                  </a:schemeClr>
                </a:solidFill>
                <a:latin typeface="Nunito Sans"/>
                <a:ea typeface="Nunito Sans"/>
                <a:cs typeface="Nunito Sans"/>
                <a:sym typeface="Nunito Sans"/>
              </a:rPr>
              <a:t> </a:t>
            </a:r>
          </a:p>
          <a:p>
            <a:pPr algn="l">
              <a:lnSpc>
                <a:spcPts val="1960"/>
              </a:lnSpc>
            </a:pPr>
            <a:endParaRPr lang="en-US" sz="1660">
              <a:solidFill>
                <a:schemeClr val="accent5">
                  <a:lumMod val="50000"/>
                </a:schemeClr>
              </a:solidFill>
              <a:latin typeface="Nunito Sans"/>
              <a:ea typeface="Nunito Sans"/>
              <a:cs typeface="Nunito Sans"/>
              <a:sym typeface="Nunito Sans"/>
            </a:endParaRPr>
          </a:p>
          <a:p>
            <a:pPr algn="l">
              <a:lnSpc>
                <a:spcPts val="1960"/>
              </a:lnSpc>
            </a:pPr>
            <a:r>
              <a:rPr lang="en-US" sz="1660">
                <a:solidFill>
                  <a:schemeClr val="accent5">
                    <a:lumMod val="50000"/>
                  </a:schemeClr>
                </a:solidFill>
                <a:latin typeface="Nunito Sans"/>
                <a:ea typeface="Nunito Sans"/>
                <a:cs typeface="Nunito Sans"/>
                <a:sym typeface="Nunito Sans"/>
              </a:rPr>
              <a:t>This Local Transformation Plan covers the whole of Staffordshire and Stoke-on-Trent Integrated Care Board (ICB), which replaced the six NHS Clinical Commissioning Groups (CCGs) on 1 July 2022, and two local authorities (Staffordshire and Stoke-on-Trent). Our aim will be to ensure that services are responsive to local needs and that there is equitable provision across the whole system.</a:t>
            </a:r>
          </a:p>
          <a:p>
            <a:pPr algn="l">
              <a:lnSpc>
                <a:spcPts val="1960"/>
              </a:lnSpc>
            </a:pPr>
            <a:endParaRPr lang="en-US" sz="1660">
              <a:solidFill>
                <a:schemeClr val="accent5">
                  <a:lumMod val="50000"/>
                </a:schemeClr>
              </a:solidFill>
              <a:latin typeface="Nunito Sans"/>
              <a:ea typeface="Nunito Sans"/>
              <a:cs typeface="Nunito Sans"/>
              <a:sym typeface="Nunito Sans"/>
            </a:endParaRPr>
          </a:p>
          <a:p>
            <a:pPr algn="l">
              <a:lnSpc>
                <a:spcPts val="1960"/>
              </a:lnSpc>
            </a:pPr>
            <a:r>
              <a:rPr lang="en-US" sz="1660">
                <a:solidFill>
                  <a:schemeClr val="accent5">
                    <a:lumMod val="50000"/>
                  </a:schemeClr>
                </a:solidFill>
                <a:latin typeface="Nunito Sans"/>
                <a:ea typeface="Nunito Sans"/>
                <a:cs typeface="Nunito Sans"/>
                <a:sym typeface="Nunito Sans"/>
              </a:rPr>
              <a:t>During 2024/25 the DSPs will seek assurance and evidence of effective safeguarding arrangements in relation to child mental health and suicide prevention from statutory safeguarding partners, joint commissioners, Health and Wellbeing Board and the Child and Adolescent Mental Health Service (CAMHS) Integrated Care System Transformation Board.</a:t>
            </a:r>
          </a:p>
          <a:p>
            <a:pPr algn="l">
              <a:lnSpc>
                <a:spcPts val="1960"/>
              </a:lnSpc>
            </a:pPr>
            <a:endParaRPr lang="en-US" sz="1400">
              <a:solidFill>
                <a:srgbClr val="2B2B2B"/>
              </a:solidFill>
              <a:latin typeface="Nunito Sans"/>
              <a:ea typeface="Nunito Sans"/>
              <a:cs typeface="Nunito Sans"/>
              <a:sym typeface="Nunito Sans"/>
            </a:endParaRPr>
          </a:p>
        </p:txBody>
      </p:sp>
      <p:sp>
        <p:nvSpPr>
          <p:cNvPr id="8" name="TextBox 8"/>
          <p:cNvSpPr txBox="1"/>
          <p:nvPr/>
        </p:nvSpPr>
        <p:spPr>
          <a:xfrm>
            <a:off x="7066366" y="9629732"/>
            <a:ext cx="1048963" cy="242631"/>
          </a:xfrm>
          <a:prstGeom prst="rect">
            <a:avLst/>
          </a:prstGeom>
        </p:spPr>
        <p:txBody>
          <a:bodyPr lIns="0" tIns="0" rIns="0" bIns="0" rtlCol="0" anchor="t">
            <a:spAutoFit/>
          </a:bodyPr>
          <a:lstStyle/>
          <a:p>
            <a:pPr algn="r">
              <a:lnSpc>
                <a:spcPts val="1960"/>
              </a:lnSpc>
            </a:pPr>
            <a:r>
              <a:rPr lang="en-US" sz="1400" b="1">
                <a:solidFill>
                  <a:srgbClr val="2B2B2B"/>
                </a:solidFill>
                <a:latin typeface="Poppins Medium"/>
                <a:ea typeface="Poppins Medium"/>
                <a:cs typeface="Poppins Medium"/>
                <a:sym typeface="Poppins Medium"/>
              </a:rPr>
              <a:t>27</a:t>
            </a:r>
          </a:p>
        </p:txBody>
      </p:sp>
      <p:grpSp>
        <p:nvGrpSpPr>
          <p:cNvPr id="9" name="Group 9"/>
          <p:cNvGrpSpPr/>
          <p:nvPr/>
        </p:nvGrpSpPr>
        <p:grpSpPr>
          <a:xfrm>
            <a:off x="1028683" y="2147000"/>
            <a:ext cx="5821321" cy="925547"/>
            <a:chOff x="0" y="0"/>
            <a:chExt cx="7761761" cy="1234063"/>
          </a:xfrm>
        </p:grpSpPr>
        <p:sp>
          <p:nvSpPr>
            <p:cNvPr id="10" name="TextBox 10"/>
            <p:cNvSpPr txBox="1"/>
            <p:nvPr/>
          </p:nvSpPr>
          <p:spPr>
            <a:xfrm>
              <a:off x="0" y="810307"/>
              <a:ext cx="7761761" cy="423756"/>
            </a:xfrm>
            <a:prstGeom prst="rect">
              <a:avLst/>
            </a:prstGeom>
          </p:spPr>
          <p:txBody>
            <a:bodyPr lIns="0" tIns="0" rIns="0" bIns="0" rtlCol="0" anchor="t">
              <a:spAutoFit/>
            </a:bodyPr>
            <a:lstStyle/>
            <a:p>
              <a:pPr algn="l">
                <a:lnSpc>
                  <a:spcPts val="2593"/>
                </a:lnSpc>
              </a:pPr>
              <a:r>
                <a:rPr lang="en-US" sz="2075" spc="207">
                  <a:solidFill>
                    <a:srgbClr val="51B59F"/>
                  </a:solidFill>
                  <a:latin typeface="League Spartan"/>
                  <a:ea typeface="League Spartan"/>
                  <a:cs typeface="League Spartan"/>
                  <a:sym typeface="League Spartan"/>
                </a:rPr>
                <a:t>CHILD MENTAL HEALTH</a:t>
              </a:r>
            </a:p>
          </p:txBody>
        </p:sp>
        <p:sp>
          <p:nvSpPr>
            <p:cNvPr id="11" name="TextBox 11"/>
            <p:cNvSpPr txBox="1"/>
            <p:nvPr/>
          </p:nvSpPr>
          <p:spPr>
            <a:xfrm>
              <a:off x="0" y="-19050"/>
              <a:ext cx="7761761" cy="567690"/>
            </a:xfrm>
            <a:prstGeom prst="rect">
              <a:avLst/>
            </a:prstGeom>
          </p:spPr>
          <p:txBody>
            <a:bodyPr lIns="0" tIns="0" rIns="0" bIns="0" rtlCol="0" anchor="t">
              <a:spAutoFit/>
            </a:bodyPr>
            <a:lstStyle/>
            <a:p>
              <a:pPr algn="l">
                <a:lnSpc>
                  <a:spcPts val="3375"/>
                </a:lnSpc>
              </a:pPr>
              <a:r>
                <a:rPr lang="en-US" sz="2700" b="1" spc="270">
                  <a:solidFill>
                    <a:srgbClr val="000000"/>
                  </a:solidFill>
                  <a:latin typeface="Roboto Bold"/>
                  <a:ea typeface="Roboto Bold"/>
                  <a:cs typeface="Roboto Bold"/>
                  <a:sym typeface="Roboto Bold"/>
                </a:rPr>
                <a:t>MULTI-AGENCY RESPONSE TO</a:t>
              </a:r>
            </a:p>
          </p:txBody>
        </p:sp>
      </p:grpSp>
      <p:sp>
        <p:nvSpPr>
          <p:cNvPr id="12" name="TextBox 12"/>
          <p:cNvSpPr txBox="1"/>
          <p:nvPr/>
        </p:nvSpPr>
        <p:spPr>
          <a:xfrm>
            <a:off x="1028683" y="9429750"/>
            <a:ext cx="5012778" cy="507365"/>
          </a:xfrm>
          <a:prstGeom prst="rect">
            <a:avLst/>
          </a:prstGeom>
        </p:spPr>
        <p:txBody>
          <a:bodyPr lIns="0" tIns="0" rIns="0" bIns="0" rtlCol="0" anchor="t">
            <a:spAutoFit/>
          </a:bodyPr>
          <a:lstStyle/>
          <a:p>
            <a:pPr algn="l">
              <a:lnSpc>
                <a:spcPts val="1960"/>
              </a:lnSpc>
            </a:pPr>
            <a:r>
              <a:rPr lang="en-US" sz="1400" b="1">
                <a:solidFill>
                  <a:srgbClr val="2B2B2B"/>
                </a:solidFill>
                <a:latin typeface="Poppins Medium"/>
                <a:ea typeface="Poppins Medium"/>
                <a:cs typeface="Poppins Medium"/>
                <a:sym typeface="Poppins Medium"/>
              </a:rPr>
              <a:t>Stoke-on-Trent Safeguarding Children Partnership</a:t>
            </a:r>
          </a:p>
          <a:p>
            <a:pPr algn="l">
              <a:lnSpc>
                <a:spcPts val="1960"/>
              </a:lnSpc>
            </a:pPr>
            <a:r>
              <a:rPr lang="en-US" sz="1400" b="1">
                <a:solidFill>
                  <a:srgbClr val="2B2B2B"/>
                </a:solidFill>
                <a:latin typeface="Poppins Medium"/>
                <a:ea typeface="Poppins Medium"/>
                <a:cs typeface="Poppins Medium"/>
                <a:sym typeface="Poppins Medium"/>
              </a:rPr>
              <a:t>Yearly Report 2023/24</a:t>
            </a:r>
          </a:p>
        </p:txBody>
      </p:sp>
      <p:grpSp>
        <p:nvGrpSpPr>
          <p:cNvPr id="13" name="Group 3">
            <a:extLst>
              <a:ext uri="{FF2B5EF4-FFF2-40B4-BE49-F238E27FC236}">
                <a16:creationId xmlns:a16="http://schemas.microsoft.com/office/drawing/2014/main" id="{99D5F000-07F6-4B63-81D6-2972F071E3AF}"/>
              </a:ext>
            </a:extLst>
          </p:cNvPr>
          <p:cNvGrpSpPr/>
          <p:nvPr/>
        </p:nvGrpSpPr>
        <p:grpSpPr>
          <a:xfrm>
            <a:off x="-17" y="81635"/>
            <a:ext cx="683355" cy="10210808"/>
            <a:chOff x="0" y="0"/>
            <a:chExt cx="1763625" cy="2709333"/>
          </a:xfrm>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p:grpSpPr>
        <p:sp>
          <p:nvSpPr>
            <p:cNvPr id="14" name="Freeform 4">
              <a:extLst>
                <a:ext uri="{FF2B5EF4-FFF2-40B4-BE49-F238E27FC236}">
                  <a16:creationId xmlns:a16="http://schemas.microsoft.com/office/drawing/2014/main" id="{904C0825-0AE2-42D9-98A7-C7DED32A8344}"/>
                </a:ext>
              </a:extLst>
            </p:cNvPr>
            <p:cNvSpPr/>
            <p:nvPr/>
          </p:nvSpPr>
          <p:spPr>
            <a:xfrm>
              <a:off x="0" y="0"/>
              <a:ext cx="1763625" cy="2709333"/>
            </a:xfrm>
            <a:custGeom>
              <a:avLst/>
              <a:gdLst/>
              <a:ahLst/>
              <a:cxnLst/>
              <a:rect l="l" t="t" r="r" b="b"/>
              <a:pathLst>
                <a:path w="1763625" h="2709333">
                  <a:moveTo>
                    <a:pt x="0" y="0"/>
                  </a:moveTo>
                  <a:lnTo>
                    <a:pt x="1763625" y="0"/>
                  </a:lnTo>
                  <a:lnTo>
                    <a:pt x="1763625" y="2709333"/>
                  </a:lnTo>
                  <a:lnTo>
                    <a:pt x="0" y="2709333"/>
                  </a:lnTo>
                  <a:close/>
                </a:path>
              </a:pathLst>
            </a:custGeom>
            <a:grpFill/>
          </p:spPr>
        </p:sp>
        <p:sp>
          <p:nvSpPr>
            <p:cNvPr id="15" name="TextBox 5">
              <a:extLst>
                <a:ext uri="{FF2B5EF4-FFF2-40B4-BE49-F238E27FC236}">
                  <a16:creationId xmlns:a16="http://schemas.microsoft.com/office/drawing/2014/main" id="{3F21994D-D8AB-473C-8353-DF0B2A4DB72A}"/>
                </a:ext>
              </a:extLst>
            </p:cNvPr>
            <p:cNvSpPr txBox="1"/>
            <p:nvPr/>
          </p:nvSpPr>
          <p:spPr>
            <a:xfrm>
              <a:off x="0" y="-28575"/>
              <a:ext cx="1763625" cy="2737908"/>
            </a:xfrm>
            <a:prstGeom prst="rect">
              <a:avLst/>
            </a:prstGeom>
            <a:grpFill/>
          </p:spPr>
          <p:txBody>
            <a:bodyPr lIns="50800" tIns="50800" rIns="50800" bIns="50800" rtlCol="0" anchor="ctr"/>
            <a:lstStyle/>
            <a:p>
              <a:pPr algn="ctr">
                <a:lnSpc>
                  <a:spcPts val="1960"/>
                </a:lnSpc>
              </a:pPr>
              <a:endParaRPr/>
            </a:p>
          </p:txBody>
        </p:sp>
      </p:grpSp>
      <p:grpSp>
        <p:nvGrpSpPr>
          <p:cNvPr id="16" name="Group 3">
            <a:extLst>
              <a:ext uri="{FF2B5EF4-FFF2-40B4-BE49-F238E27FC236}">
                <a16:creationId xmlns:a16="http://schemas.microsoft.com/office/drawing/2014/main" id="{93B1DF92-0166-4D04-9EA1-D3FDC859B387}"/>
              </a:ext>
            </a:extLst>
          </p:cNvPr>
          <p:cNvGrpSpPr/>
          <p:nvPr/>
        </p:nvGrpSpPr>
        <p:grpSpPr>
          <a:xfrm>
            <a:off x="17596456" y="76192"/>
            <a:ext cx="683355" cy="10210808"/>
            <a:chOff x="0" y="0"/>
            <a:chExt cx="1763625" cy="2709333"/>
          </a:xfrm>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p:grpSpPr>
        <p:sp>
          <p:nvSpPr>
            <p:cNvPr id="17" name="Freeform 4">
              <a:extLst>
                <a:ext uri="{FF2B5EF4-FFF2-40B4-BE49-F238E27FC236}">
                  <a16:creationId xmlns:a16="http://schemas.microsoft.com/office/drawing/2014/main" id="{CED8E54B-DE97-4A12-AC81-ECC98745B2AA}"/>
                </a:ext>
              </a:extLst>
            </p:cNvPr>
            <p:cNvSpPr/>
            <p:nvPr/>
          </p:nvSpPr>
          <p:spPr>
            <a:xfrm>
              <a:off x="0" y="0"/>
              <a:ext cx="1763625" cy="2709333"/>
            </a:xfrm>
            <a:custGeom>
              <a:avLst/>
              <a:gdLst/>
              <a:ahLst/>
              <a:cxnLst/>
              <a:rect l="l" t="t" r="r" b="b"/>
              <a:pathLst>
                <a:path w="1763625" h="2709333">
                  <a:moveTo>
                    <a:pt x="0" y="0"/>
                  </a:moveTo>
                  <a:lnTo>
                    <a:pt x="1763625" y="0"/>
                  </a:lnTo>
                  <a:lnTo>
                    <a:pt x="1763625" y="2709333"/>
                  </a:lnTo>
                  <a:lnTo>
                    <a:pt x="0" y="2709333"/>
                  </a:lnTo>
                  <a:close/>
                </a:path>
              </a:pathLst>
            </a:custGeom>
            <a:grpFill/>
          </p:spPr>
        </p:sp>
        <p:sp>
          <p:nvSpPr>
            <p:cNvPr id="18" name="TextBox 5">
              <a:extLst>
                <a:ext uri="{FF2B5EF4-FFF2-40B4-BE49-F238E27FC236}">
                  <a16:creationId xmlns:a16="http://schemas.microsoft.com/office/drawing/2014/main" id="{9167F282-7620-46B2-B6C1-768A49311F0B}"/>
                </a:ext>
              </a:extLst>
            </p:cNvPr>
            <p:cNvSpPr txBox="1"/>
            <p:nvPr/>
          </p:nvSpPr>
          <p:spPr>
            <a:xfrm>
              <a:off x="0" y="-28575"/>
              <a:ext cx="1763625" cy="2737908"/>
            </a:xfrm>
            <a:prstGeom prst="rect">
              <a:avLst/>
            </a:prstGeom>
            <a:grpFill/>
          </p:spPr>
          <p:txBody>
            <a:bodyPr lIns="50800" tIns="50800" rIns="50800" bIns="50800" rtlCol="0" anchor="ctr"/>
            <a:lstStyle/>
            <a:p>
              <a:pPr algn="ctr">
                <a:lnSpc>
                  <a:spcPts val="1960"/>
                </a:lnSpc>
              </a:pP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620">
            <a:off x="1028680" y="9263062"/>
            <a:ext cx="7086653" cy="0"/>
          </a:xfrm>
          <a:prstGeom prst="line">
            <a:avLst/>
          </a:prstGeom>
          <a:ln w="19050" cap="flat">
            <a:solidFill>
              <a:srgbClr val="00C2CB"/>
            </a:solidFill>
            <a:prstDash val="solid"/>
            <a:headEnd type="none" w="sm" len="sm"/>
            <a:tailEnd type="none" w="sm" len="sm"/>
          </a:ln>
        </p:spPr>
      </p:sp>
      <p:sp>
        <p:nvSpPr>
          <p:cNvPr id="3" name="Freeform 3"/>
          <p:cNvSpPr/>
          <p:nvPr/>
        </p:nvSpPr>
        <p:spPr>
          <a:xfrm>
            <a:off x="15374780" y="8092304"/>
            <a:ext cx="1770679" cy="1089927"/>
          </a:xfrm>
          <a:custGeom>
            <a:avLst/>
            <a:gdLst/>
            <a:ahLst/>
            <a:cxnLst/>
            <a:rect l="l" t="t" r="r" b="b"/>
            <a:pathLst>
              <a:path w="1770679" h="1089927">
                <a:moveTo>
                  <a:pt x="0" y="0"/>
                </a:moveTo>
                <a:lnTo>
                  <a:pt x="1770679" y="0"/>
                </a:lnTo>
                <a:lnTo>
                  <a:pt x="1770679" y="1089927"/>
                </a:lnTo>
                <a:lnTo>
                  <a:pt x="0" y="1089927"/>
                </a:lnTo>
                <a:lnTo>
                  <a:pt x="0" y="0"/>
                </a:lnTo>
                <a:close/>
              </a:path>
            </a:pathLst>
          </a:custGeom>
          <a:blipFill>
            <a:blip r:embed="rId2"/>
            <a:stretch>
              <a:fillRect/>
            </a:stretch>
          </a:blipFill>
        </p:spPr>
      </p:sp>
      <p:sp>
        <p:nvSpPr>
          <p:cNvPr id="5" name="TextBox 5"/>
          <p:cNvSpPr txBox="1"/>
          <p:nvPr/>
        </p:nvSpPr>
        <p:spPr>
          <a:xfrm>
            <a:off x="1028700" y="1019175"/>
            <a:ext cx="10747964" cy="771525"/>
          </a:xfrm>
          <a:prstGeom prst="rect">
            <a:avLst/>
          </a:prstGeom>
        </p:spPr>
        <p:txBody>
          <a:bodyPr lIns="0" tIns="0" rIns="0" bIns="0" rtlCol="0" anchor="t">
            <a:spAutoFit/>
          </a:bodyPr>
          <a:lstStyle/>
          <a:p>
            <a:pPr algn="l">
              <a:lnSpc>
                <a:spcPts val="6000"/>
              </a:lnSpc>
            </a:pPr>
            <a:r>
              <a:rPr lang="en-US" sz="5000" b="1">
                <a:solidFill>
                  <a:srgbClr val="0E3F54"/>
                </a:solidFill>
                <a:latin typeface="Nunito Sans Heavy" panose="020B0604020202020204" charset="0"/>
                <a:ea typeface="Nunito Sans Bold"/>
                <a:cs typeface="Nunito Sans Bold"/>
                <a:sym typeface="Nunito Sans Bold"/>
              </a:rPr>
              <a:t>Practice Priority</a:t>
            </a:r>
          </a:p>
        </p:txBody>
      </p:sp>
      <p:sp>
        <p:nvSpPr>
          <p:cNvPr id="6" name="TextBox 6"/>
          <p:cNvSpPr txBox="1"/>
          <p:nvPr/>
        </p:nvSpPr>
        <p:spPr>
          <a:xfrm>
            <a:off x="1028700" y="3189301"/>
            <a:ext cx="6952530" cy="5642570"/>
          </a:xfrm>
          <a:prstGeom prst="rect">
            <a:avLst/>
          </a:prstGeom>
        </p:spPr>
        <p:txBody>
          <a:bodyPr lIns="0" tIns="0" rIns="0" bIns="0" rtlCol="0" anchor="t">
            <a:spAutoFit/>
          </a:bodyPr>
          <a:lstStyle/>
          <a:p>
            <a:pPr marL="0" lvl="0" indent="0" algn="l">
              <a:lnSpc>
                <a:spcPts val="1960"/>
              </a:lnSpc>
            </a:pPr>
            <a:r>
              <a:rPr lang="en-US" sz="1660">
                <a:solidFill>
                  <a:schemeClr val="accent5">
                    <a:lumMod val="50000"/>
                  </a:schemeClr>
                </a:solidFill>
                <a:latin typeface="Nunito Sans"/>
                <a:ea typeface="Nunito Sans"/>
                <a:cs typeface="Nunito Sans"/>
                <a:sym typeface="Nunito Sans"/>
              </a:rPr>
              <a:t>Neglect occurs when a parent or caregiver fails to meet the basic physical and/or emotional needs of their child. Children facing neglect often lack essential requirements that contribute to their happiness, health, and safety, including nutritious food, proper hygiene, a secure living environment, adequate clothing, medical care, education, and love and affection.</a:t>
            </a:r>
          </a:p>
          <a:p>
            <a:pPr marL="0" lvl="0" indent="0" algn="l">
              <a:lnSpc>
                <a:spcPts val="1960"/>
              </a:lnSpc>
            </a:pPr>
            <a:endParaRPr lang="en-US" sz="1660">
              <a:solidFill>
                <a:schemeClr val="accent5">
                  <a:lumMod val="50000"/>
                </a:schemeClr>
              </a:solidFill>
              <a:latin typeface="Nunito Sans"/>
              <a:ea typeface="Nunito Sans"/>
              <a:cs typeface="Nunito Sans"/>
              <a:sym typeface="Nunito Sans"/>
            </a:endParaRPr>
          </a:p>
          <a:p>
            <a:pPr marL="0" lvl="0" indent="0" algn="l">
              <a:lnSpc>
                <a:spcPts val="1960"/>
              </a:lnSpc>
            </a:pPr>
            <a:r>
              <a:rPr lang="en-US" sz="1660">
                <a:solidFill>
                  <a:schemeClr val="accent5">
                    <a:lumMod val="50000"/>
                  </a:schemeClr>
                </a:solidFill>
                <a:latin typeface="Nunito Sans"/>
                <a:ea typeface="Nunito Sans"/>
                <a:cs typeface="Nunito Sans"/>
                <a:sym typeface="Nunito Sans"/>
              </a:rPr>
              <a:t>In the UK, neglect is the most prevalent form of child abuse and the leading cause for a child to be placed under a Child Protection plan. The effects of neglect can be profound and long-lasting. Early intervention is crucial, yet identifying and assessing neglect can be challenging, leading to it often being overlooked or recognized only at a later stage when intervention becomes more difficult.</a:t>
            </a:r>
          </a:p>
          <a:p>
            <a:pPr marL="0" lvl="0" indent="0" algn="l">
              <a:lnSpc>
                <a:spcPts val="1960"/>
              </a:lnSpc>
            </a:pPr>
            <a:endParaRPr lang="en-US" sz="1660">
              <a:solidFill>
                <a:schemeClr val="accent5">
                  <a:lumMod val="50000"/>
                </a:schemeClr>
              </a:solidFill>
              <a:latin typeface="Nunito Sans"/>
              <a:ea typeface="Nunito Sans"/>
              <a:cs typeface="Nunito Sans"/>
              <a:sym typeface="Nunito Sans"/>
            </a:endParaRPr>
          </a:p>
          <a:p>
            <a:pPr algn="l">
              <a:lnSpc>
                <a:spcPts val="1960"/>
              </a:lnSpc>
            </a:pPr>
            <a:r>
              <a:rPr lang="en-US" sz="1660">
                <a:solidFill>
                  <a:schemeClr val="accent5">
                    <a:lumMod val="50000"/>
                  </a:schemeClr>
                </a:solidFill>
                <a:latin typeface="Nunito Sans"/>
                <a:ea typeface="Nunito Sans"/>
                <a:cs typeface="Nunito Sans"/>
                <a:sym typeface="Nunito Sans"/>
              </a:rPr>
              <a:t>To address this issue, we are currently implementing the NSPCC Graded Care Profile 2 (GCP2), a strengths-based approach designed to aid practitioners in recognizing neglect. This framework assists in making informed decisions regarding necessary next steps, additional family support requirements, and fostering positive changes. 'Train the trainer' champions have been prepared to provide both single and multi-agency training, enhancing the skills of professionals in identifying and assessing cases where neglect is present.</a:t>
            </a:r>
          </a:p>
        </p:txBody>
      </p:sp>
      <p:sp>
        <p:nvSpPr>
          <p:cNvPr id="7" name="TextBox 7"/>
          <p:cNvSpPr txBox="1"/>
          <p:nvPr/>
        </p:nvSpPr>
        <p:spPr>
          <a:xfrm>
            <a:off x="1028700" y="8471999"/>
            <a:ext cx="7177978" cy="1015663"/>
          </a:xfrm>
          <a:prstGeom prst="rect">
            <a:avLst/>
          </a:prstGeom>
        </p:spPr>
        <p:txBody>
          <a:bodyPr lIns="0" tIns="0" rIns="0" bIns="0" rtlCol="0" anchor="t">
            <a:spAutoFit/>
          </a:bodyPr>
          <a:lstStyle/>
          <a:p>
            <a:pPr algn="l">
              <a:lnSpc>
                <a:spcPts val="1960"/>
              </a:lnSpc>
            </a:pPr>
            <a:endParaRPr lang="en-US" sz="1400">
              <a:solidFill>
                <a:srgbClr val="2B2B2B"/>
              </a:solidFill>
              <a:latin typeface="Nunito Sans"/>
              <a:ea typeface="Nunito Sans"/>
              <a:cs typeface="Nunito Sans"/>
              <a:sym typeface="Nunito Sans"/>
            </a:endParaRPr>
          </a:p>
          <a:p>
            <a:pPr algn="l">
              <a:lnSpc>
                <a:spcPts val="1960"/>
              </a:lnSpc>
            </a:pPr>
            <a:endParaRPr lang="en-US" sz="1400">
              <a:solidFill>
                <a:srgbClr val="2B2B2B"/>
              </a:solidFill>
              <a:latin typeface="Nunito Sans"/>
              <a:ea typeface="Nunito Sans"/>
              <a:cs typeface="Nunito Sans"/>
              <a:sym typeface="Nunito Sans"/>
            </a:endParaRPr>
          </a:p>
          <a:p>
            <a:pPr algn="l">
              <a:lnSpc>
                <a:spcPts val="1960"/>
              </a:lnSpc>
            </a:pPr>
            <a:endParaRPr lang="en-US" sz="1400">
              <a:solidFill>
                <a:srgbClr val="2B2B2B"/>
              </a:solidFill>
              <a:latin typeface="Nunito Sans"/>
              <a:ea typeface="Nunito Sans"/>
              <a:cs typeface="Nunito Sans"/>
              <a:sym typeface="Nunito Sans"/>
            </a:endParaRPr>
          </a:p>
          <a:p>
            <a:pPr algn="l">
              <a:lnSpc>
                <a:spcPts val="1960"/>
              </a:lnSpc>
            </a:pPr>
            <a:endParaRPr lang="en-US" sz="1400">
              <a:solidFill>
                <a:srgbClr val="2B2B2B"/>
              </a:solidFill>
              <a:latin typeface="Nunito Sans"/>
              <a:ea typeface="Nunito Sans"/>
              <a:cs typeface="Nunito Sans"/>
              <a:sym typeface="Nunito Sans"/>
            </a:endParaRPr>
          </a:p>
        </p:txBody>
      </p:sp>
      <p:sp>
        <p:nvSpPr>
          <p:cNvPr id="8" name="TextBox 8"/>
          <p:cNvSpPr txBox="1"/>
          <p:nvPr/>
        </p:nvSpPr>
        <p:spPr>
          <a:xfrm>
            <a:off x="7066366" y="9629732"/>
            <a:ext cx="1048963" cy="242631"/>
          </a:xfrm>
          <a:prstGeom prst="rect">
            <a:avLst/>
          </a:prstGeom>
        </p:spPr>
        <p:txBody>
          <a:bodyPr lIns="0" tIns="0" rIns="0" bIns="0" rtlCol="0" anchor="t">
            <a:spAutoFit/>
          </a:bodyPr>
          <a:lstStyle/>
          <a:p>
            <a:pPr algn="r">
              <a:lnSpc>
                <a:spcPts val="1960"/>
              </a:lnSpc>
            </a:pPr>
            <a:r>
              <a:rPr lang="en-US" sz="1400" b="1">
                <a:solidFill>
                  <a:srgbClr val="2B2B2B"/>
                </a:solidFill>
                <a:latin typeface="Poppins Medium"/>
                <a:ea typeface="Poppins Medium"/>
                <a:cs typeface="Poppins Medium"/>
                <a:sym typeface="Poppins Medium"/>
              </a:rPr>
              <a:t>28</a:t>
            </a:r>
          </a:p>
        </p:txBody>
      </p:sp>
      <p:grpSp>
        <p:nvGrpSpPr>
          <p:cNvPr id="9" name="Group 9"/>
          <p:cNvGrpSpPr/>
          <p:nvPr/>
        </p:nvGrpSpPr>
        <p:grpSpPr>
          <a:xfrm>
            <a:off x="1028683" y="2147000"/>
            <a:ext cx="5821321" cy="925547"/>
            <a:chOff x="0" y="0"/>
            <a:chExt cx="7761761" cy="1234063"/>
          </a:xfrm>
        </p:grpSpPr>
        <p:sp>
          <p:nvSpPr>
            <p:cNvPr id="10" name="TextBox 10"/>
            <p:cNvSpPr txBox="1"/>
            <p:nvPr/>
          </p:nvSpPr>
          <p:spPr>
            <a:xfrm>
              <a:off x="0" y="810307"/>
              <a:ext cx="7761761" cy="423756"/>
            </a:xfrm>
            <a:prstGeom prst="rect">
              <a:avLst/>
            </a:prstGeom>
          </p:spPr>
          <p:txBody>
            <a:bodyPr lIns="0" tIns="0" rIns="0" bIns="0" rtlCol="0" anchor="t">
              <a:spAutoFit/>
            </a:bodyPr>
            <a:lstStyle/>
            <a:p>
              <a:pPr algn="l">
                <a:lnSpc>
                  <a:spcPts val="2593"/>
                </a:lnSpc>
              </a:pPr>
              <a:r>
                <a:rPr lang="en-US" sz="2075" spc="207">
                  <a:solidFill>
                    <a:srgbClr val="51B59F"/>
                  </a:solidFill>
                  <a:latin typeface="League Spartan"/>
                  <a:ea typeface="League Spartan"/>
                  <a:cs typeface="League Spartan"/>
                  <a:sym typeface="League Spartan"/>
                </a:rPr>
                <a:t>NEGLECT</a:t>
              </a:r>
            </a:p>
          </p:txBody>
        </p:sp>
        <p:sp>
          <p:nvSpPr>
            <p:cNvPr id="11" name="TextBox 11"/>
            <p:cNvSpPr txBox="1"/>
            <p:nvPr/>
          </p:nvSpPr>
          <p:spPr>
            <a:xfrm>
              <a:off x="0" y="-19050"/>
              <a:ext cx="7761761" cy="567690"/>
            </a:xfrm>
            <a:prstGeom prst="rect">
              <a:avLst/>
            </a:prstGeom>
          </p:spPr>
          <p:txBody>
            <a:bodyPr lIns="0" tIns="0" rIns="0" bIns="0" rtlCol="0" anchor="t">
              <a:spAutoFit/>
            </a:bodyPr>
            <a:lstStyle/>
            <a:p>
              <a:pPr algn="l">
                <a:lnSpc>
                  <a:spcPts val="3375"/>
                </a:lnSpc>
              </a:pPr>
              <a:r>
                <a:rPr lang="en-US" sz="2700" b="1" spc="270">
                  <a:solidFill>
                    <a:srgbClr val="000000"/>
                  </a:solidFill>
                  <a:latin typeface="Roboto Bold"/>
                  <a:ea typeface="Roboto Bold"/>
                  <a:cs typeface="Roboto Bold"/>
                  <a:sym typeface="Roboto Bold"/>
                </a:rPr>
                <a:t>MULTI-AGENCY RESPONSE TO</a:t>
              </a:r>
            </a:p>
          </p:txBody>
        </p:sp>
      </p:grpSp>
      <p:sp>
        <p:nvSpPr>
          <p:cNvPr id="16" name="TextBox 16"/>
          <p:cNvSpPr txBox="1"/>
          <p:nvPr/>
        </p:nvSpPr>
        <p:spPr>
          <a:xfrm>
            <a:off x="1028683" y="9429750"/>
            <a:ext cx="5012778" cy="507365"/>
          </a:xfrm>
          <a:prstGeom prst="rect">
            <a:avLst/>
          </a:prstGeom>
        </p:spPr>
        <p:txBody>
          <a:bodyPr lIns="0" tIns="0" rIns="0" bIns="0" rtlCol="0" anchor="t">
            <a:spAutoFit/>
          </a:bodyPr>
          <a:lstStyle/>
          <a:p>
            <a:pPr algn="l">
              <a:lnSpc>
                <a:spcPts val="1960"/>
              </a:lnSpc>
            </a:pPr>
            <a:r>
              <a:rPr lang="en-US" sz="1400" b="1">
                <a:solidFill>
                  <a:srgbClr val="2B2B2B"/>
                </a:solidFill>
                <a:latin typeface="Poppins Medium"/>
                <a:ea typeface="Poppins Medium"/>
                <a:cs typeface="Poppins Medium"/>
                <a:sym typeface="Poppins Medium"/>
              </a:rPr>
              <a:t>Stoke-on-Trent Safeguarding Children Partnership</a:t>
            </a:r>
          </a:p>
          <a:p>
            <a:pPr algn="l">
              <a:lnSpc>
                <a:spcPts val="1960"/>
              </a:lnSpc>
            </a:pPr>
            <a:r>
              <a:rPr lang="en-US" sz="1400" b="1">
                <a:solidFill>
                  <a:srgbClr val="2B2B2B"/>
                </a:solidFill>
                <a:latin typeface="Poppins Medium"/>
                <a:ea typeface="Poppins Medium"/>
                <a:cs typeface="Poppins Medium"/>
                <a:sym typeface="Poppins Medium"/>
              </a:rPr>
              <a:t>Yearly Report 2023/24</a:t>
            </a:r>
          </a:p>
        </p:txBody>
      </p:sp>
      <p:sp>
        <p:nvSpPr>
          <p:cNvPr id="27" name="TextBox 27"/>
          <p:cNvSpPr txBox="1"/>
          <p:nvPr/>
        </p:nvSpPr>
        <p:spPr>
          <a:xfrm>
            <a:off x="8854467" y="8555486"/>
            <a:ext cx="6345453" cy="626745"/>
          </a:xfrm>
          <a:prstGeom prst="rect">
            <a:avLst/>
          </a:prstGeom>
        </p:spPr>
        <p:txBody>
          <a:bodyPr lIns="0" tIns="0" rIns="0" bIns="0" rtlCol="0" anchor="t">
            <a:spAutoFit/>
          </a:bodyPr>
          <a:lstStyle/>
          <a:p>
            <a:pPr algn="r">
              <a:lnSpc>
                <a:spcPts val="1680"/>
              </a:lnSpc>
            </a:pPr>
            <a:r>
              <a:rPr lang="en-US" sz="1200" b="1">
                <a:solidFill>
                  <a:srgbClr val="000000"/>
                </a:solidFill>
                <a:latin typeface="Poppins Medium"/>
                <a:ea typeface="Poppins Medium"/>
                <a:cs typeface="Poppins Medium"/>
                <a:sym typeface="Poppins Medium"/>
              </a:rPr>
              <a:t>*Data Sources: </a:t>
            </a:r>
          </a:p>
          <a:p>
            <a:pPr algn="r">
              <a:lnSpc>
                <a:spcPts val="1680"/>
              </a:lnSpc>
            </a:pPr>
            <a:r>
              <a:rPr lang="en-US" sz="1200" b="1">
                <a:solidFill>
                  <a:srgbClr val="000000"/>
                </a:solidFill>
                <a:latin typeface="Poppins Medium"/>
                <a:ea typeface="Poppins Medium"/>
                <a:cs typeface="Poppins Medium"/>
                <a:sym typeface="Poppins Medium"/>
              </a:rPr>
              <a:t>Stoke-on-Trent Joint Strategic Needs Assessment </a:t>
            </a:r>
          </a:p>
          <a:p>
            <a:pPr algn="r">
              <a:lnSpc>
                <a:spcPts val="1680"/>
              </a:lnSpc>
              <a:spcBef>
                <a:spcPct val="0"/>
              </a:spcBef>
            </a:pPr>
            <a:r>
              <a:rPr lang="en-US" sz="1200" b="1">
                <a:solidFill>
                  <a:srgbClr val="000000"/>
                </a:solidFill>
                <a:latin typeface="Poppins Medium"/>
                <a:ea typeface="Poppins Medium"/>
                <a:cs typeface="Poppins Medium"/>
                <a:sym typeface="Poppins Medium"/>
              </a:rPr>
              <a:t>Stoke-on-Trent Children and Family Services</a:t>
            </a:r>
          </a:p>
        </p:txBody>
      </p:sp>
      <p:grpSp>
        <p:nvGrpSpPr>
          <p:cNvPr id="28" name="Group 3">
            <a:extLst>
              <a:ext uri="{FF2B5EF4-FFF2-40B4-BE49-F238E27FC236}">
                <a16:creationId xmlns:a16="http://schemas.microsoft.com/office/drawing/2014/main" id="{0E03ED9E-BC03-4387-8408-54674476E3EE}"/>
              </a:ext>
            </a:extLst>
          </p:cNvPr>
          <p:cNvGrpSpPr/>
          <p:nvPr/>
        </p:nvGrpSpPr>
        <p:grpSpPr>
          <a:xfrm>
            <a:off x="-17" y="81635"/>
            <a:ext cx="683355" cy="10210808"/>
            <a:chOff x="0" y="0"/>
            <a:chExt cx="1763625" cy="2709333"/>
          </a:xfrm>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p:grpSpPr>
        <p:sp>
          <p:nvSpPr>
            <p:cNvPr id="29" name="Freeform 4">
              <a:extLst>
                <a:ext uri="{FF2B5EF4-FFF2-40B4-BE49-F238E27FC236}">
                  <a16:creationId xmlns:a16="http://schemas.microsoft.com/office/drawing/2014/main" id="{94DB4283-51D4-4D06-B4C9-6C141B5453F2}"/>
                </a:ext>
              </a:extLst>
            </p:cNvPr>
            <p:cNvSpPr/>
            <p:nvPr/>
          </p:nvSpPr>
          <p:spPr>
            <a:xfrm>
              <a:off x="0" y="0"/>
              <a:ext cx="1763625" cy="2709333"/>
            </a:xfrm>
            <a:custGeom>
              <a:avLst/>
              <a:gdLst/>
              <a:ahLst/>
              <a:cxnLst/>
              <a:rect l="l" t="t" r="r" b="b"/>
              <a:pathLst>
                <a:path w="1763625" h="2709333">
                  <a:moveTo>
                    <a:pt x="0" y="0"/>
                  </a:moveTo>
                  <a:lnTo>
                    <a:pt x="1763625" y="0"/>
                  </a:lnTo>
                  <a:lnTo>
                    <a:pt x="1763625" y="2709333"/>
                  </a:lnTo>
                  <a:lnTo>
                    <a:pt x="0" y="2709333"/>
                  </a:lnTo>
                  <a:close/>
                </a:path>
              </a:pathLst>
            </a:custGeom>
            <a:grpFill/>
          </p:spPr>
        </p:sp>
        <p:sp>
          <p:nvSpPr>
            <p:cNvPr id="30" name="TextBox 5">
              <a:extLst>
                <a:ext uri="{FF2B5EF4-FFF2-40B4-BE49-F238E27FC236}">
                  <a16:creationId xmlns:a16="http://schemas.microsoft.com/office/drawing/2014/main" id="{1F236499-CEA4-45B1-A722-6A0FDEBEDA28}"/>
                </a:ext>
              </a:extLst>
            </p:cNvPr>
            <p:cNvSpPr txBox="1"/>
            <p:nvPr/>
          </p:nvSpPr>
          <p:spPr>
            <a:xfrm>
              <a:off x="0" y="-28575"/>
              <a:ext cx="1763625" cy="2737908"/>
            </a:xfrm>
            <a:prstGeom prst="rect">
              <a:avLst/>
            </a:prstGeom>
            <a:grpFill/>
          </p:spPr>
          <p:txBody>
            <a:bodyPr lIns="50800" tIns="50800" rIns="50800" bIns="50800" rtlCol="0" anchor="ctr"/>
            <a:lstStyle/>
            <a:p>
              <a:pPr algn="ctr">
                <a:lnSpc>
                  <a:spcPts val="1960"/>
                </a:lnSpc>
              </a:pPr>
              <a:endParaRPr/>
            </a:p>
          </p:txBody>
        </p:sp>
      </p:grpSp>
      <p:grpSp>
        <p:nvGrpSpPr>
          <p:cNvPr id="31" name="Group 3">
            <a:extLst>
              <a:ext uri="{FF2B5EF4-FFF2-40B4-BE49-F238E27FC236}">
                <a16:creationId xmlns:a16="http://schemas.microsoft.com/office/drawing/2014/main" id="{B7FB7F6C-9283-4722-B758-B4193DD8A47C}"/>
              </a:ext>
            </a:extLst>
          </p:cNvPr>
          <p:cNvGrpSpPr/>
          <p:nvPr/>
        </p:nvGrpSpPr>
        <p:grpSpPr>
          <a:xfrm>
            <a:off x="17629657" y="129476"/>
            <a:ext cx="683355" cy="10210808"/>
            <a:chOff x="0" y="0"/>
            <a:chExt cx="1763625" cy="2709333"/>
          </a:xfrm>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p:grpSpPr>
        <p:sp>
          <p:nvSpPr>
            <p:cNvPr id="32" name="Freeform 4">
              <a:extLst>
                <a:ext uri="{FF2B5EF4-FFF2-40B4-BE49-F238E27FC236}">
                  <a16:creationId xmlns:a16="http://schemas.microsoft.com/office/drawing/2014/main" id="{80D80156-84ED-4207-AD6D-600F701A9439}"/>
                </a:ext>
              </a:extLst>
            </p:cNvPr>
            <p:cNvSpPr/>
            <p:nvPr/>
          </p:nvSpPr>
          <p:spPr>
            <a:xfrm>
              <a:off x="0" y="0"/>
              <a:ext cx="1763625" cy="2709333"/>
            </a:xfrm>
            <a:custGeom>
              <a:avLst/>
              <a:gdLst/>
              <a:ahLst/>
              <a:cxnLst/>
              <a:rect l="l" t="t" r="r" b="b"/>
              <a:pathLst>
                <a:path w="1763625" h="2709333">
                  <a:moveTo>
                    <a:pt x="0" y="0"/>
                  </a:moveTo>
                  <a:lnTo>
                    <a:pt x="1763625" y="0"/>
                  </a:lnTo>
                  <a:lnTo>
                    <a:pt x="1763625" y="2709333"/>
                  </a:lnTo>
                  <a:lnTo>
                    <a:pt x="0" y="2709333"/>
                  </a:lnTo>
                  <a:close/>
                </a:path>
              </a:pathLst>
            </a:custGeom>
            <a:grpFill/>
          </p:spPr>
        </p:sp>
        <p:sp>
          <p:nvSpPr>
            <p:cNvPr id="33" name="TextBox 5">
              <a:extLst>
                <a:ext uri="{FF2B5EF4-FFF2-40B4-BE49-F238E27FC236}">
                  <a16:creationId xmlns:a16="http://schemas.microsoft.com/office/drawing/2014/main" id="{E7B79ECA-BFCE-4B1A-BF6C-898B6A31F671}"/>
                </a:ext>
              </a:extLst>
            </p:cNvPr>
            <p:cNvSpPr txBox="1"/>
            <p:nvPr/>
          </p:nvSpPr>
          <p:spPr>
            <a:xfrm>
              <a:off x="0" y="-28575"/>
              <a:ext cx="1763625" cy="2737908"/>
            </a:xfrm>
            <a:prstGeom prst="rect">
              <a:avLst/>
            </a:prstGeom>
            <a:grpFill/>
          </p:spPr>
          <p:txBody>
            <a:bodyPr lIns="50800" tIns="50800" rIns="50800" bIns="50800" rtlCol="0" anchor="ctr"/>
            <a:lstStyle/>
            <a:p>
              <a:pPr algn="ctr">
                <a:lnSpc>
                  <a:spcPts val="1960"/>
                </a:lnSpc>
              </a:pPr>
              <a:endParaRPr/>
            </a:p>
          </p:txBody>
        </p:sp>
      </p:grpSp>
      <p:graphicFrame>
        <p:nvGraphicFramePr>
          <p:cNvPr id="4" name="Diagram 3">
            <a:extLst>
              <a:ext uri="{FF2B5EF4-FFF2-40B4-BE49-F238E27FC236}">
                <a16:creationId xmlns:a16="http://schemas.microsoft.com/office/drawing/2014/main" id="{305505D0-F2F9-48C1-9CA0-1444CD11E20D}"/>
              </a:ext>
            </a:extLst>
          </p:cNvPr>
          <p:cNvGraphicFramePr/>
          <p:nvPr>
            <p:extLst>
              <p:ext uri="{D42A27DB-BD31-4B8C-83A1-F6EECF244321}">
                <p14:modId xmlns:p14="http://schemas.microsoft.com/office/powerpoint/2010/main" val="3586560428"/>
              </p:ext>
            </p:extLst>
          </p:nvPr>
        </p:nvGraphicFramePr>
        <p:xfrm>
          <a:off x="7654963" y="1329961"/>
          <a:ext cx="10267392" cy="6799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3"/>
          <p:cNvSpPr txBox="1"/>
          <p:nvPr/>
        </p:nvSpPr>
        <p:spPr>
          <a:xfrm>
            <a:off x="10203773" y="1860810"/>
            <a:ext cx="1477104" cy="1278620"/>
          </a:xfrm>
          <a:prstGeom prst="rect">
            <a:avLst/>
          </a:prstGeom>
        </p:spPr>
        <p:txBody>
          <a:bodyPr wrap="square" lIns="0" tIns="0" rIns="0" bIns="0" rtlCol="0" anchor="t">
            <a:spAutoFit/>
          </a:bodyPr>
          <a:lstStyle/>
          <a:p>
            <a:pPr algn="ctr">
              <a:lnSpc>
                <a:spcPts val="1959"/>
              </a:lnSpc>
              <a:spcBef>
                <a:spcPct val="0"/>
              </a:spcBef>
            </a:pPr>
            <a:r>
              <a:rPr lang="en-US" sz="1660">
                <a:solidFill>
                  <a:schemeClr val="accent5">
                    <a:lumMod val="50000"/>
                  </a:schemeClr>
                </a:solidFill>
                <a:latin typeface="Chewy "/>
                <a:ea typeface="Nunito Sans Bold"/>
                <a:cs typeface="Nunito Sans Bold"/>
                <a:sym typeface="Nunito Sans Bold"/>
              </a:rPr>
              <a:t>CSC received 3,334 contacts with presenting concerns of neglect 2023/4</a:t>
            </a:r>
          </a:p>
        </p:txBody>
      </p:sp>
      <p:sp>
        <p:nvSpPr>
          <p:cNvPr id="23" name="TextBox 23"/>
          <p:cNvSpPr txBox="1"/>
          <p:nvPr/>
        </p:nvSpPr>
        <p:spPr>
          <a:xfrm>
            <a:off x="13642305" y="3961959"/>
            <a:ext cx="1548003" cy="1535100"/>
          </a:xfrm>
          <a:prstGeom prst="rect">
            <a:avLst/>
          </a:prstGeom>
        </p:spPr>
        <p:txBody>
          <a:bodyPr lIns="0" tIns="0" rIns="0" bIns="0" rtlCol="0" anchor="t">
            <a:spAutoFit/>
          </a:bodyPr>
          <a:lstStyle/>
          <a:p>
            <a:pPr algn="ctr">
              <a:lnSpc>
                <a:spcPts val="1959"/>
              </a:lnSpc>
              <a:spcBef>
                <a:spcPct val="0"/>
              </a:spcBef>
            </a:pPr>
            <a:r>
              <a:rPr lang="en-US" sz="1660">
                <a:solidFill>
                  <a:schemeClr val="accent5">
                    <a:lumMod val="50000"/>
                  </a:schemeClr>
                </a:solidFill>
                <a:latin typeface="Chewy "/>
                <a:ea typeface="Nunito Sans Bold"/>
                <a:cs typeface="Nunito Sans Bold"/>
                <a:sym typeface="Nunito Sans Bold"/>
              </a:rPr>
              <a:t>Nearly 30% of children in the city live in absolute low income  households</a:t>
            </a:r>
          </a:p>
        </p:txBody>
      </p:sp>
    </p:spTree>
    <p:extLst>
      <p:ext uri="{BB962C8B-B14F-4D97-AF65-F5344CB8AC3E}">
        <p14:creationId xmlns:p14="http://schemas.microsoft.com/office/powerpoint/2010/main" val="111784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620">
            <a:off x="1028680" y="9263062"/>
            <a:ext cx="7086653" cy="0"/>
          </a:xfrm>
          <a:prstGeom prst="line">
            <a:avLst/>
          </a:prstGeom>
          <a:ln w="19050" cap="flat">
            <a:solidFill>
              <a:srgbClr val="00C2CB"/>
            </a:solidFill>
            <a:prstDash val="solid"/>
            <a:headEnd type="none" w="sm" len="sm"/>
            <a:tailEnd type="none" w="sm" len="sm"/>
          </a:ln>
        </p:spPr>
      </p:sp>
      <p:sp>
        <p:nvSpPr>
          <p:cNvPr id="3" name="Freeform 3"/>
          <p:cNvSpPr/>
          <p:nvPr/>
        </p:nvSpPr>
        <p:spPr>
          <a:xfrm>
            <a:off x="15488621" y="8191692"/>
            <a:ext cx="1770679" cy="1089927"/>
          </a:xfrm>
          <a:custGeom>
            <a:avLst/>
            <a:gdLst/>
            <a:ahLst/>
            <a:cxnLst/>
            <a:rect l="l" t="t" r="r" b="b"/>
            <a:pathLst>
              <a:path w="1770679" h="1089927">
                <a:moveTo>
                  <a:pt x="0" y="0"/>
                </a:moveTo>
                <a:lnTo>
                  <a:pt x="1770679" y="0"/>
                </a:lnTo>
                <a:lnTo>
                  <a:pt x="1770679" y="1089927"/>
                </a:lnTo>
                <a:lnTo>
                  <a:pt x="0" y="1089927"/>
                </a:lnTo>
                <a:lnTo>
                  <a:pt x="0" y="0"/>
                </a:lnTo>
                <a:close/>
              </a:path>
            </a:pathLst>
          </a:custGeom>
          <a:blipFill>
            <a:blip r:embed="rId2"/>
            <a:stretch>
              <a:fillRect/>
            </a:stretch>
          </a:blipFill>
        </p:spPr>
      </p:sp>
      <p:sp>
        <p:nvSpPr>
          <p:cNvPr id="5" name="TextBox 5"/>
          <p:cNvSpPr txBox="1"/>
          <p:nvPr/>
        </p:nvSpPr>
        <p:spPr>
          <a:xfrm>
            <a:off x="1028700" y="1019175"/>
            <a:ext cx="10747964" cy="771525"/>
          </a:xfrm>
          <a:prstGeom prst="rect">
            <a:avLst/>
          </a:prstGeom>
        </p:spPr>
        <p:txBody>
          <a:bodyPr lIns="0" tIns="0" rIns="0" bIns="0" rtlCol="0" anchor="t">
            <a:spAutoFit/>
          </a:bodyPr>
          <a:lstStyle/>
          <a:p>
            <a:pPr algn="l">
              <a:lnSpc>
                <a:spcPts val="6000"/>
              </a:lnSpc>
            </a:pPr>
            <a:r>
              <a:rPr lang="en-US" sz="5000" b="1">
                <a:solidFill>
                  <a:srgbClr val="0E3F54"/>
                </a:solidFill>
                <a:latin typeface="Nunito Sans Heavy" panose="020B0604020202020204" charset="0"/>
                <a:ea typeface="Nunito Sans Bold"/>
                <a:cs typeface="Nunito Sans Bold"/>
                <a:sym typeface="Nunito Sans Bold"/>
              </a:rPr>
              <a:t>Practice Priority</a:t>
            </a:r>
          </a:p>
        </p:txBody>
      </p:sp>
      <p:sp>
        <p:nvSpPr>
          <p:cNvPr id="7" name="TextBox 7"/>
          <p:cNvSpPr txBox="1"/>
          <p:nvPr/>
        </p:nvSpPr>
        <p:spPr>
          <a:xfrm>
            <a:off x="1056086" y="4057430"/>
            <a:ext cx="7177978" cy="1785104"/>
          </a:xfrm>
          <a:prstGeom prst="rect">
            <a:avLst/>
          </a:prstGeom>
        </p:spPr>
        <p:txBody>
          <a:bodyPr lIns="0" tIns="0" rIns="0" bIns="0" rtlCol="0" anchor="t">
            <a:spAutoFit/>
          </a:bodyPr>
          <a:lstStyle/>
          <a:p>
            <a:pPr algn="l">
              <a:lnSpc>
                <a:spcPts val="1960"/>
              </a:lnSpc>
            </a:pPr>
            <a:r>
              <a:rPr lang="en-US" sz="1660">
                <a:solidFill>
                  <a:schemeClr val="accent5">
                    <a:lumMod val="50000"/>
                  </a:schemeClr>
                </a:solidFill>
                <a:latin typeface="Nunito Sans"/>
                <a:ea typeface="Nunito Sans"/>
                <a:cs typeface="Nunito Sans"/>
                <a:sym typeface="Nunito Sans"/>
              </a:rPr>
              <a:t>During 2023/2024 199 practitioners from across a number of agencies were trained and 53 assessments completed by Children’s Social Care an increase from 39 the previous year.</a:t>
            </a:r>
          </a:p>
          <a:p>
            <a:pPr algn="l">
              <a:lnSpc>
                <a:spcPts val="1960"/>
              </a:lnSpc>
            </a:pPr>
            <a:endParaRPr lang="en-US" sz="1400">
              <a:solidFill>
                <a:srgbClr val="2B2B2B"/>
              </a:solidFill>
              <a:latin typeface="Nunito Sans"/>
              <a:ea typeface="Nunito Sans"/>
              <a:cs typeface="Nunito Sans"/>
              <a:sym typeface="Nunito Sans"/>
            </a:endParaRPr>
          </a:p>
          <a:p>
            <a:pPr algn="l">
              <a:lnSpc>
                <a:spcPts val="1960"/>
              </a:lnSpc>
            </a:pPr>
            <a:endParaRPr lang="en-US" sz="1400">
              <a:solidFill>
                <a:srgbClr val="2B2B2B"/>
              </a:solidFill>
              <a:latin typeface="Nunito Sans"/>
              <a:ea typeface="Nunito Sans"/>
              <a:cs typeface="Nunito Sans"/>
              <a:sym typeface="Nunito Sans"/>
            </a:endParaRPr>
          </a:p>
          <a:p>
            <a:pPr algn="l">
              <a:lnSpc>
                <a:spcPts val="1960"/>
              </a:lnSpc>
            </a:pPr>
            <a:endParaRPr lang="en-US" sz="1400">
              <a:solidFill>
                <a:srgbClr val="2B2B2B"/>
              </a:solidFill>
              <a:latin typeface="Nunito Sans"/>
              <a:ea typeface="Nunito Sans"/>
              <a:cs typeface="Nunito Sans"/>
              <a:sym typeface="Nunito Sans"/>
            </a:endParaRPr>
          </a:p>
          <a:p>
            <a:pPr algn="l">
              <a:lnSpc>
                <a:spcPts val="1960"/>
              </a:lnSpc>
            </a:pPr>
            <a:endParaRPr lang="en-US" sz="1400">
              <a:solidFill>
                <a:srgbClr val="2B2B2B"/>
              </a:solidFill>
              <a:latin typeface="Nunito Sans"/>
              <a:ea typeface="Nunito Sans"/>
              <a:cs typeface="Nunito Sans"/>
              <a:sym typeface="Nunito Sans"/>
            </a:endParaRPr>
          </a:p>
        </p:txBody>
      </p:sp>
      <p:sp>
        <p:nvSpPr>
          <p:cNvPr id="8" name="TextBox 8"/>
          <p:cNvSpPr txBox="1"/>
          <p:nvPr/>
        </p:nvSpPr>
        <p:spPr>
          <a:xfrm>
            <a:off x="7066366" y="9629732"/>
            <a:ext cx="1048963" cy="242631"/>
          </a:xfrm>
          <a:prstGeom prst="rect">
            <a:avLst/>
          </a:prstGeom>
        </p:spPr>
        <p:txBody>
          <a:bodyPr lIns="0" tIns="0" rIns="0" bIns="0" rtlCol="0" anchor="t">
            <a:spAutoFit/>
          </a:bodyPr>
          <a:lstStyle/>
          <a:p>
            <a:pPr algn="r">
              <a:lnSpc>
                <a:spcPts val="1960"/>
              </a:lnSpc>
            </a:pPr>
            <a:r>
              <a:rPr lang="en-US" sz="1400" b="1">
                <a:solidFill>
                  <a:srgbClr val="2B2B2B"/>
                </a:solidFill>
                <a:latin typeface="Poppins Medium"/>
                <a:ea typeface="Poppins Medium"/>
                <a:cs typeface="Poppins Medium"/>
                <a:sym typeface="Poppins Medium"/>
              </a:rPr>
              <a:t>29</a:t>
            </a:r>
          </a:p>
        </p:txBody>
      </p:sp>
      <p:grpSp>
        <p:nvGrpSpPr>
          <p:cNvPr id="9" name="Group 9"/>
          <p:cNvGrpSpPr/>
          <p:nvPr/>
        </p:nvGrpSpPr>
        <p:grpSpPr>
          <a:xfrm>
            <a:off x="1028683" y="2147000"/>
            <a:ext cx="5821321" cy="925547"/>
            <a:chOff x="0" y="0"/>
            <a:chExt cx="7761761" cy="1234063"/>
          </a:xfrm>
        </p:grpSpPr>
        <p:sp>
          <p:nvSpPr>
            <p:cNvPr id="10" name="TextBox 10"/>
            <p:cNvSpPr txBox="1"/>
            <p:nvPr/>
          </p:nvSpPr>
          <p:spPr>
            <a:xfrm>
              <a:off x="0" y="810307"/>
              <a:ext cx="7761761" cy="423756"/>
            </a:xfrm>
            <a:prstGeom prst="rect">
              <a:avLst/>
            </a:prstGeom>
          </p:spPr>
          <p:txBody>
            <a:bodyPr lIns="0" tIns="0" rIns="0" bIns="0" rtlCol="0" anchor="t">
              <a:spAutoFit/>
            </a:bodyPr>
            <a:lstStyle/>
            <a:p>
              <a:pPr algn="l">
                <a:lnSpc>
                  <a:spcPts val="2593"/>
                </a:lnSpc>
              </a:pPr>
              <a:r>
                <a:rPr lang="en-US" sz="2075" spc="207">
                  <a:solidFill>
                    <a:srgbClr val="51B59F"/>
                  </a:solidFill>
                  <a:latin typeface="League Spartan"/>
                  <a:ea typeface="League Spartan"/>
                  <a:cs typeface="League Spartan"/>
                  <a:sym typeface="League Spartan"/>
                </a:rPr>
                <a:t>NEGLECT</a:t>
              </a:r>
            </a:p>
          </p:txBody>
        </p:sp>
        <p:sp>
          <p:nvSpPr>
            <p:cNvPr id="11" name="TextBox 11"/>
            <p:cNvSpPr txBox="1"/>
            <p:nvPr/>
          </p:nvSpPr>
          <p:spPr>
            <a:xfrm>
              <a:off x="0" y="-19050"/>
              <a:ext cx="7761761" cy="567690"/>
            </a:xfrm>
            <a:prstGeom prst="rect">
              <a:avLst/>
            </a:prstGeom>
          </p:spPr>
          <p:txBody>
            <a:bodyPr lIns="0" tIns="0" rIns="0" bIns="0" rtlCol="0" anchor="t">
              <a:spAutoFit/>
            </a:bodyPr>
            <a:lstStyle/>
            <a:p>
              <a:pPr algn="l">
                <a:lnSpc>
                  <a:spcPts val="3375"/>
                </a:lnSpc>
              </a:pPr>
              <a:r>
                <a:rPr lang="en-US" sz="2700" b="1" spc="270">
                  <a:solidFill>
                    <a:srgbClr val="000000"/>
                  </a:solidFill>
                  <a:latin typeface="Roboto Bold"/>
                  <a:ea typeface="Roboto Bold"/>
                  <a:cs typeface="Roboto Bold"/>
                  <a:sym typeface="Roboto Bold"/>
                </a:rPr>
                <a:t>MULTI-AGENCY RESPONSE TO</a:t>
              </a:r>
            </a:p>
          </p:txBody>
        </p:sp>
      </p:grpSp>
      <p:sp>
        <p:nvSpPr>
          <p:cNvPr id="14" name="TextBox 14"/>
          <p:cNvSpPr txBox="1"/>
          <p:nvPr/>
        </p:nvSpPr>
        <p:spPr>
          <a:xfrm>
            <a:off x="1036396" y="3437960"/>
            <a:ext cx="7832710" cy="381000"/>
          </a:xfrm>
          <a:prstGeom prst="rect">
            <a:avLst/>
          </a:prstGeom>
        </p:spPr>
        <p:txBody>
          <a:bodyPr lIns="0" tIns="0" rIns="0" bIns="0" rtlCol="0" anchor="t">
            <a:spAutoFit/>
          </a:bodyPr>
          <a:lstStyle/>
          <a:p>
            <a:pPr algn="l">
              <a:lnSpc>
                <a:spcPts val="2879"/>
              </a:lnSpc>
            </a:pPr>
            <a:r>
              <a:rPr lang="en-US" sz="2400" b="1">
                <a:solidFill>
                  <a:srgbClr val="0E3F54"/>
                </a:solidFill>
                <a:latin typeface="Poppins Ultra-Bold"/>
                <a:ea typeface="Poppins Ultra-Bold"/>
                <a:cs typeface="Poppins Ultra-Bold"/>
                <a:sym typeface="Poppins Ultra-Bold"/>
              </a:rPr>
              <a:t>Key strengths</a:t>
            </a:r>
          </a:p>
        </p:txBody>
      </p:sp>
      <p:sp>
        <p:nvSpPr>
          <p:cNvPr id="15" name="TextBox 15"/>
          <p:cNvSpPr txBox="1"/>
          <p:nvPr/>
        </p:nvSpPr>
        <p:spPr>
          <a:xfrm>
            <a:off x="9906000" y="1214437"/>
            <a:ext cx="7086630" cy="381000"/>
          </a:xfrm>
          <a:prstGeom prst="rect">
            <a:avLst/>
          </a:prstGeom>
        </p:spPr>
        <p:txBody>
          <a:bodyPr lIns="0" tIns="0" rIns="0" bIns="0" rtlCol="0" anchor="t">
            <a:spAutoFit/>
          </a:bodyPr>
          <a:lstStyle/>
          <a:p>
            <a:pPr algn="l">
              <a:lnSpc>
                <a:spcPts val="2879"/>
              </a:lnSpc>
            </a:pPr>
            <a:r>
              <a:rPr lang="en-US" sz="2400" b="1">
                <a:solidFill>
                  <a:srgbClr val="0E3F54"/>
                </a:solidFill>
                <a:latin typeface="Poppins Ultra-Bold"/>
                <a:ea typeface="Poppins Ultra-Bold"/>
                <a:cs typeface="Poppins Ultra-Bold"/>
                <a:sym typeface="Poppins Ultra-Bold"/>
              </a:rPr>
              <a:t>Areas for improvement</a:t>
            </a:r>
          </a:p>
        </p:txBody>
      </p:sp>
      <p:sp>
        <p:nvSpPr>
          <p:cNvPr id="16" name="TextBox 16"/>
          <p:cNvSpPr txBox="1"/>
          <p:nvPr/>
        </p:nvSpPr>
        <p:spPr>
          <a:xfrm>
            <a:off x="1028683" y="9429750"/>
            <a:ext cx="5012778" cy="507365"/>
          </a:xfrm>
          <a:prstGeom prst="rect">
            <a:avLst/>
          </a:prstGeom>
        </p:spPr>
        <p:txBody>
          <a:bodyPr lIns="0" tIns="0" rIns="0" bIns="0" rtlCol="0" anchor="t">
            <a:spAutoFit/>
          </a:bodyPr>
          <a:lstStyle/>
          <a:p>
            <a:pPr algn="l">
              <a:lnSpc>
                <a:spcPts val="1960"/>
              </a:lnSpc>
            </a:pPr>
            <a:r>
              <a:rPr lang="en-US" sz="1400" b="1">
                <a:solidFill>
                  <a:srgbClr val="2B2B2B"/>
                </a:solidFill>
                <a:latin typeface="Poppins Medium"/>
                <a:ea typeface="Poppins Medium"/>
                <a:cs typeface="Poppins Medium"/>
                <a:sym typeface="Poppins Medium"/>
              </a:rPr>
              <a:t>Stoke-on-Trent Safeguarding Children Partnership</a:t>
            </a:r>
          </a:p>
          <a:p>
            <a:pPr algn="l">
              <a:lnSpc>
                <a:spcPts val="1960"/>
              </a:lnSpc>
            </a:pPr>
            <a:r>
              <a:rPr lang="en-US" sz="1400" b="1">
                <a:solidFill>
                  <a:srgbClr val="2B2B2B"/>
                </a:solidFill>
                <a:latin typeface="Poppins Medium"/>
                <a:ea typeface="Poppins Medium"/>
                <a:cs typeface="Poppins Medium"/>
                <a:sym typeface="Poppins Medium"/>
              </a:rPr>
              <a:t>Yearly Report 2023/24</a:t>
            </a:r>
          </a:p>
        </p:txBody>
      </p:sp>
      <p:sp>
        <p:nvSpPr>
          <p:cNvPr id="17" name="TextBox 17"/>
          <p:cNvSpPr txBox="1"/>
          <p:nvPr/>
        </p:nvSpPr>
        <p:spPr>
          <a:xfrm>
            <a:off x="969981" y="5905654"/>
            <a:ext cx="7086648" cy="2308324"/>
          </a:xfrm>
          <a:prstGeom prst="rect">
            <a:avLst/>
          </a:prstGeom>
        </p:spPr>
        <p:txBody>
          <a:bodyPr wrap="square" lIns="0" tIns="0" rIns="0" bIns="0" rtlCol="0" anchor="t">
            <a:spAutoFit/>
          </a:bodyPr>
          <a:lstStyle/>
          <a:p>
            <a:pPr marL="302261" lvl="1" indent="-151130" algn="l">
              <a:lnSpc>
                <a:spcPts val="1960"/>
              </a:lnSpc>
              <a:buFont typeface="Arial"/>
              <a:buChar char="•"/>
            </a:pPr>
            <a:r>
              <a:rPr lang="en-US" sz="1660">
                <a:solidFill>
                  <a:schemeClr val="accent5">
                    <a:lumMod val="50000"/>
                  </a:schemeClr>
                </a:solidFill>
                <a:latin typeface="Nunito Sans"/>
                <a:ea typeface="Nunito Sans"/>
                <a:cs typeface="Nunito Sans"/>
                <a:sym typeface="Nunito Sans"/>
              </a:rPr>
              <a:t>There are a range of tools available for practitioners to use </a:t>
            </a:r>
            <a:r>
              <a:rPr lang="en-US" sz="1660" u="sng">
                <a:solidFill>
                  <a:schemeClr val="accent5">
                    <a:lumMod val="50000"/>
                  </a:schemeClr>
                </a:solidFill>
                <a:latin typeface="Nunito Sans"/>
                <a:ea typeface="Nunito Sans"/>
                <a:cs typeface="Nunito Sans"/>
                <a:sym typeface="Nunito Sans"/>
                <a:hlinkClick r:id="rId3" tooltip="https://safeguardingchildren.stoke.gov.uk/homepage/22/neglect">
                  <a:extLst>
                    <a:ext uri="{A12FA001-AC4F-418D-AE19-62706E023703}">
                      <ahyp:hlinkClr xmlns:ahyp="http://schemas.microsoft.com/office/drawing/2018/hyperlinkcolor" val="tx"/>
                    </a:ext>
                  </a:extLst>
                </a:hlinkClick>
              </a:rPr>
              <a:t>Neglect (stoke.gov.uk)</a:t>
            </a:r>
            <a:r>
              <a:rPr lang="en-US" sz="1660">
                <a:solidFill>
                  <a:schemeClr val="accent5">
                    <a:lumMod val="50000"/>
                  </a:schemeClr>
                </a:solidFill>
                <a:latin typeface="Nunito Sans"/>
                <a:ea typeface="Nunito Sans"/>
                <a:cs typeface="Nunito Sans"/>
                <a:sym typeface="Nunito Sans"/>
              </a:rPr>
              <a:t> and the Neglect Strategy and associated action plan will be reviewed in 2024/25 through the refreshed neglect steering group.</a:t>
            </a:r>
          </a:p>
          <a:p>
            <a:pPr marL="302261" lvl="1" indent="-151130" algn="l">
              <a:lnSpc>
                <a:spcPts val="1960"/>
              </a:lnSpc>
              <a:buFont typeface="Arial"/>
              <a:buChar char="•"/>
            </a:pPr>
            <a:r>
              <a:rPr lang="en-US" sz="1660">
                <a:solidFill>
                  <a:schemeClr val="accent5">
                    <a:lumMod val="50000"/>
                  </a:schemeClr>
                </a:solidFill>
                <a:latin typeface="Nunito Sans"/>
                <a:ea typeface="Nunito Sans"/>
                <a:cs typeface="Nunito Sans"/>
                <a:sym typeface="Nunito Sans"/>
              </a:rPr>
              <a:t>The Partnership annual conference (October 2024) will have a focus on neglect as well as the learning from two local child safeguarding practice reviews.</a:t>
            </a:r>
          </a:p>
          <a:p>
            <a:pPr marL="302261" lvl="1" indent="-151130" algn="l">
              <a:lnSpc>
                <a:spcPts val="1960"/>
              </a:lnSpc>
              <a:buFont typeface="Arial"/>
              <a:buChar char="•"/>
            </a:pPr>
            <a:r>
              <a:rPr lang="en-US" sz="1660">
                <a:solidFill>
                  <a:schemeClr val="accent5">
                    <a:lumMod val="50000"/>
                  </a:schemeClr>
                </a:solidFill>
                <a:latin typeface="Nunito Sans"/>
                <a:ea typeface="Nunito Sans"/>
                <a:cs typeface="Nunito Sans"/>
                <a:sym typeface="Nunito Sans"/>
              </a:rPr>
              <a:t>Neglect has been identified as a thematic area for independent scrutiny in 2024/25. An Independent Scrutineer has been identified to do the work.</a:t>
            </a:r>
          </a:p>
        </p:txBody>
      </p:sp>
      <p:sp>
        <p:nvSpPr>
          <p:cNvPr id="18" name="TextBox 18"/>
          <p:cNvSpPr txBox="1"/>
          <p:nvPr/>
        </p:nvSpPr>
        <p:spPr>
          <a:xfrm>
            <a:off x="1056069" y="5346898"/>
            <a:ext cx="2614223" cy="381000"/>
          </a:xfrm>
          <a:prstGeom prst="rect">
            <a:avLst/>
          </a:prstGeom>
        </p:spPr>
        <p:txBody>
          <a:bodyPr lIns="0" tIns="0" rIns="0" bIns="0" rtlCol="0" anchor="t">
            <a:spAutoFit/>
          </a:bodyPr>
          <a:lstStyle/>
          <a:p>
            <a:pPr algn="l">
              <a:lnSpc>
                <a:spcPts val="2879"/>
              </a:lnSpc>
            </a:pPr>
            <a:r>
              <a:rPr lang="en-US" sz="2400" b="1">
                <a:solidFill>
                  <a:srgbClr val="0E3F54"/>
                </a:solidFill>
                <a:latin typeface="Poppins Ultra-Bold"/>
                <a:ea typeface="Poppins Ultra-Bold"/>
                <a:cs typeface="Poppins Ultra-Bold"/>
                <a:sym typeface="Poppins Ultra-Bold"/>
              </a:rPr>
              <a:t>2024/2025</a:t>
            </a:r>
          </a:p>
        </p:txBody>
      </p:sp>
      <p:sp>
        <p:nvSpPr>
          <p:cNvPr id="19" name="TextBox 19"/>
          <p:cNvSpPr txBox="1"/>
          <p:nvPr/>
        </p:nvSpPr>
        <p:spPr>
          <a:xfrm>
            <a:off x="9965399" y="1880596"/>
            <a:ext cx="7177995" cy="7034746"/>
          </a:xfrm>
          <a:prstGeom prst="rect">
            <a:avLst/>
          </a:prstGeom>
        </p:spPr>
        <p:txBody>
          <a:bodyPr wrap="square" lIns="0" tIns="0" rIns="0" bIns="0" rtlCol="0" anchor="t">
            <a:spAutoFit/>
          </a:bodyPr>
          <a:lstStyle/>
          <a:p>
            <a:pPr algn="l">
              <a:lnSpc>
                <a:spcPts val="1960"/>
              </a:lnSpc>
              <a:spcBef>
                <a:spcPct val="0"/>
              </a:spcBef>
            </a:pPr>
            <a:r>
              <a:rPr lang="en-US" sz="1660">
                <a:solidFill>
                  <a:schemeClr val="accent5">
                    <a:lumMod val="50000"/>
                  </a:schemeClr>
                </a:solidFill>
                <a:latin typeface="Nunito Sans"/>
                <a:ea typeface="Nunito Sans"/>
                <a:cs typeface="Nunito Sans"/>
                <a:sym typeface="Nunito Sans"/>
              </a:rPr>
              <a:t>There are an increasing number of practitioners being trained to use the tool the number of completed assessments being reported is still relatively low. During 2024/25 we will continue to embed the use of the tool in practice and understand the impact and improved outcomes for children and families.</a:t>
            </a:r>
          </a:p>
          <a:p>
            <a:pPr algn="l">
              <a:lnSpc>
                <a:spcPts val="1960"/>
              </a:lnSpc>
              <a:spcBef>
                <a:spcPct val="0"/>
              </a:spcBef>
            </a:pPr>
            <a:endParaRPr lang="en-US" sz="1660">
              <a:solidFill>
                <a:schemeClr val="accent5">
                  <a:lumMod val="50000"/>
                </a:schemeClr>
              </a:solidFill>
              <a:latin typeface="Nunito Sans"/>
              <a:ea typeface="Nunito Sans"/>
              <a:cs typeface="Nunito Sans"/>
              <a:sym typeface="Nunito Sans"/>
            </a:endParaRPr>
          </a:p>
          <a:p>
            <a:pPr>
              <a:lnSpc>
                <a:spcPts val="2310"/>
              </a:lnSpc>
              <a:spcBef>
                <a:spcPct val="0"/>
              </a:spcBef>
            </a:pPr>
            <a:r>
              <a:rPr lang="en-US" sz="1660">
                <a:solidFill>
                  <a:schemeClr val="accent5">
                    <a:lumMod val="50000"/>
                  </a:schemeClr>
                </a:solidFill>
                <a:latin typeface="Chewy"/>
                <a:ea typeface="Chewy"/>
                <a:cs typeface="Chewy"/>
                <a:sym typeface="Chewy"/>
              </a:rPr>
              <a:t>During 2024-2025 Independent Scrutineer Val Jones will be looking at : </a:t>
            </a:r>
            <a:r>
              <a:rPr lang="en-GB" sz="1660">
                <a:solidFill>
                  <a:schemeClr val="accent5">
                    <a:lumMod val="50000"/>
                  </a:schemeClr>
                </a:solidFill>
                <a:latin typeface="Nunito Sans" panose="020B0604020202020204" charset="0"/>
              </a:rPr>
              <a:t>The effectiveness of the multiagency response to Childhood Neglect including the use of the Graded Care Profile 2 (GCP2) assessment tool in practice.</a:t>
            </a:r>
          </a:p>
          <a:p>
            <a:pPr>
              <a:lnSpc>
                <a:spcPts val="2310"/>
              </a:lnSpc>
              <a:spcBef>
                <a:spcPct val="0"/>
              </a:spcBef>
            </a:pPr>
            <a:endParaRPr lang="en-GB" sz="1660">
              <a:solidFill>
                <a:schemeClr val="accent5">
                  <a:lumMod val="50000"/>
                </a:schemeClr>
              </a:solidFill>
              <a:latin typeface="Nunito Sans" panose="020B0604020202020204" charset="0"/>
            </a:endParaRPr>
          </a:p>
          <a:p>
            <a:r>
              <a:rPr lang="en-GB" sz="1660">
                <a:solidFill>
                  <a:schemeClr val="accent5">
                    <a:lumMod val="50000"/>
                  </a:schemeClr>
                </a:solidFill>
                <a:latin typeface="Nunito Sans" panose="020B0604020202020204" charset="0"/>
              </a:rPr>
              <a:t>The aim of this scrutiny activity is to establish how well embedded the GCP2 tool is, how it is received by families and whether the safeguarding performance management system provides line of sight assurance to the partnership of an effective response to Childhood Neglect.</a:t>
            </a:r>
          </a:p>
          <a:p>
            <a:endParaRPr lang="en-GB" sz="1600">
              <a:solidFill>
                <a:schemeClr val="accent5">
                  <a:lumMod val="50000"/>
                </a:schemeClr>
              </a:solidFill>
            </a:endParaRPr>
          </a:p>
          <a:p>
            <a:r>
              <a:rPr lang="en-GB" sz="1600">
                <a:solidFill>
                  <a:schemeClr val="accent5">
                    <a:lumMod val="50000"/>
                  </a:schemeClr>
                </a:solidFill>
                <a:latin typeface="Chewy" panose="020B0604020202020204" charset="0"/>
                <a:ea typeface="Chewy" panose="020B0604020202020204" charset="0"/>
              </a:rPr>
              <a:t>Objectives</a:t>
            </a:r>
          </a:p>
          <a:p>
            <a:endParaRPr lang="en-GB" sz="1600">
              <a:solidFill>
                <a:schemeClr val="accent5">
                  <a:lumMod val="50000"/>
                </a:schemeClr>
              </a:solidFill>
              <a:latin typeface="Chewy" panose="020B0604020202020204" charset="0"/>
              <a:ea typeface="Chewy" panose="020B0604020202020204" charset="0"/>
            </a:endParaRPr>
          </a:p>
          <a:p>
            <a:pPr marL="285750" indent="-285750">
              <a:buFont typeface="Arial" panose="020B0604020202020204" pitchFamily="34" charset="0"/>
              <a:buChar char="•"/>
            </a:pPr>
            <a:r>
              <a:rPr lang="en-GB" sz="1660">
                <a:solidFill>
                  <a:schemeClr val="accent5">
                    <a:lumMod val="50000"/>
                  </a:schemeClr>
                </a:solidFill>
                <a:latin typeface="Nunito Sans" panose="020B0604020202020204" charset="0"/>
              </a:rPr>
              <a:t>To provide assurance of the reach and coverage of the assessment tool. To provide assurance that across the partnership there is in place a monitoring and reporting system at strategic and operational levels; to evidence the effective use of the tool in the early identification and response to Childhood Neglect.</a:t>
            </a:r>
          </a:p>
          <a:p>
            <a:pPr marL="285750" indent="-285750">
              <a:buFont typeface="Arial" panose="020B0604020202020204" pitchFamily="34" charset="0"/>
              <a:buChar char="•"/>
            </a:pPr>
            <a:r>
              <a:rPr lang="en-GB" sz="1660">
                <a:solidFill>
                  <a:schemeClr val="accent5">
                    <a:lumMod val="50000"/>
                  </a:schemeClr>
                </a:solidFill>
                <a:latin typeface="Nunito Sans" panose="020B0604020202020204" charset="0"/>
              </a:rPr>
              <a:t>To identify staff perceptions of the ease and utility of the tool.</a:t>
            </a:r>
          </a:p>
          <a:p>
            <a:pPr marL="285750" indent="-285750">
              <a:buFont typeface="Arial" panose="020B0604020202020204" pitchFamily="34" charset="0"/>
              <a:buChar char="•"/>
            </a:pPr>
            <a:r>
              <a:rPr lang="en-GB" sz="1660">
                <a:solidFill>
                  <a:schemeClr val="accent5">
                    <a:lumMod val="50000"/>
                  </a:schemeClr>
                </a:solidFill>
                <a:latin typeface="Nunito Sans" panose="020B0604020202020204" charset="0"/>
              </a:rPr>
              <a:t>To identify the views of families and adolescents who have experienced the tool and how this has contributed to early help </a:t>
            </a:r>
          </a:p>
          <a:p>
            <a:r>
              <a:rPr lang="en-GB" sz="1660">
                <a:solidFill>
                  <a:schemeClr val="accent5">
                    <a:lumMod val="50000"/>
                  </a:schemeClr>
                </a:solidFill>
                <a:latin typeface="Nunito Sans" panose="020B0604020202020204" charset="0"/>
              </a:rPr>
              <a:t>     and intervention.</a:t>
            </a:r>
          </a:p>
          <a:p>
            <a:pPr algn="l">
              <a:lnSpc>
                <a:spcPts val="1960"/>
              </a:lnSpc>
              <a:spcBef>
                <a:spcPct val="0"/>
              </a:spcBef>
            </a:pPr>
            <a:endParaRPr lang="en-US" sz="1660">
              <a:solidFill>
                <a:schemeClr val="accent5">
                  <a:lumMod val="50000"/>
                </a:schemeClr>
              </a:solidFill>
              <a:latin typeface="Nunito Sans"/>
              <a:ea typeface="Nunito Sans"/>
              <a:cs typeface="Nunito Sans"/>
              <a:sym typeface="Nunito Sans"/>
            </a:endParaRPr>
          </a:p>
        </p:txBody>
      </p:sp>
      <p:grpSp>
        <p:nvGrpSpPr>
          <p:cNvPr id="28" name="Group 3">
            <a:extLst>
              <a:ext uri="{FF2B5EF4-FFF2-40B4-BE49-F238E27FC236}">
                <a16:creationId xmlns:a16="http://schemas.microsoft.com/office/drawing/2014/main" id="{E6894C57-887C-4E85-AA17-83594F58C55B}"/>
              </a:ext>
            </a:extLst>
          </p:cNvPr>
          <p:cNvGrpSpPr/>
          <p:nvPr/>
        </p:nvGrpSpPr>
        <p:grpSpPr>
          <a:xfrm>
            <a:off x="-17" y="81635"/>
            <a:ext cx="683355" cy="10210808"/>
            <a:chOff x="0" y="0"/>
            <a:chExt cx="1763625" cy="2709333"/>
          </a:xfrm>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p:grpSpPr>
        <p:sp>
          <p:nvSpPr>
            <p:cNvPr id="29" name="Freeform 4">
              <a:extLst>
                <a:ext uri="{FF2B5EF4-FFF2-40B4-BE49-F238E27FC236}">
                  <a16:creationId xmlns:a16="http://schemas.microsoft.com/office/drawing/2014/main" id="{EE5719BE-8A01-4FFA-A3C5-6DF5892B08A9}"/>
                </a:ext>
              </a:extLst>
            </p:cNvPr>
            <p:cNvSpPr/>
            <p:nvPr/>
          </p:nvSpPr>
          <p:spPr>
            <a:xfrm>
              <a:off x="0" y="0"/>
              <a:ext cx="1763625" cy="2709333"/>
            </a:xfrm>
            <a:custGeom>
              <a:avLst/>
              <a:gdLst/>
              <a:ahLst/>
              <a:cxnLst/>
              <a:rect l="l" t="t" r="r" b="b"/>
              <a:pathLst>
                <a:path w="1763625" h="2709333">
                  <a:moveTo>
                    <a:pt x="0" y="0"/>
                  </a:moveTo>
                  <a:lnTo>
                    <a:pt x="1763625" y="0"/>
                  </a:lnTo>
                  <a:lnTo>
                    <a:pt x="1763625" y="2709333"/>
                  </a:lnTo>
                  <a:lnTo>
                    <a:pt x="0" y="2709333"/>
                  </a:lnTo>
                  <a:close/>
                </a:path>
              </a:pathLst>
            </a:custGeom>
            <a:grpFill/>
          </p:spPr>
        </p:sp>
        <p:sp>
          <p:nvSpPr>
            <p:cNvPr id="30" name="TextBox 5">
              <a:extLst>
                <a:ext uri="{FF2B5EF4-FFF2-40B4-BE49-F238E27FC236}">
                  <a16:creationId xmlns:a16="http://schemas.microsoft.com/office/drawing/2014/main" id="{A4F63BFF-B2D4-4D83-A3B4-39E34311D592}"/>
                </a:ext>
              </a:extLst>
            </p:cNvPr>
            <p:cNvSpPr txBox="1"/>
            <p:nvPr/>
          </p:nvSpPr>
          <p:spPr>
            <a:xfrm>
              <a:off x="0" y="-28575"/>
              <a:ext cx="1763625" cy="2737908"/>
            </a:xfrm>
            <a:prstGeom prst="rect">
              <a:avLst/>
            </a:prstGeom>
            <a:grpFill/>
          </p:spPr>
          <p:txBody>
            <a:bodyPr lIns="50800" tIns="50800" rIns="50800" bIns="50800" rtlCol="0" anchor="ctr"/>
            <a:lstStyle/>
            <a:p>
              <a:pPr algn="ctr">
                <a:lnSpc>
                  <a:spcPts val="1960"/>
                </a:lnSpc>
              </a:pPr>
              <a:endParaRPr/>
            </a:p>
          </p:txBody>
        </p:sp>
      </p:grpSp>
      <p:grpSp>
        <p:nvGrpSpPr>
          <p:cNvPr id="31" name="Group 3">
            <a:extLst>
              <a:ext uri="{FF2B5EF4-FFF2-40B4-BE49-F238E27FC236}">
                <a16:creationId xmlns:a16="http://schemas.microsoft.com/office/drawing/2014/main" id="{E11E90F1-E65A-4CAD-9BC6-A67F8AEE3F4F}"/>
              </a:ext>
            </a:extLst>
          </p:cNvPr>
          <p:cNvGrpSpPr/>
          <p:nvPr/>
        </p:nvGrpSpPr>
        <p:grpSpPr>
          <a:xfrm>
            <a:off x="17604645" y="81635"/>
            <a:ext cx="683355" cy="10210808"/>
            <a:chOff x="0" y="0"/>
            <a:chExt cx="1763625" cy="2709333"/>
          </a:xfrm>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p:grpSpPr>
        <p:sp>
          <p:nvSpPr>
            <p:cNvPr id="32" name="Freeform 4">
              <a:extLst>
                <a:ext uri="{FF2B5EF4-FFF2-40B4-BE49-F238E27FC236}">
                  <a16:creationId xmlns:a16="http://schemas.microsoft.com/office/drawing/2014/main" id="{6C17D3BE-E75A-40D6-9E31-7235A40336E1}"/>
                </a:ext>
              </a:extLst>
            </p:cNvPr>
            <p:cNvSpPr/>
            <p:nvPr/>
          </p:nvSpPr>
          <p:spPr>
            <a:xfrm>
              <a:off x="0" y="0"/>
              <a:ext cx="1763625" cy="2709333"/>
            </a:xfrm>
            <a:custGeom>
              <a:avLst/>
              <a:gdLst/>
              <a:ahLst/>
              <a:cxnLst/>
              <a:rect l="l" t="t" r="r" b="b"/>
              <a:pathLst>
                <a:path w="1763625" h="2709333">
                  <a:moveTo>
                    <a:pt x="0" y="0"/>
                  </a:moveTo>
                  <a:lnTo>
                    <a:pt x="1763625" y="0"/>
                  </a:lnTo>
                  <a:lnTo>
                    <a:pt x="1763625" y="2709333"/>
                  </a:lnTo>
                  <a:lnTo>
                    <a:pt x="0" y="2709333"/>
                  </a:lnTo>
                  <a:close/>
                </a:path>
              </a:pathLst>
            </a:custGeom>
            <a:grpFill/>
          </p:spPr>
        </p:sp>
        <p:sp>
          <p:nvSpPr>
            <p:cNvPr id="33" name="TextBox 5">
              <a:extLst>
                <a:ext uri="{FF2B5EF4-FFF2-40B4-BE49-F238E27FC236}">
                  <a16:creationId xmlns:a16="http://schemas.microsoft.com/office/drawing/2014/main" id="{67844571-B0A9-425F-BF1C-8A6C0DC6DA38}"/>
                </a:ext>
              </a:extLst>
            </p:cNvPr>
            <p:cNvSpPr txBox="1"/>
            <p:nvPr/>
          </p:nvSpPr>
          <p:spPr>
            <a:xfrm>
              <a:off x="0" y="-28575"/>
              <a:ext cx="1763625" cy="2737908"/>
            </a:xfrm>
            <a:prstGeom prst="rect">
              <a:avLst/>
            </a:prstGeom>
            <a:grpFill/>
          </p:spPr>
          <p:txBody>
            <a:bodyPr lIns="50800" tIns="50800" rIns="50800" bIns="50800" rtlCol="0" anchor="ctr"/>
            <a:lstStyle/>
            <a:p>
              <a:pPr algn="ctr">
                <a:lnSpc>
                  <a:spcPts val="1960"/>
                </a:lnSpc>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rot="4620">
            <a:off x="1028680" y="9263062"/>
            <a:ext cx="7086653" cy="0"/>
          </a:xfrm>
          <a:prstGeom prst="line">
            <a:avLst/>
          </a:prstGeom>
          <a:ln w="19050" cap="flat">
            <a:solidFill>
              <a:srgbClr val="01BFC2"/>
            </a:solidFill>
            <a:prstDash val="solid"/>
            <a:headEnd type="none" w="sm" len="sm"/>
            <a:tailEnd type="none" w="sm" len="sm"/>
          </a:ln>
        </p:spPr>
      </p:sp>
      <p:sp>
        <p:nvSpPr>
          <p:cNvPr id="4" name="Freeform 4"/>
          <p:cNvSpPr/>
          <p:nvPr/>
        </p:nvSpPr>
        <p:spPr>
          <a:xfrm>
            <a:off x="15488621" y="8187423"/>
            <a:ext cx="1770679" cy="1089927"/>
          </a:xfrm>
          <a:custGeom>
            <a:avLst/>
            <a:gdLst/>
            <a:ahLst/>
            <a:cxnLst/>
            <a:rect l="l" t="t" r="r" b="b"/>
            <a:pathLst>
              <a:path w="1770679" h="1089927">
                <a:moveTo>
                  <a:pt x="0" y="0"/>
                </a:moveTo>
                <a:lnTo>
                  <a:pt x="1770679" y="0"/>
                </a:lnTo>
                <a:lnTo>
                  <a:pt x="1770679" y="1089927"/>
                </a:lnTo>
                <a:lnTo>
                  <a:pt x="0" y="1089927"/>
                </a:lnTo>
                <a:lnTo>
                  <a:pt x="0" y="0"/>
                </a:lnTo>
                <a:close/>
              </a:path>
            </a:pathLst>
          </a:custGeom>
          <a:blipFill>
            <a:blip r:embed="rId2"/>
            <a:stretch>
              <a:fillRect/>
            </a:stretch>
          </a:blipFill>
        </p:spPr>
      </p:sp>
      <p:sp>
        <p:nvSpPr>
          <p:cNvPr id="5" name="TextBox 5"/>
          <p:cNvSpPr txBox="1"/>
          <p:nvPr/>
        </p:nvSpPr>
        <p:spPr>
          <a:xfrm>
            <a:off x="1028683" y="981075"/>
            <a:ext cx="9647131" cy="809625"/>
          </a:xfrm>
          <a:prstGeom prst="rect">
            <a:avLst/>
          </a:prstGeom>
        </p:spPr>
        <p:txBody>
          <a:bodyPr lIns="0" tIns="0" rIns="0" bIns="0" rtlCol="0" anchor="t">
            <a:spAutoFit/>
          </a:bodyPr>
          <a:lstStyle/>
          <a:p>
            <a:pPr algn="l">
              <a:lnSpc>
                <a:spcPts val="6000"/>
              </a:lnSpc>
            </a:pPr>
            <a:r>
              <a:rPr lang="en-US" sz="5000" b="1">
                <a:solidFill>
                  <a:srgbClr val="0E3F54"/>
                </a:solidFill>
                <a:latin typeface="Poppins Bold"/>
                <a:ea typeface="Poppins Bold"/>
                <a:cs typeface="Poppins Bold"/>
                <a:sym typeface="Poppins Bold"/>
              </a:rPr>
              <a:t>TABLE OF CONTENTS</a:t>
            </a:r>
          </a:p>
        </p:txBody>
      </p:sp>
      <p:sp>
        <p:nvSpPr>
          <p:cNvPr id="6" name="TextBox 6"/>
          <p:cNvSpPr txBox="1"/>
          <p:nvPr/>
        </p:nvSpPr>
        <p:spPr>
          <a:xfrm>
            <a:off x="1028700" y="9515459"/>
            <a:ext cx="5012778" cy="507365"/>
          </a:xfrm>
          <a:prstGeom prst="rect">
            <a:avLst/>
          </a:prstGeom>
        </p:spPr>
        <p:txBody>
          <a:bodyPr lIns="0" tIns="0" rIns="0" bIns="0" rtlCol="0" anchor="t">
            <a:spAutoFit/>
          </a:bodyPr>
          <a:lstStyle/>
          <a:p>
            <a:pPr algn="l">
              <a:lnSpc>
                <a:spcPts val="1960"/>
              </a:lnSpc>
            </a:pPr>
            <a:r>
              <a:rPr lang="en-US" sz="1400" b="1">
                <a:solidFill>
                  <a:srgbClr val="2B2B2B"/>
                </a:solidFill>
                <a:latin typeface="Poppins Medium"/>
                <a:ea typeface="Poppins Medium"/>
                <a:cs typeface="Poppins Medium"/>
                <a:sym typeface="Poppins Medium"/>
              </a:rPr>
              <a:t>Stoke-on-Trent Safeguarding Children Partnership</a:t>
            </a:r>
          </a:p>
          <a:p>
            <a:pPr algn="l">
              <a:lnSpc>
                <a:spcPts val="1960"/>
              </a:lnSpc>
            </a:pPr>
            <a:r>
              <a:rPr lang="en-US" sz="1400" b="1">
                <a:solidFill>
                  <a:srgbClr val="2B2B2B"/>
                </a:solidFill>
                <a:latin typeface="Poppins Medium"/>
                <a:ea typeface="Poppins Medium"/>
                <a:cs typeface="Poppins Medium"/>
                <a:sym typeface="Poppins Medium"/>
              </a:rPr>
              <a:t>Yearly Report 2023/24</a:t>
            </a:r>
          </a:p>
        </p:txBody>
      </p:sp>
      <p:sp>
        <p:nvSpPr>
          <p:cNvPr id="7" name="TextBox 7"/>
          <p:cNvSpPr txBox="1"/>
          <p:nvPr/>
        </p:nvSpPr>
        <p:spPr>
          <a:xfrm>
            <a:off x="7070178" y="9629732"/>
            <a:ext cx="1045151" cy="242631"/>
          </a:xfrm>
          <a:prstGeom prst="rect">
            <a:avLst/>
          </a:prstGeom>
        </p:spPr>
        <p:txBody>
          <a:bodyPr lIns="0" tIns="0" rIns="0" bIns="0" rtlCol="0" anchor="t">
            <a:spAutoFit/>
          </a:bodyPr>
          <a:lstStyle/>
          <a:p>
            <a:pPr algn="r">
              <a:lnSpc>
                <a:spcPts val="1960"/>
              </a:lnSpc>
            </a:pPr>
            <a:r>
              <a:rPr lang="en-US" sz="1400" b="1">
                <a:solidFill>
                  <a:srgbClr val="2B2B2B"/>
                </a:solidFill>
                <a:latin typeface="Poppins Medium"/>
                <a:ea typeface="Poppins Medium"/>
                <a:cs typeface="Poppins Medium"/>
                <a:sym typeface="Poppins Medium"/>
              </a:rPr>
              <a:t>03</a:t>
            </a:r>
          </a:p>
        </p:txBody>
      </p:sp>
      <p:graphicFrame>
        <p:nvGraphicFramePr>
          <p:cNvPr id="9" name="Table 8">
            <a:extLst>
              <a:ext uri="{FF2B5EF4-FFF2-40B4-BE49-F238E27FC236}">
                <a16:creationId xmlns:a16="http://schemas.microsoft.com/office/drawing/2014/main" id="{0DD7E46D-45D4-48E2-A65C-10AC511B3B0E}"/>
              </a:ext>
            </a:extLst>
          </p:cNvPr>
          <p:cNvGraphicFramePr>
            <a:graphicFrameLocks noGrp="1"/>
          </p:cNvGraphicFramePr>
          <p:nvPr>
            <p:extLst>
              <p:ext uri="{D42A27DB-BD31-4B8C-83A1-F6EECF244321}">
                <p14:modId xmlns:p14="http://schemas.microsoft.com/office/powerpoint/2010/main" val="868977511"/>
              </p:ext>
            </p:extLst>
          </p:nvPr>
        </p:nvGraphicFramePr>
        <p:xfrm>
          <a:off x="1005400" y="2324100"/>
          <a:ext cx="7109929" cy="2966720"/>
        </p:xfrm>
        <a:graphic>
          <a:graphicData uri="http://schemas.openxmlformats.org/drawingml/2006/table">
            <a:tbl>
              <a:tblPr firstRow="1" bandRow="1">
                <a:tableStyleId>{5C22544A-7EE6-4342-B048-85BDC9FD1C3A}</a:tableStyleId>
              </a:tblPr>
              <a:tblGrid>
                <a:gridCol w="5852600">
                  <a:extLst>
                    <a:ext uri="{9D8B030D-6E8A-4147-A177-3AD203B41FA5}">
                      <a16:colId xmlns:a16="http://schemas.microsoft.com/office/drawing/2014/main" val="3125549259"/>
                    </a:ext>
                  </a:extLst>
                </a:gridCol>
                <a:gridCol w="1257329">
                  <a:extLst>
                    <a:ext uri="{9D8B030D-6E8A-4147-A177-3AD203B41FA5}">
                      <a16:colId xmlns:a16="http://schemas.microsoft.com/office/drawing/2014/main" val="3528421143"/>
                    </a:ext>
                  </a:extLst>
                </a:gridCol>
              </a:tblGrid>
              <a:tr h="370840">
                <a:tc>
                  <a:txBody>
                    <a:bodyPr/>
                    <a:lstStyle/>
                    <a:p>
                      <a:r>
                        <a:rPr lang="en-US" sz="1800" b="0">
                          <a:solidFill>
                            <a:srgbClr val="0E3F54"/>
                          </a:solidFill>
                          <a:latin typeface="Chewy"/>
                          <a:ea typeface="Chewy"/>
                          <a:cs typeface="Chewy"/>
                          <a:sym typeface="Chewy"/>
                        </a:rPr>
                        <a:t>Forward from the Safeguarding Partners</a:t>
                      </a:r>
                      <a:endParaRPr lang="en-GB" b="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rgbClr val="0E3F54"/>
                          </a:solidFill>
                          <a:latin typeface="Chewy"/>
                          <a:ea typeface="Chewy"/>
                          <a:cs typeface="Chewy"/>
                          <a:sym typeface="Chewy"/>
                        </a:rPr>
                        <a:t>Page 2</a:t>
                      </a:r>
                    </a:p>
                  </a:txBody>
                  <a:tcPr>
                    <a:noFill/>
                  </a:tcPr>
                </a:tc>
                <a:extLst>
                  <a:ext uri="{0D108BD9-81ED-4DB2-BD59-A6C34878D82A}">
                    <a16:rowId xmlns:a16="http://schemas.microsoft.com/office/drawing/2014/main" val="205123931"/>
                  </a:ext>
                </a:extLst>
              </a:tr>
              <a:tr h="370840">
                <a:tc>
                  <a:txBody>
                    <a:bodyPr/>
                    <a:lstStyle/>
                    <a:p>
                      <a:r>
                        <a:rPr lang="en-US" sz="1800">
                          <a:solidFill>
                            <a:srgbClr val="0E3F54"/>
                          </a:solidFill>
                          <a:latin typeface="Chewy"/>
                          <a:ea typeface="Chewy"/>
                          <a:cs typeface="Chewy"/>
                          <a:sym typeface="Chewy"/>
                        </a:rPr>
                        <a:t>Table of Contents</a:t>
                      </a:r>
                      <a:endParaRPr lang="en-GB"/>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E3F54"/>
                          </a:solidFill>
                          <a:latin typeface="Chewy"/>
                          <a:ea typeface="Chewy"/>
                          <a:cs typeface="Chewy"/>
                          <a:sym typeface="Chewy"/>
                        </a:rPr>
                        <a:t>Page 3</a:t>
                      </a:r>
                    </a:p>
                  </a:txBody>
                  <a:tcPr>
                    <a:noFill/>
                  </a:tcPr>
                </a:tc>
                <a:extLst>
                  <a:ext uri="{0D108BD9-81ED-4DB2-BD59-A6C34878D82A}">
                    <a16:rowId xmlns:a16="http://schemas.microsoft.com/office/drawing/2014/main" val="12748790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E3F54"/>
                          </a:solidFill>
                          <a:latin typeface="Chewy"/>
                          <a:ea typeface="Chewy"/>
                          <a:cs typeface="Chewy"/>
                          <a:sym typeface="Chewy"/>
                        </a:rPr>
                        <a:t>Introduction</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E3F54"/>
                          </a:solidFill>
                          <a:latin typeface="Chewy"/>
                          <a:ea typeface="Chewy"/>
                          <a:cs typeface="Chewy"/>
                          <a:sym typeface="Chewy"/>
                        </a:rPr>
                        <a:t>Page 4</a:t>
                      </a:r>
                    </a:p>
                  </a:txBody>
                  <a:tcPr>
                    <a:noFill/>
                  </a:tcPr>
                </a:tc>
                <a:extLst>
                  <a:ext uri="{0D108BD9-81ED-4DB2-BD59-A6C34878D82A}">
                    <a16:rowId xmlns:a16="http://schemas.microsoft.com/office/drawing/2014/main" val="3451681151"/>
                  </a:ext>
                </a:extLst>
              </a:tr>
              <a:tr h="370840">
                <a:tc>
                  <a:txBody>
                    <a:bodyPr/>
                    <a:lstStyle/>
                    <a:p>
                      <a:r>
                        <a:rPr lang="en-US" sz="1800">
                          <a:solidFill>
                            <a:srgbClr val="0E3F54"/>
                          </a:solidFill>
                          <a:latin typeface="Chewy"/>
                          <a:ea typeface="Chewy"/>
                          <a:cs typeface="Chewy"/>
                          <a:sym typeface="Chewy"/>
                        </a:rPr>
                        <a:t>Stoke-on-Trent </a:t>
                      </a:r>
                      <a:endParaRPr lang="en-GB"/>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E3F54"/>
                          </a:solidFill>
                          <a:latin typeface="Chewy"/>
                          <a:ea typeface="Chewy"/>
                          <a:cs typeface="Chewy"/>
                          <a:sym typeface="Chewy"/>
                        </a:rPr>
                        <a:t>Page 5</a:t>
                      </a:r>
                    </a:p>
                  </a:txBody>
                  <a:tcPr>
                    <a:noFill/>
                  </a:tcPr>
                </a:tc>
                <a:extLst>
                  <a:ext uri="{0D108BD9-81ED-4DB2-BD59-A6C34878D82A}">
                    <a16:rowId xmlns:a16="http://schemas.microsoft.com/office/drawing/2014/main" val="1494351407"/>
                  </a:ext>
                </a:extLst>
              </a:tr>
              <a:tr h="370840">
                <a:tc>
                  <a:txBody>
                    <a:bodyPr/>
                    <a:lstStyle/>
                    <a:p>
                      <a:r>
                        <a:rPr lang="en-US" sz="1800">
                          <a:solidFill>
                            <a:srgbClr val="0E3F54"/>
                          </a:solidFill>
                          <a:latin typeface="Chewy"/>
                          <a:ea typeface="Chewy"/>
                          <a:cs typeface="Chewy"/>
                          <a:sym typeface="Chewy"/>
                        </a:rPr>
                        <a:t>Purpose </a:t>
                      </a:r>
                      <a:endParaRPr lang="en-GB"/>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E3F54"/>
                          </a:solidFill>
                          <a:latin typeface="Chewy"/>
                          <a:ea typeface="Chewy"/>
                          <a:cs typeface="Chewy"/>
                          <a:sym typeface="Chewy"/>
                        </a:rPr>
                        <a:t>Page 6</a:t>
                      </a:r>
                    </a:p>
                  </a:txBody>
                  <a:tcPr>
                    <a:noFill/>
                  </a:tcPr>
                </a:tc>
                <a:extLst>
                  <a:ext uri="{0D108BD9-81ED-4DB2-BD59-A6C34878D82A}">
                    <a16:rowId xmlns:a16="http://schemas.microsoft.com/office/drawing/2014/main" val="3974510092"/>
                  </a:ext>
                </a:extLst>
              </a:tr>
              <a:tr h="370840">
                <a:tc>
                  <a:txBody>
                    <a:bodyPr/>
                    <a:lstStyle/>
                    <a:p>
                      <a:r>
                        <a:rPr lang="en-US" sz="1800">
                          <a:solidFill>
                            <a:srgbClr val="0E3F54"/>
                          </a:solidFill>
                          <a:latin typeface="Chewy"/>
                          <a:ea typeface="Chewy"/>
                          <a:cs typeface="Chewy"/>
                          <a:sym typeface="Chewy"/>
                        </a:rPr>
                        <a:t>Our Vision and Values </a:t>
                      </a:r>
                      <a:endParaRPr lang="en-GB"/>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E3F54"/>
                          </a:solidFill>
                          <a:latin typeface="Chewy"/>
                          <a:ea typeface="Chewy"/>
                          <a:cs typeface="Chewy"/>
                          <a:sym typeface="Chewy"/>
                        </a:rPr>
                        <a:t>Page 7</a:t>
                      </a:r>
                    </a:p>
                  </a:txBody>
                  <a:tcPr>
                    <a:noFill/>
                  </a:tcPr>
                </a:tc>
                <a:extLst>
                  <a:ext uri="{0D108BD9-81ED-4DB2-BD59-A6C34878D82A}">
                    <a16:rowId xmlns:a16="http://schemas.microsoft.com/office/drawing/2014/main" val="1732437336"/>
                  </a:ext>
                </a:extLst>
              </a:tr>
              <a:tr h="370840">
                <a:tc>
                  <a:txBody>
                    <a:bodyPr/>
                    <a:lstStyle/>
                    <a:p>
                      <a:r>
                        <a:rPr lang="en-US" sz="1800">
                          <a:solidFill>
                            <a:srgbClr val="0E3F54"/>
                          </a:solidFill>
                          <a:latin typeface="Chewy"/>
                          <a:ea typeface="Chewy"/>
                          <a:cs typeface="Chewy"/>
                          <a:sym typeface="Chewy"/>
                        </a:rPr>
                        <a:t>Strategic Priorities 2023-2024 </a:t>
                      </a:r>
                      <a:endParaRPr lang="en-GB"/>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E3F54"/>
                          </a:solidFill>
                          <a:latin typeface="Chewy"/>
                          <a:ea typeface="Chewy"/>
                          <a:cs typeface="Chewy"/>
                          <a:sym typeface="Chewy"/>
                        </a:rPr>
                        <a:t>Page 8</a:t>
                      </a:r>
                    </a:p>
                  </a:txBody>
                  <a:tcPr>
                    <a:noFill/>
                  </a:tcPr>
                </a:tc>
                <a:extLst>
                  <a:ext uri="{0D108BD9-81ED-4DB2-BD59-A6C34878D82A}">
                    <a16:rowId xmlns:a16="http://schemas.microsoft.com/office/drawing/2014/main" val="3841916752"/>
                  </a:ext>
                </a:extLst>
              </a:tr>
              <a:tr h="370840">
                <a:tc>
                  <a:txBody>
                    <a:bodyPr/>
                    <a:lstStyle/>
                    <a:p>
                      <a:r>
                        <a:rPr lang="en-US" sz="1800">
                          <a:solidFill>
                            <a:srgbClr val="0E3F54"/>
                          </a:solidFill>
                          <a:latin typeface="Chewy"/>
                          <a:ea typeface="Chewy"/>
                          <a:cs typeface="Chewy"/>
                          <a:sym typeface="Chewy"/>
                        </a:rPr>
                        <a:t>Quality Assurance Group </a:t>
                      </a:r>
                      <a:endParaRPr lang="en-GB"/>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E3F54"/>
                          </a:solidFill>
                          <a:latin typeface="Chewy"/>
                          <a:ea typeface="Chewy"/>
                          <a:cs typeface="Chewy"/>
                          <a:sym typeface="Chewy"/>
                        </a:rPr>
                        <a:t>Page 9</a:t>
                      </a:r>
                    </a:p>
                  </a:txBody>
                  <a:tcPr>
                    <a:noFill/>
                  </a:tcPr>
                </a:tc>
                <a:extLst>
                  <a:ext uri="{0D108BD9-81ED-4DB2-BD59-A6C34878D82A}">
                    <a16:rowId xmlns:a16="http://schemas.microsoft.com/office/drawing/2014/main" val="535018257"/>
                  </a:ext>
                </a:extLst>
              </a:tr>
            </a:tbl>
          </a:graphicData>
        </a:graphic>
      </p:graphicFrame>
      <p:grpSp>
        <p:nvGrpSpPr>
          <p:cNvPr id="10" name="Group 3">
            <a:extLst>
              <a:ext uri="{FF2B5EF4-FFF2-40B4-BE49-F238E27FC236}">
                <a16:creationId xmlns:a16="http://schemas.microsoft.com/office/drawing/2014/main" id="{97DB430B-7E16-4568-82AD-4C64B96A5957}"/>
              </a:ext>
            </a:extLst>
          </p:cNvPr>
          <p:cNvGrpSpPr/>
          <p:nvPr/>
        </p:nvGrpSpPr>
        <p:grpSpPr>
          <a:xfrm>
            <a:off x="-17" y="81635"/>
            <a:ext cx="683355" cy="10210808"/>
            <a:chOff x="0" y="0"/>
            <a:chExt cx="1763625" cy="2709333"/>
          </a:xfrm>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p:grpSpPr>
        <p:sp>
          <p:nvSpPr>
            <p:cNvPr id="11" name="Freeform 4">
              <a:extLst>
                <a:ext uri="{FF2B5EF4-FFF2-40B4-BE49-F238E27FC236}">
                  <a16:creationId xmlns:a16="http://schemas.microsoft.com/office/drawing/2014/main" id="{893DA9C6-0D35-46BB-B080-E7FAF66E0DFE}"/>
                </a:ext>
              </a:extLst>
            </p:cNvPr>
            <p:cNvSpPr/>
            <p:nvPr/>
          </p:nvSpPr>
          <p:spPr>
            <a:xfrm>
              <a:off x="0" y="0"/>
              <a:ext cx="1763625" cy="2709333"/>
            </a:xfrm>
            <a:custGeom>
              <a:avLst/>
              <a:gdLst/>
              <a:ahLst/>
              <a:cxnLst/>
              <a:rect l="l" t="t" r="r" b="b"/>
              <a:pathLst>
                <a:path w="1763625" h="2709333">
                  <a:moveTo>
                    <a:pt x="0" y="0"/>
                  </a:moveTo>
                  <a:lnTo>
                    <a:pt x="1763625" y="0"/>
                  </a:lnTo>
                  <a:lnTo>
                    <a:pt x="1763625" y="2709333"/>
                  </a:lnTo>
                  <a:lnTo>
                    <a:pt x="0" y="2709333"/>
                  </a:lnTo>
                  <a:close/>
                </a:path>
              </a:pathLst>
            </a:custGeom>
            <a:grpFill/>
          </p:spPr>
        </p:sp>
        <p:sp>
          <p:nvSpPr>
            <p:cNvPr id="12" name="TextBox 5">
              <a:extLst>
                <a:ext uri="{FF2B5EF4-FFF2-40B4-BE49-F238E27FC236}">
                  <a16:creationId xmlns:a16="http://schemas.microsoft.com/office/drawing/2014/main" id="{7FF0FFE8-E3EA-4A1F-A4C3-8FA321C22593}"/>
                </a:ext>
              </a:extLst>
            </p:cNvPr>
            <p:cNvSpPr txBox="1"/>
            <p:nvPr/>
          </p:nvSpPr>
          <p:spPr>
            <a:xfrm>
              <a:off x="0" y="-28575"/>
              <a:ext cx="1763625" cy="2737908"/>
            </a:xfrm>
            <a:prstGeom prst="rect">
              <a:avLst/>
            </a:prstGeom>
            <a:grpFill/>
          </p:spPr>
          <p:txBody>
            <a:bodyPr lIns="50800" tIns="50800" rIns="50800" bIns="50800" rtlCol="0" anchor="ctr"/>
            <a:lstStyle/>
            <a:p>
              <a:pPr algn="ctr">
                <a:lnSpc>
                  <a:spcPts val="1960"/>
                </a:lnSpc>
              </a:pPr>
              <a:endParaRPr/>
            </a:p>
          </p:txBody>
        </p:sp>
      </p:grpSp>
      <p:grpSp>
        <p:nvGrpSpPr>
          <p:cNvPr id="13" name="Group 3">
            <a:extLst>
              <a:ext uri="{FF2B5EF4-FFF2-40B4-BE49-F238E27FC236}">
                <a16:creationId xmlns:a16="http://schemas.microsoft.com/office/drawing/2014/main" id="{DFCB5FDA-624F-4D88-A70A-F90EE1197C0A}"/>
              </a:ext>
            </a:extLst>
          </p:cNvPr>
          <p:cNvGrpSpPr/>
          <p:nvPr/>
        </p:nvGrpSpPr>
        <p:grpSpPr>
          <a:xfrm>
            <a:off x="17590773" y="81635"/>
            <a:ext cx="683355" cy="10210808"/>
            <a:chOff x="0" y="0"/>
            <a:chExt cx="1763625" cy="2709333"/>
          </a:xfrm>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p:grpSpPr>
        <p:sp>
          <p:nvSpPr>
            <p:cNvPr id="14" name="Freeform 4">
              <a:extLst>
                <a:ext uri="{FF2B5EF4-FFF2-40B4-BE49-F238E27FC236}">
                  <a16:creationId xmlns:a16="http://schemas.microsoft.com/office/drawing/2014/main" id="{DF6C2E98-FE8A-48D7-A036-5E70C70C6D1B}"/>
                </a:ext>
              </a:extLst>
            </p:cNvPr>
            <p:cNvSpPr/>
            <p:nvPr/>
          </p:nvSpPr>
          <p:spPr>
            <a:xfrm>
              <a:off x="0" y="0"/>
              <a:ext cx="1763625" cy="2709333"/>
            </a:xfrm>
            <a:custGeom>
              <a:avLst/>
              <a:gdLst/>
              <a:ahLst/>
              <a:cxnLst/>
              <a:rect l="l" t="t" r="r" b="b"/>
              <a:pathLst>
                <a:path w="1763625" h="2709333">
                  <a:moveTo>
                    <a:pt x="0" y="0"/>
                  </a:moveTo>
                  <a:lnTo>
                    <a:pt x="1763625" y="0"/>
                  </a:lnTo>
                  <a:lnTo>
                    <a:pt x="1763625" y="2709333"/>
                  </a:lnTo>
                  <a:lnTo>
                    <a:pt x="0" y="2709333"/>
                  </a:lnTo>
                  <a:close/>
                </a:path>
              </a:pathLst>
            </a:custGeom>
            <a:grpFill/>
          </p:spPr>
        </p:sp>
        <p:sp>
          <p:nvSpPr>
            <p:cNvPr id="15" name="TextBox 5">
              <a:extLst>
                <a:ext uri="{FF2B5EF4-FFF2-40B4-BE49-F238E27FC236}">
                  <a16:creationId xmlns:a16="http://schemas.microsoft.com/office/drawing/2014/main" id="{3486DF77-BED3-42EC-BE04-687BD7706CAE}"/>
                </a:ext>
              </a:extLst>
            </p:cNvPr>
            <p:cNvSpPr txBox="1"/>
            <p:nvPr/>
          </p:nvSpPr>
          <p:spPr>
            <a:xfrm>
              <a:off x="0" y="-28575"/>
              <a:ext cx="1763625" cy="2737908"/>
            </a:xfrm>
            <a:prstGeom prst="rect">
              <a:avLst/>
            </a:prstGeom>
            <a:grpFill/>
          </p:spPr>
          <p:txBody>
            <a:bodyPr lIns="50800" tIns="50800" rIns="50800" bIns="50800" rtlCol="0" anchor="ctr"/>
            <a:lstStyle/>
            <a:p>
              <a:pPr algn="ctr">
                <a:lnSpc>
                  <a:spcPts val="1960"/>
                </a:lnSpc>
              </a:pPr>
              <a:endParaRPr/>
            </a:p>
          </p:txBody>
        </p:sp>
      </p:grpSp>
      <p:sp>
        <p:nvSpPr>
          <p:cNvPr id="3" name="TextBox 8">
            <a:extLst>
              <a:ext uri="{FF2B5EF4-FFF2-40B4-BE49-F238E27FC236}">
                <a16:creationId xmlns:a16="http://schemas.microsoft.com/office/drawing/2014/main" id="{31F1F336-5346-04E8-B471-C6CCDB32FDF9}"/>
              </a:ext>
            </a:extLst>
          </p:cNvPr>
          <p:cNvSpPr txBox="1"/>
          <p:nvPr/>
        </p:nvSpPr>
        <p:spPr>
          <a:xfrm>
            <a:off x="10012468" y="2188568"/>
            <a:ext cx="7259531" cy="5000728"/>
          </a:xfrm>
          <a:prstGeom prst="rect">
            <a:avLst/>
          </a:prstGeom>
        </p:spPr>
        <p:txBody>
          <a:bodyPr wrap="square" lIns="0" tIns="0" rIns="0" bIns="0" rtlCol="0" anchor="t">
            <a:spAutoFit/>
          </a:bodyPr>
          <a:lstStyle/>
          <a:p>
            <a:pPr algn="l">
              <a:lnSpc>
                <a:spcPts val="2323"/>
              </a:lnSpc>
            </a:pPr>
            <a:r>
              <a:rPr lang="en-US">
                <a:solidFill>
                  <a:srgbClr val="0E3F54"/>
                </a:solidFill>
                <a:latin typeface="Chewy"/>
                <a:ea typeface="Chewy"/>
                <a:cs typeface="Chewy"/>
                <a:sym typeface="Chewy"/>
              </a:rPr>
              <a:t>Learning from Child Safeguarding Practice Reviews                                  Page 19</a:t>
            </a:r>
          </a:p>
          <a:p>
            <a:pPr algn="l">
              <a:lnSpc>
                <a:spcPts val="2323"/>
              </a:lnSpc>
            </a:pPr>
            <a:r>
              <a:rPr lang="en-US">
                <a:solidFill>
                  <a:srgbClr val="0E3F54"/>
                </a:solidFill>
                <a:latin typeface="Chewy"/>
                <a:ea typeface="Chewy"/>
                <a:cs typeface="Chewy"/>
                <a:sym typeface="Chewy"/>
              </a:rPr>
              <a:t>Education Subgroup                                                                                       Page 20</a:t>
            </a:r>
            <a:endParaRPr lang="en-US">
              <a:solidFill>
                <a:srgbClr val="0E3F54"/>
              </a:solidFill>
              <a:latin typeface="Chewy"/>
              <a:ea typeface="Chewy"/>
              <a:cs typeface="Chewy"/>
            </a:endParaRPr>
          </a:p>
          <a:p>
            <a:pPr algn="l">
              <a:lnSpc>
                <a:spcPts val="2323"/>
              </a:lnSpc>
            </a:pPr>
            <a:r>
              <a:rPr lang="en-US">
                <a:solidFill>
                  <a:srgbClr val="0E3F54"/>
                </a:solidFill>
                <a:latin typeface="Chewy"/>
                <a:ea typeface="Chewy"/>
                <a:cs typeface="Chewy"/>
                <a:sym typeface="Chewy"/>
              </a:rPr>
              <a:t>Multi-Agency Education Audit                                                                      Page 22</a:t>
            </a:r>
            <a:endParaRPr lang="en-US">
              <a:solidFill>
                <a:srgbClr val="0E3F54"/>
              </a:solidFill>
              <a:latin typeface="Chewy"/>
              <a:ea typeface="Chewy"/>
              <a:cs typeface="Chewy"/>
            </a:endParaRPr>
          </a:p>
          <a:p>
            <a:pPr algn="l">
              <a:lnSpc>
                <a:spcPts val="2323"/>
              </a:lnSpc>
            </a:pPr>
            <a:r>
              <a:rPr lang="en-US">
                <a:solidFill>
                  <a:srgbClr val="0E3F54"/>
                </a:solidFill>
                <a:latin typeface="Chewy"/>
                <a:ea typeface="Chewy"/>
                <a:cs typeface="Chewy"/>
                <a:sym typeface="Chewy"/>
              </a:rPr>
              <a:t>Education Conference                                                                                    Page 23</a:t>
            </a:r>
            <a:endParaRPr lang="en-US">
              <a:solidFill>
                <a:srgbClr val="0E3F54"/>
              </a:solidFill>
              <a:latin typeface="Chewy"/>
              <a:ea typeface="Chewy"/>
              <a:cs typeface="Chewy"/>
            </a:endParaRPr>
          </a:p>
          <a:p>
            <a:pPr algn="l">
              <a:lnSpc>
                <a:spcPts val="2323"/>
              </a:lnSpc>
            </a:pPr>
            <a:r>
              <a:rPr lang="en-US">
                <a:solidFill>
                  <a:srgbClr val="0E3F54"/>
                </a:solidFill>
                <a:latin typeface="Chewy"/>
                <a:ea typeface="Chewy"/>
                <a:cs typeface="Chewy"/>
                <a:sym typeface="Chewy"/>
              </a:rPr>
              <a:t>Assurance Priority Child Exploitation and Serious Youth Violence              Page 24</a:t>
            </a:r>
            <a:endParaRPr lang="en-US">
              <a:solidFill>
                <a:srgbClr val="0E3F54"/>
              </a:solidFill>
              <a:latin typeface="Chewy"/>
              <a:ea typeface="Chewy"/>
              <a:cs typeface="Chewy"/>
            </a:endParaRPr>
          </a:p>
          <a:p>
            <a:pPr algn="l">
              <a:lnSpc>
                <a:spcPts val="2323"/>
              </a:lnSpc>
            </a:pPr>
            <a:r>
              <a:rPr lang="en-US">
                <a:solidFill>
                  <a:srgbClr val="0E3F54"/>
                </a:solidFill>
                <a:latin typeface="Chewy"/>
                <a:ea typeface="Chewy"/>
                <a:cs typeface="Chewy"/>
                <a:sym typeface="Chewy"/>
              </a:rPr>
              <a:t>Assurance Priority Missing                                                                            Page 26</a:t>
            </a:r>
            <a:endParaRPr lang="en-US">
              <a:solidFill>
                <a:srgbClr val="0E3F54"/>
              </a:solidFill>
              <a:latin typeface="Chewy"/>
              <a:ea typeface="Chewy"/>
              <a:cs typeface="Chewy"/>
            </a:endParaRPr>
          </a:p>
          <a:p>
            <a:pPr algn="l">
              <a:lnSpc>
                <a:spcPts val="2323"/>
              </a:lnSpc>
            </a:pPr>
            <a:r>
              <a:rPr lang="en-US">
                <a:solidFill>
                  <a:srgbClr val="0E3F54"/>
                </a:solidFill>
                <a:latin typeface="Chewy"/>
                <a:ea typeface="Chewy"/>
                <a:cs typeface="Chewy"/>
                <a:sym typeface="Chewy"/>
              </a:rPr>
              <a:t>Practice Priority Child Mental Health                                                          Page 27</a:t>
            </a:r>
            <a:endParaRPr lang="en-US">
              <a:solidFill>
                <a:srgbClr val="0E3F54"/>
              </a:solidFill>
              <a:latin typeface="Chewy"/>
              <a:ea typeface="Chewy"/>
              <a:cs typeface="Chewy"/>
            </a:endParaRPr>
          </a:p>
          <a:p>
            <a:pPr algn="l">
              <a:lnSpc>
                <a:spcPts val="2323"/>
              </a:lnSpc>
            </a:pPr>
            <a:r>
              <a:rPr lang="en-US">
                <a:solidFill>
                  <a:srgbClr val="0E3F54"/>
                </a:solidFill>
                <a:latin typeface="Chewy"/>
                <a:ea typeface="Chewy"/>
                <a:cs typeface="Chewy"/>
                <a:sym typeface="Chewy"/>
              </a:rPr>
              <a:t>Practice Priority Neglect                                                                              Page 28                 Practice Priority Domestic Abuse                                                                 Page 30</a:t>
            </a:r>
            <a:endParaRPr lang="en-US">
              <a:solidFill>
                <a:srgbClr val="0E3F54"/>
              </a:solidFill>
              <a:latin typeface="Chewy"/>
              <a:ea typeface="Chewy"/>
              <a:cs typeface="Chewy"/>
            </a:endParaRPr>
          </a:p>
          <a:p>
            <a:pPr algn="l">
              <a:lnSpc>
                <a:spcPts val="2323"/>
              </a:lnSpc>
            </a:pPr>
            <a:r>
              <a:rPr lang="en-US">
                <a:solidFill>
                  <a:srgbClr val="0E3F54"/>
                </a:solidFill>
                <a:latin typeface="Chewy"/>
                <a:ea typeface="Chewy"/>
                <a:cs typeface="Chewy"/>
                <a:sym typeface="Chewy"/>
              </a:rPr>
              <a:t>Practice Priority Safeguarding Children 0 -2                                             Page 31</a:t>
            </a:r>
            <a:endParaRPr lang="en-US">
              <a:solidFill>
                <a:srgbClr val="0E3F54"/>
              </a:solidFill>
              <a:latin typeface="Chewy"/>
              <a:ea typeface="Chewy"/>
              <a:cs typeface="Chewy"/>
            </a:endParaRPr>
          </a:p>
          <a:p>
            <a:pPr algn="l">
              <a:lnSpc>
                <a:spcPts val="2323"/>
              </a:lnSpc>
            </a:pPr>
            <a:r>
              <a:rPr lang="en-US">
                <a:solidFill>
                  <a:srgbClr val="0E3F54"/>
                </a:solidFill>
                <a:latin typeface="Chewy"/>
                <a:ea typeface="Chewy"/>
                <a:cs typeface="Chewy"/>
                <a:sym typeface="Chewy"/>
              </a:rPr>
              <a:t>Child Death Overview Panel                                                                          Page 32                                      Engagement                                                                                                    Page 34</a:t>
            </a:r>
            <a:endParaRPr lang="en-US">
              <a:solidFill>
                <a:srgbClr val="0E3F54"/>
              </a:solidFill>
              <a:latin typeface="Chewy"/>
              <a:ea typeface="Chewy"/>
              <a:cs typeface="Chewy"/>
            </a:endParaRPr>
          </a:p>
          <a:p>
            <a:pPr algn="l">
              <a:lnSpc>
                <a:spcPts val="2323"/>
              </a:lnSpc>
            </a:pPr>
            <a:r>
              <a:rPr lang="en-US">
                <a:solidFill>
                  <a:srgbClr val="0E3F54"/>
                </a:solidFill>
                <a:latin typeface="Chewy"/>
                <a:ea typeface="Chewy"/>
                <a:cs typeface="Chewy"/>
                <a:sym typeface="Chewy"/>
              </a:rPr>
              <a:t>Scrutiny                                                                                                           Page 35</a:t>
            </a:r>
            <a:endParaRPr lang="en-US">
              <a:solidFill>
                <a:srgbClr val="0E3F54"/>
              </a:solidFill>
              <a:latin typeface="Chewy"/>
              <a:ea typeface="Chewy"/>
              <a:cs typeface="Chewy"/>
            </a:endParaRPr>
          </a:p>
          <a:p>
            <a:pPr algn="l">
              <a:lnSpc>
                <a:spcPts val="2323"/>
              </a:lnSpc>
            </a:pPr>
            <a:r>
              <a:rPr lang="en-US">
                <a:solidFill>
                  <a:srgbClr val="0E3F54"/>
                </a:solidFill>
                <a:latin typeface="Chewy"/>
                <a:ea typeface="Chewy"/>
                <a:cs typeface="Chewy"/>
                <a:sym typeface="Chewy"/>
              </a:rPr>
              <a:t>Inspection Findings                                                                                         Page 36</a:t>
            </a:r>
          </a:p>
          <a:p>
            <a:pPr algn="l">
              <a:lnSpc>
                <a:spcPts val="2323"/>
              </a:lnSpc>
            </a:pPr>
            <a:r>
              <a:rPr lang="en-US">
                <a:solidFill>
                  <a:srgbClr val="0E3F54"/>
                </a:solidFill>
                <a:latin typeface="Chewy"/>
                <a:ea typeface="Chewy"/>
                <a:cs typeface="Chewy"/>
                <a:sym typeface="Chewy"/>
              </a:rPr>
              <a:t>A Final Word                                                                                                    Page 37</a:t>
            </a:r>
          </a:p>
          <a:p>
            <a:pPr algn="l">
              <a:lnSpc>
                <a:spcPts val="2323"/>
              </a:lnSpc>
            </a:pPr>
            <a:r>
              <a:rPr lang="en-US">
                <a:solidFill>
                  <a:srgbClr val="0E3F54"/>
                </a:solidFill>
                <a:latin typeface="Chewy"/>
                <a:ea typeface="Chewy"/>
                <a:cs typeface="Chewy"/>
                <a:sym typeface="Chewy"/>
              </a:rPr>
              <a:t>Funding Arrangements                                                                                   Page 38</a:t>
            </a:r>
            <a:endParaRPr lang="en-US">
              <a:solidFill>
                <a:srgbClr val="0E3F54"/>
              </a:solidFill>
              <a:latin typeface="Chewy"/>
              <a:ea typeface="Chewy"/>
              <a:cs typeface="Chewy"/>
            </a:endParaRPr>
          </a:p>
          <a:p>
            <a:pPr algn="l">
              <a:lnSpc>
                <a:spcPts val="2323"/>
              </a:lnSpc>
              <a:spcBef>
                <a:spcPct val="0"/>
              </a:spcBef>
            </a:pPr>
            <a:endParaRPr lang="en-US" sz="1659">
              <a:solidFill>
                <a:srgbClr val="0E3F54"/>
              </a:solidFill>
              <a:latin typeface="Chewy"/>
              <a:ea typeface="Chewy"/>
              <a:cs typeface="Chewy"/>
              <a:sym typeface="Chewy"/>
            </a:endParaRPr>
          </a:p>
        </p:txBody>
      </p:sp>
      <p:graphicFrame>
        <p:nvGraphicFramePr>
          <p:cNvPr id="8" name="Table 15">
            <a:extLst>
              <a:ext uri="{FF2B5EF4-FFF2-40B4-BE49-F238E27FC236}">
                <a16:creationId xmlns:a16="http://schemas.microsoft.com/office/drawing/2014/main" id="{41F2ABFB-00E7-4C4F-B96C-7C034B7E9168}"/>
              </a:ext>
            </a:extLst>
          </p:cNvPr>
          <p:cNvGraphicFramePr>
            <a:graphicFrameLocks noGrp="1"/>
          </p:cNvGraphicFramePr>
          <p:nvPr>
            <p:extLst>
              <p:ext uri="{D42A27DB-BD31-4B8C-83A1-F6EECF244321}">
                <p14:modId xmlns:p14="http://schemas.microsoft.com/office/powerpoint/2010/main" val="1602614676"/>
              </p:ext>
            </p:extLst>
          </p:nvPr>
        </p:nvGraphicFramePr>
        <p:xfrm>
          <a:off x="999333" y="5652728"/>
          <a:ext cx="7086646" cy="2966720"/>
        </p:xfrm>
        <a:graphic>
          <a:graphicData uri="http://schemas.openxmlformats.org/drawingml/2006/table">
            <a:tbl>
              <a:tblPr firstRow="1" bandRow="1">
                <a:tableStyleId>{5C22544A-7EE6-4342-B048-85BDC9FD1C3A}</a:tableStyleId>
              </a:tblPr>
              <a:tblGrid>
                <a:gridCol w="5843605">
                  <a:extLst>
                    <a:ext uri="{9D8B030D-6E8A-4147-A177-3AD203B41FA5}">
                      <a16:colId xmlns:a16="http://schemas.microsoft.com/office/drawing/2014/main" val="646090034"/>
                    </a:ext>
                  </a:extLst>
                </a:gridCol>
                <a:gridCol w="1243041">
                  <a:extLst>
                    <a:ext uri="{9D8B030D-6E8A-4147-A177-3AD203B41FA5}">
                      <a16:colId xmlns:a16="http://schemas.microsoft.com/office/drawing/2014/main" val="4229266386"/>
                    </a:ext>
                  </a:extLst>
                </a:gridCol>
              </a:tblGrid>
              <a:tr h="370840">
                <a:tc>
                  <a:txBody>
                    <a:bodyPr/>
                    <a:lstStyle/>
                    <a:p>
                      <a:r>
                        <a:rPr lang="en-US" sz="1800" b="0">
                          <a:solidFill>
                            <a:srgbClr val="0E3F54"/>
                          </a:solidFill>
                          <a:latin typeface="Chewy"/>
                          <a:ea typeface="Chewy"/>
                          <a:cs typeface="Chewy"/>
                          <a:sym typeface="Chewy"/>
                        </a:rPr>
                        <a:t>Multi-agency Audit Section 11 </a:t>
                      </a:r>
                      <a:endParaRPr lang="en-GB" b="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rgbClr val="0E3F54"/>
                          </a:solidFill>
                          <a:latin typeface="Chewy"/>
                          <a:ea typeface="Chewy"/>
                          <a:cs typeface="Chewy"/>
                          <a:sym typeface="Chewy"/>
                        </a:rPr>
                        <a:t>Page 11</a:t>
                      </a:r>
                    </a:p>
                  </a:txBody>
                  <a:tcPr>
                    <a:noFill/>
                  </a:tcPr>
                </a:tc>
                <a:extLst>
                  <a:ext uri="{0D108BD9-81ED-4DB2-BD59-A6C34878D82A}">
                    <a16:rowId xmlns:a16="http://schemas.microsoft.com/office/drawing/2014/main" val="4234558086"/>
                  </a:ext>
                </a:extLst>
              </a:tr>
              <a:tr h="370840">
                <a:tc>
                  <a:txBody>
                    <a:bodyPr/>
                    <a:lstStyle/>
                    <a:p>
                      <a:r>
                        <a:rPr lang="en-US" sz="1800">
                          <a:solidFill>
                            <a:srgbClr val="0E3F54"/>
                          </a:solidFill>
                          <a:latin typeface="Chewy"/>
                          <a:ea typeface="Chewy"/>
                          <a:cs typeface="Chewy"/>
                          <a:sym typeface="Chewy"/>
                        </a:rPr>
                        <a:t>Multi-agency Case Audit </a:t>
                      </a:r>
                      <a:endParaRPr lang="en-GB"/>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E3F54"/>
                          </a:solidFill>
                          <a:latin typeface="Chewy"/>
                          <a:ea typeface="Chewy"/>
                          <a:cs typeface="Chewy"/>
                          <a:sym typeface="Chewy"/>
                        </a:rPr>
                        <a:t>Page 12</a:t>
                      </a:r>
                    </a:p>
                  </a:txBody>
                  <a:tcPr>
                    <a:noFill/>
                  </a:tcPr>
                </a:tc>
                <a:extLst>
                  <a:ext uri="{0D108BD9-81ED-4DB2-BD59-A6C34878D82A}">
                    <a16:rowId xmlns:a16="http://schemas.microsoft.com/office/drawing/2014/main" val="2519498187"/>
                  </a:ext>
                </a:extLst>
              </a:tr>
              <a:tr h="370840">
                <a:tc>
                  <a:txBody>
                    <a:bodyPr/>
                    <a:lstStyle/>
                    <a:p>
                      <a:r>
                        <a:rPr lang="en-US" sz="1800">
                          <a:solidFill>
                            <a:srgbClr val="0E3F54"/>
                          </a:solidFill>
                          <a:latin typeface="Chewy"/>
                          <a:ea typeface="Chewy"/>
                          <a:cs typeface="Chewy"/>
                          <a:sym typeface="Chewy"/>
                        </a:rPr>
                        <a:t>Learning and Development Group</a:t>
                      </a:r>
                      <a:endParaRPr lang="en-GB"/>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E3F54"/>
                          </a:solidFill>
                          <a:latin typeface="Chewy"/>
                          <a:ea typeface="Chewy"/>
                          <a:cs typeface="Chewy"/>
                          <a:sym typeface="Chewy"/>
                        </a:rPr>
                        <a:t>Page 13</a:t>
                      </a:r>
                    </a:p>
                  </a:txBody>
                  <a:tcPr>
                    <a:noFill/>
                  </a:tcPr>
                </a:tc>
                <a:extLst>
                  <a:ext uri="{0D108BD9-81ED-4DB2-BD59-A6C34878D82A}">
                    <a16:rowId xmlns:a16="http://schemas.microsoft.com/office/drawing/2014/main" val="3471126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E3F54"/>
                          </a:solidFill>
                          <a:latin typeface="Chewy"/>
                          <a:ea typeface="Chewy"/>
                          <a:cs typeface="Chewy"/>
                          <a:sym typeface="Chewy"/>
                        </a:rPr>
                        <a:t>Training Outcomes</a:t>
                      </a:r>
                    </a:p>
                  </a:txBody>
                  <a:tcPr>
                    <a:noFill/>
                  </a:tcPr>
                </a:tc>
                <a:tc>
                  <a:txBody>
                    <a:bodyPr/>
                    <a:lstStyle/>
                    <a:p>
                      <a:r>
                        <a:rPr lang="en-US" sz="1800">
                          <a:solidFill>
                            <a:srgbClr val="0E3F54"/>
                          </a:solidFill>
                          <a:latin typeface="Chewy"/>
                          <a:ea typeface="Chewy"/>
                          <a:cs typeface="Chewy"/>
                          <a:sym typeface="Chewy"/>
                        </a:rPr>
                        <a:t>Page 14</a:t>
                      </a:r>
                      <a:endParaRPr lang="en-GB"/>
                    </a:p>
                  </a:txBody>
                  <a:tcPr>
                    <a:noFill/>
                  </a:tcPr>
                </a:tc>
                <a:extLst>
                  <a:ext uri="{0D108BD9-81ED-4DB2-BD59-A6C34878D82A}">
                    <a16:rowId xmlns:a16="http://schemas.microsoft.com/office/drawing/2014/main" val="36144055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E3F54"/>
                          </a:solidFill>
                          <a:latin typeface="Chewy"/>
                          <a:ea typeface="Chewy"/>
                          <a:cs typeface="Chewy"/>
                          <a:sym typeface="Chewy"/>
                        </a:rPr>
                        <a:t>Training Attendance and Outcomes</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E3F54"/>
                          </a:solidFill>
                          <a:latin typeface="Chewy"/>
                          <a:ea typeface="Chewy"/>
                          <a:cs typeface="Chewy"/>
                          <a:sym typeface="Chewy"/>
                        </a:rPr>
                        <a:t>Page 15</a:t>
                      </a:r>
                    </a:p>
                  </a:txBody>
                  <a:tcPr>
                    <a:noFill/>
                  </a:tcPr>
                </a:tc>
                <a:extLst>
                  <a:ext uri="{0D108BD9-81ED-4DB2-BD59-A6C34878D82A}">
                    <a16:rowId xmlns:a16="http://schemas.microsoft.com/office/drawing/2014/main" val="30303593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E3F54"/>
                          </a:solidFill>
                          <a:latin typeface="Chewy"/>
                          <a:ea typeface="Chewy"/>
                          <a:cs typeface="Chewy"/>
                          <a:sym typeface="Chewy"/>
                        </a:rPr>
                        <a:t>Multi-Agency Conference</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E3F54"/>
                          </a:solidFill>
                          <a:latin typeface="Chewy"/>
                          <a:ea typeface="Chewy"/>
                          <a:cs typeface="Chewy"/>
                          <a:sym typeface="Chewy"/>
                        </a:rPr>
                        <a:t>Page 16</a:t>
                      </a:r>
                    </a:p>
                  </a:txBody>
                  <a:tcPr>
                    <a:noFill/>
                  </a:tcPr>
                </a:tc>
                <a:extLst>
                  <a:ext uri="{0D108BD9-81ED-4DB2-BD59-A6C34878D82A}">
                    <a16:rowId xmlns:a16="http://schemas.microsoft.com/office/drawing/2014/main" val="6827222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E3F54"/>
                          </a:solidFill>
                          <a:latin typeface="Chewy"/>
                          <a:ea typeface="Chewy"/>
                          <a:cs typeface="Chewy"/>
                          <a:sym typeface="Chewy"/>
                        </a:rPr>
                        <a:t>Festival of Practice 2023</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E3F54"/>
                          </a:solidFill>
                          <a:latin typeface="Chewy"/>
                          <a:ea typeface="Chewy"/>
                          <a:cs typeface="Chewy"/>
                          <a:sym typeface="Chewy"/>
                        </a:rPr>
                        <a:t>Page 17</a:t>
                      </a:r>
                    </a:p>
                  </a:txBody>
                  <a:tcPr>
                    <a:noFill/>
                  </a:tcPr>
                </a:tc>
                <a:extLst>
                  <a:ext uri="{0D108BD9-81ED-4DB2-BD59-A6C34878D82A}">
                    <a16:rowId xmlns:a16="http://schemas.microsoft.com/office/drawing/2014/main" val="38942141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E3F54"/>
                          </a:solidFill>
                          <a:latin typeface="Chewy"/>
                          <a:ea typeface="Chewy"/>
                          <a:cs typeface="Chewy"/>
                          <a:sym typeface="Chewy"/>
                        </a:rPr>
                        <a:t>Practice Review Group</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E3F54"/>
                          </a:solidFill>
                          <a:latin typeface="Chewy"/>
                          <a:ea typeface="Chewy"/>
                          <a:cs typeface="Chewy"/>
                          <a:sym typeface="Chewy"/>
                        </a:rPr>
                        <a:t>Page 18</a:t>
                      </a:r>
                    </a:p>
                  </a:txBody>
                  <a:tcPr>
                    <a:noFill/>
                  </a:tcPr>
                </a:tc>
                <a:extLst>
                  <a:ext uri="{0D108BD9-81ED-4DB2-BD59-A6C34878D82A}">
                    <a16:rowId xmlns:a16="http://schemas.microsoft.com/office/drawing/2014/main" val="2098174204"/>
                  </a:ext>
                </a:extLst>
              </a:tr>
            </a:tbl>
          </a:graphicData>
        </a:graphic>
      </p:graphicFrame>
      <p:graphicFrame>
        <p:nvGraphicFramePr>
          <p:cNvPr id="19" name="Table 18">
            <a:extLst>
              <a:ext uri="{FF2B5EF4-FFF2-40B4-BE49-F238E27FC236}">
                <a16:creationId xmlns:a16="http://schemas.microsoft.com/office/drawing/2014/main" id="{89F08894-FF92-4225-A429-6485F397EB15}"/>
              </a:ext>
            </a:extLst>
          </p:cNvPr>
          <p:cNvGraphicFramePr>
            <a:graphicFrameLocks noGrp="1"/>
          </p:cNvGraphicFramePr>
          <p:nvPr>
            <p:extLst>
              <p:ext uri="{D42A27DB-BD31-4B8C-83A1-F6EECF244321}">
                <p14:modId xmlns:p14="http://schemas.microsoft.com/office/powerpoint/2010/main" val="2859124627"/>
              </p:ext>
            </p:extLst>
          </p:nvPr>
        </p:nvGraphicFramePr>
        <p:xfrm>
          <a:off x="999333" y="5319930"/>
          <a:ext cx="6750974" cy="390285"/>
        </p:xfrm>
        <a:graphic>
          <a:graphicData uri="http://schemas.openxmlformats.org/drawingml/2006/table">
            <a:tbl>
              <a:tblPr firstRow="1" bandRow="1">
                <a:tableStyleId>{5C22544A-7EE6-4342-B048-85BDC9FD1C3A}</a:tableStyleId>
              </a:tblPr>
              <a:tblGrid>
                <a:gridCol w="5822381">
                  <a:extLst>
                    <a:ext uri="{9D8B030D-6E8A-4147-A177-3AD203B41FA5}">
                      <a16:colId xmlns:a16="http://schemas.microsoft.com/office/drawing/2014/main" val="1668416730"/>
                    </a:ext>
                  </a:extLst>
                </a:gridCol>
                <a:gridCol w="928593">
                  <a:extLst>
                    <a:ext uri="{9D8B030D-6E8A-4147-A177-3AD203B41FA5}">
                      <a16:colId xmlns:a16="http://schemas.microsoft.com/office/drawing/2014/main" val="2633691038"/>
                    </a:ext>
                  </a:extLst>
                </a:gridCol>
              </a:tblGrid>
              <a:tr h="3902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rgbClr val="0E3F54"/>
                          </a:solidFill>
                          <a:latin typeface="Chewy"/>
                          <a:ea typeface="Chewy"/>
                          <a:cs typeface="Chewy"/>
                          <a:sym typeface="Chewy"/>
                        </a:rPr>
                        <a:t>Quality Assurance Framework </a:t>
                      </a:r>
                      <a:endParaRPr lang="en-GB" b="0"/>
                    </a:p>
                  </a:txBody>
                  <a:tcPr>
                    <a:noFill/>
                  </a:tcPr>
                </a:tc>
                <a:tc>
                  <a:txBody>
                    <a:bodyPr/>
                    <a:lstStyle/>
                    <a:p>
                      <a:r>
                        <a:rPr lang="en-GB" b="0">
                          <a:solidFill>
                            <a:schemeClr val="accent5">
                              <a:lumMod val="50000"/>
                            </a:schemeClr>
                          </a:solidFill>
                          <a:latin typeface="Chewy" panose="020B0604020202020204" charset="0"/>
                          <a:ea typeface="Chewy" panose="020B0604020202020204" charset="0"/>
                        </a:rPr>
                        <a:t>Page 10</a:t>
                      </a:r>
                    </a:p>
                  </a:txBody>
                  <a:tcPr>
                    <a:noFill/>
                  </a:tcPr>
                </a:tc>
                <a:extLst>
                  <a:ext uri="{0D108BD9-81ED-4DB2-BD59-A6C34878D82A}">
                    <a16:rowId xmlns:a16="http://schemas.microsoft.com/office/drawing/2014/main" val="1467715637"/>
                  </a:ext>
                </a:extLst>
              </a:tr>
            </a:tbl>
          </a:graphicData>
        </a:graphic>
      </p:graphicFrame>
    </p:spTree>
  </p:cSld>
  <p:clrMapOvr>
    <a:masterClrMapping/>
  </p:clrMapOvr>
  <p:extLst>
    <p:ext uri="{6950BFC3-D8DA-4A85-94F7-54DA5524770B}">
      <p188:commentRel xmlns:p188="http://schemas.microsoft.com/office/powerpoint/2018/8/main" xmlns="" r:id="rId3"/>
    </p:ext>
  </p:extLst>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effectLst/>
      </p:bgPr>
    </p:bg>
    <p:spTree>
      <p:nvGrpSpPr>
        <p:cNvPr id="1" name=""/>
        <p:cNvGrpSpPr/>
        <p:nvPr/>
      </p:nvGrpSpPr>
      <p:grpSpPr>
        <a:xfrm>
          <a:off x="0" y="0"/>
          <a:ext cx="0" cy="0"/>
          <a:chOff x="0" y="0"/>
          <a:chExt cx="0" cy="0"/>
        </a:xfrm>
      </p:grpSpPr>
      <p:sp>
        <p:nvSpPr>
          <p:cNvPr id="2" name="AutoShape 2"/>
          <p:cNvSpPr/>
          <p:nvPr/>
        </p:nvSpPr>
        <p:spPr>
          <a:xfrm rot="4620">
            <a:off x="1028680" y="9263062"/>
            <a:ext cx="7086653" cy="0"/>
          </a:xfrm>
          <a:prstGeom prst="line">
            <a:avLst/>
          </a:prstGeom>
          <a:ln w="19050" cap="flat">
            <a:solidFill>
              <a:srgbClr val="00C2CB"/>
            </a:solidFill>
            <a:prstDash val="solid"/>
            <a:headEnd type="none" w="sm" len="sm"/>
            <a:tailEnd type="none" w="sm" len="sm"/>
          </a:ln>
        </p:spPr>
      </p:sp>
      <p:sp>
        <p:nvSpPr>
          <p:cNvPr id="3" name="Freeform 3"/>
          <p:cNvSpPr/>
          <p:nvPr/>
        </p:nvSpPr>
        <p:spPr>
          <a:xfrm>
            <a:off x="15773400" y="8219009"/>
            <a:ext cx="1770679" cy="1089927"/>
          </a:xfrm>
          <a:custGeom>
            <a:avLst/>
            <a:gdLst/>
            <a:ahLst/>
            <a:cxnLst/>
            <a:rect l="l" t="t" r="r" b="b"/>
            <a:pathLst>
              <a:path w="1770679" h="1089927">
                <a:moveTo>
                  <a:pt x="0" y="0"/>
                </a:moveTo>
                <a:lnTo>
                  <a:pt x="1770679" y="0"/>
                </a:lnTo>
                <a:lnTo>
                  <a:pt x="1770679" y="1089927"/>
                </a:lnTo>
                <a:lnTo>
                  <a:pt x="0" y="1089927"/>
                </a:lnTo>
                <a:lnTo>
                  <a:pt x="0" y="0"/>
                </a:lnTo>
                <a:close/>
              </a:path>
            </a:pathLst>
          </a:custGeom>
          <a:blipFill>
            <a:blip r:embed="rId2"/>
            <a:stretch>
              <a:fillRect/>
            </a:stretch>
          </a:blipFill>
        </p:spPr>
      </p:sp>
      <p:sp>
        <p:nvSpPr>
          <p:cNvPr id="4" name="TextBox 4"/>
          <p:cNvSpPr txBox="1"/>
          <p:nvPr/>
        </p:nvSpPr>
        <p:spPr>
          <a:xfrm>
            <a:off x="1028700" y="1019175"/>
            <a:ext cx="10747964" cy="771525"/>
          </a:xfrm>
          <a:prstGeom prst="rect">
            <a:avLst/>
          </a:prstGeom>
        </p:spPr>
        <p:txBody>
          <a:bodyPr lIns="0" tIns="0" rIns="0" bIns="0" rtlCol="0" anchor="t">
            <a:spAutoFit/>
          </a:bodyPr>
          <a:lstStyle/>
          <a:p>
            <a:pPr algn="l">
              <a:lnSpc>
                <a:spcPts val="6000"/>
              </a:lnSpc>
            </a:pPr>
            <a:r>
              <a:rPr lang="en-US" sz="5000" b="1">
                <a:solidFill>
                  <a:srgbClr val="0E3F54"/>
                </a:solidFill>
                <a:latin typeface="Nunito Sans Heavy" panose="020B0604020202020204" charset="0"/>
                <a:ea typeface="Nunito Sans Bold"/>
                <a:cs typeface="Nunito Sans Bold"/>
                <a:sym typeface="Nunito Sans Bold"/>
              </a:rPr>
              <a:t>Practice Priority</a:t>
            </a:r>
          </a:p>
        </p:txBody>
      </p:sp>
      <p:sp>
        <p:nvSpPr>
          <p:cNvPr id="5" name="TextBox 5"/>
          <p:cNvSpPr txBox="1"/>
          <p:nvPr/>
        </p:nvSpPr>
        <p:spPr>
          <a:xfrm>
            <a:off x="1028683" y="3422970"/>
            <a:ext cx="6952530" cy="1785104"/>
          </a:xfrm>
          <a:prstGeom prst="rect">
            <a:avLst/>
          </a:prstGeom>
        </p:spPr>
        <p:txBody>
          <a:bodyPr lIns="0" tIns="0" rIns="0" bIns="0" rtlCol="0" anchor="t">
            <a:spAutoFit/>
          </a:bodyPr>
          <a:lstStyle/>
          <a:p>
            <a:pPr>
              <a:lnSpc>
                <a:spcPts val="1960"/>
              </a:lnSpc>
            </a:pPr>
            <a:r>
              <a:rPr lang="en-US" sz="1650">
                <a:solidFill>
                  <a:schemeClr val="accent5">
                    <a:lumMod val="50000"/>
                  </a:schemeClr>
                </a:solidFill>
                <a:latin typeface="Nunito Sans"/>
                <a:ea typeface="Nunito Sans"/>
                <a:cs typeface="Nunito Sans"/>
                <a:sym typeface="Nunito Sans"/>
              </a:rPr>
              <a:t>The Pan Staffordshire Domestic Abuse Strategy and associated plan is owned by the Domestic Abuse Board.</a:t>
            </a:r>
          </a:p>
          <a:p>
            <a:pPr>
              <a:lnSpc>
                <a:spcPts val="1960"/>
              </a:lnSpc>
            </a:pPr>
            <a:endParaRPr lang="en-US" sz="1650">
              <a:solidFill>
                <a:schemeClr val="accent5">
                  <a:lumMod val="50000"/>
                </a:schemeClr>
              </a:solidFill>
              <a:latin typeface="Nunito Sans"/>
              <a:ea typeface="Nunito Sans"/>
              <a:cs typeface="Nunito Sans"/>
              <a:sym typeface="Nunito Sans"/>
            </a:endParaRPr>
          </a:p>
          <a:p>
            <a:pPr>
              <a:lnSpc>
                <a:spcPts val="1960"/>
              </a:lnSpc>
            </a:pPr>
            <a:r>
              <a:rPr lang="en-US" sz="1650">
                <a:solidFill>
                  <a:schemeClr val="accent5">
                    <a:lumMod val="50000"/>
                  </a:schemeClr>
                </a:solidFill>
                <a:latin typeface="Nunito Sans"/>
                <a:ea typeface="Nunito Sans"/>
                <a:cs typeface="Nunito Sans"/>
                <a:sym typeface="Nunito Sans"/>
              </a:rPr>
              <a:t>The Safeguarding Children Partnership is represented on the Board and associated committees. </a:t>
            </a:r>
            <a:endParaRPr lang="en-US" sz="1650">
              <a:solidFill>
                <a:schemeClr val="accent5">
                  <a:lumMod val="50000"/>
                </a:schemeClr>
              </a:solidFill>
              <a:latin typeface="Nunito Sans"/>
              <a:ea typeface="Nunito Sans"/>
              <a:cs typeface="Nunito Sans"/>
            </a:endParaRPr>
          </a:p>
          <a:p>
            <a:pPr algn="l">
              <a:lnSpc>
                <a:spcPts val="1960"/>
              </a:lnSpc>
            </a:pPr>
            <a:endParaRPr lang="en-US" sz="1400">
              <a:solidFill>
                <a:srgbClr val="2B2B2B"/>
              </a:solidFill>
              <a:latin typeface="Nunito Sans"/>
              <a:ea typeface="Nunito Sans"/>
              <a:cs typeface="Nunito Sans"/>
              <a:sym typeface="Nunito Sans"/>
            </a:endParaRPr>
          </a:p>
          <a:p>
            <a:pPr algn="l">
              <a:lnSpc>
                <a:spcPts val="1960"/>
              </a:lnSpc>
            </a:pPr>
            <a:endParaRPr lang="en-US" sz="1400">
              <a:solidFill>
                <a:srgbClr val="2B2B2B"/>
              </a:solidFill>
              <a:latin typeface="Nunito Sans"/>
              <a:ea typeface="Nunito Sans"/>
              <a:cs typeface="Nunito Sans"/>
              <a:sym typeface="Nunito Sans"/>
            </a:endParaRPr>
          </a:p>
        </p:txBody>
      </p:sp>
      <p:sp>
        <p:nvSpPr>
          <p:cNvPr id="6" name="TextBox 6"/>
          <p:cNvSpPr txBox="1"/>
          <p:nvPr/>
        </p:nvSpPr>
        <p:spPr>
          <a:xfrm>
            <a:off x="1028683" y="5210496"/>
            <a:ext cx="7086646" cy="2554545"/>
          </a:xfrm>
          <a:prstGeom prst="rect">
            <a:avLst/>
          </a:prstGeom>
        </p:spPr>
        <p:txBody>
          <a:bodyPr wrap="square" lIns="0" tIns="0" rIns="0" bIns="0" rtlCol="0" anchor="t">
            <a:spAutoFit/>
          </a:bodyPr>
          <a:lstStyle/>
          <a:p>
            <a:pPr algn="l">
              <a:lnSpc>
                <a:spcPts val="1960"/>
              </a:lnSpc>
            </a:pPr>
            <a:r>
              <a:rPr lang="en-US" sz="1650">
                <a:solidFill>
                  <a:schemeClr val="accent5">
                    <a:lumMod val="50000"/>
                  </a:schemeClr>
                </a:solidFill>
                <a:latin typeface="Nunito Sans"/>
                <a:ea typeface="Nunito Sans"/>
                <a:cs typeface="Nunito Sans"/>
                <a:sym typeface="Nunito Sans"/>
              </a:rPr>
              <a:t>The partnership has delivered 3 Domestic Abuse training session which 70 people attended. This included 10 from health, 13 from third sector, 2 from probation, 36 from education, 7 from the city council and 2 from private </a:t>
            </a:r>
            <a:r>
              <a:rPr lang="en-US" sz="1650" err="1">
                <a:solidFill>
                  <a:schemeClr val="accent5">
                    <a:lumMod val="50000"/>
                  </a:schemeClr>
                </a:solidFill>
                <a:latin typeface="Nunito Sans"/>
                <a:ea typeface="Nunito Sans"/>
                <a:cs typeface="Nunito Sans"/>
                <a:sym typeface="Nunito Sans"/>
              </a:rPr>
              <a:t>organisations</a:t>
            </a:r>
            <a:r>
              <a:rPr lang="en-US" sz="1650">
                <a:solidFill>
                  <a:schemeClr val="accent5">
                    <a:lumMod val="50000"/>
                  </a:schemeClr>
                </a:solidFill>
                <a:latin typeface="Nunito Sans"/>
                <a:ea typeface="Nunito Sans"/>
                <a:cs typeface="Nunito Sans"/>
                <a:sym typeface="Nunito Sans"/>
              </a:rPr>
              <a:t>.</a:t>
            </a:r>
            <a:endParaRPr lang="en-US" sz="1650">
              <a:solidFill>
                <a:schemeClr val="accent5">
                  <a:lumMod val="50000"/>
                </a:schemeClr>
              </a:solidFill>
              <a:latin typeface="Nunito Sans"/>
              <a:ea typeface="Nunito Sans"/>
              <a:cs typeface="Nunito Sans"/>
            </a:endParaRPr>
          </a:p>
          <a:p>
            <a:pPr algn="l">
              <a:lnSpc>
                <a:spcPts val="1960"/>
              </a:lnSpc>
            </a:pPr>
            <a:endParaRPr lang="en-US" sz="1660">
              <a:solidFill>
                <a:schemeClr val="accent5">
                  <a:lumMod val="50000"/>
                </a:schemeClr>
              </a:solidFill>
              <a:latin typeface="Nunito Sans"/>
              <a:ea typeface="Nunito Sans"/>
              <a:cs typeface="Nunito Sans"/>
              <a:sym typeface="Nunito Sans"/>
            </a:endParaRPr>
          </a:p>
          <a:p>
            <a:pPr>
              <a:lnSpc>
                <a:spcPts val="1960"/>
              </a:lnSpc>
            </a:pPr>
            <a:r>
              <a:rPr lang="en-US" sz="1650">
                <a:solidFill>
                  <a:schemeClr val="accent5">
                    <a:lumMod val="50000"/>
                  </a:schemeClr>
                </a:solidFill>
                <a:latin typeface="Nunito Sans"/>
                <a:ea typeface="Nunito Sans"/>
                <a:cs typeface="Nunito Sans"/>
                <a:sym typeface="Nunito Sans"/>
              </a:rPr>
              <a:t>Domestic Abuse training is facilitated by New Era </a:t>
            </a:r>
            <a:r>
              <a:rPr lang="en-US" sz="1650" err="1">
                <a:solidFill>
                  <a:schemeClr val="accent5">
                    <a:lumMod val="50000"/>
                  </a:schemeClr>
                </a:solidFill>
                <a:latin typeface="Nunito Sans"/>
                <a:ea typeface="Nunito Sans"/>
                <a:cs typeface="Nunito Sans"/>
                <a:sym typeface="Nunito Sans"/>
              </a:rPr>
              <a:t>organisation</a:t>
            </a:r>
            <a:r>
              <a:rPr lang="en-US" sz="1650">
                <a:solidFill>
                  <a:schemeClr val="accent5">
                    <a:lumMod val="50000"/>
                  </a:schemeClr>
                </a:solidFill>
                <a:latin typeface="Nunito Sans"/>
                <a:ea typeface="Nunito Sans"/>
                <a:cs typeface="Nunito Sans"/>
                <a:sym typeface="Nunito Sans"/>
              </a:rPr>
              <a:t>, who are specialists in this field. With the introduction of the Domestic Abuse Act 2021 we ensure that children and young people are identified as victims/survivors and are provided with the level of support they require.</a:t>
            </a:r>
            <a:endParaRPr lang="en-US" sz="1650">
              <a:solidFill>
                <a:schemeClr val="accent5">
                  <a:lumMod val="50000"/>
                </a:schemeClr>
              </a:solidFill>
              <a:latin typeface="Nunito Sans"/>
              <a:ea typeface="Nunito Sans"/>
              <a:cs typeface="Nunito Sans"/>
            </a:endParaRPr>
          </a:p>
          <a:p>
            <a:pPr algn="l">
              <a:lnSpc>
                <a:spcPts val="1960"/>
              </a:lnSpc>
            </a:pPr>
            <a:endParaRPr lang="en-US" sz="1400">
              <a:solidFill>
                <a:srgbClr val="2B2B2B"/>
              </a:solidFill>
              <a:latin typeface="Nunito Sans"/>
              <a:ea typeface="Nunito Sans"/>
              <a:cs typeface="Nunito Sans"/>
              <a:sym typeface="Nunito Sans"/>
            </a:endParaRPr>
          </a:p>
        </p:txBody>
      </p:sp>
      <p:sp>
        <p:nvSpPr>
          <p:cNvPr id="7" name="TextBox 7"/>
          <p:cNvSpPr txBox="1"/>
          <p:nvPr/>
        </p:nvSpPr>
        <p:spPr>
          <a:xfrm>
            <a:off x="7066366" y="9629732"/>
            <a:ext cx="1048963" cy="242631"/>
          </a:xfrm>
          <a:prstGeom prst="rect">
            <a:avLst/>
          </a:prstGeom>
        </p:spPr>
        <p:txBody>
          <a:bodyPr lIns="0" tIns="0" rIns="0" bIns="0" rtlCol="0" anchor="t">
            <a:spAutoFit/>
          </a:bodyPr>
          <a:lstStyle/>
          <a:p>
            <a:pPr algn="r">
              <a:lnSpc>
                <a:spcPts val="1960"/>
              </a:lnSpc>
            </a:pPr>
            <a:r>
              <a:rPr lang="en-US" sz="1400" b="1">
                <a:solidFill>
                  <a:srgbClr val="2B2B2B"/>
                </a:solidFill>
                <a:latin typeface="Poppins Medium"/>
                <a:ea typeface="Poppins Medium"/>
                <a:cs typeface="Poppins Medium"/>
                <a:sym typeface="Poppins Medium"/>
              </a:rPr>
              <a:t>30</a:t>
            </a:r>
          </a:p>
        </p:txBody>
      </p:sp>
      <p:grpSp>
        <p:nvGrpSpPr>
          <p:cNvPr id="8" name="Group 8"/>
          <p:cNvGrpSpPr/>
          <p:nvPr/>
        </p:nvGrpSpPr>
        <p:grpSpPr>
          <a:xfrm>
            <a:off x="1028683" y="2147000"/>
            <a:ext cx="5821321" cy="925547"/>
            <a:chOff x="0" y="0"/>
            <a:chExt cx="7761761" cy="1234063"/>
          </a:xfrm>
        </p:grpSpPr>
        <p:sp>
          <p:nvSpPr>
            <p:cNvPr id="9" name="TextBox 9"/>
            <p:cNvSpPr txBox="1"/>
            <p:nvPr/>
          </p:nvSpPr>
          <p:spPr>
            <a:xfrm>
              <a:off x="0" y="810307"/>
              <a:ext cx="7761761" cy="423756"/>
            </a:xfrm>
            <a:prstGeom prst="rect">
              <a:avLst/>
            </a:prstGeom>
          </p:spPr>
          <p:txBody>
            <a:bodyPr lIns="0" tIns="0" rIns="0" bIns="0" rtlCol="0" anchor="t">
              <a:spAutoFit/>
            </a:bodyPr>
            <a:lstStyle/>
            <a:p>
              <a:pPr algn="l">
                <a:lnSpc>
                  <a:spcPts val="2593"/>
                </a:lnSpc>
              </a:pPr>
              <a:r>
                <a:rPr lang="en-US" sz="2075" spc="207">
                  <a:solidFill>
                    <a:srgbClr val="51B59F"/>
                  </a:solidFill>
                  <a:latin typeface="League Spartan"/>
                  <a:ea typeface="League Spartan"/>
                  <a:cs typeface="League Spartan"/>
                  <a:sym typeface="League Spartan"/>
                </a:rPr>
                <a:t>DOMESTIC ABUSE</a:t>
              </a:r>
            </a:p>
          </p:txBody>
        </p:sp>
        <p:sp>
          <p:nvSpPr>
            <p:cNvPr id="10" name="TextBox 10"/>
            <p:cNvSpPr txBox="1"/>
            <p:nvPr/>
          </p:nvSpPr>
          <p:spPr>
            <a:xfrm>
              <a:off x="0" y="-19050"/>
              <a:ext cx="7761761" cy="567690"/>
            </a:xfrm>
            <a:prstGeom prst="rect">
              <a:avLst/>
            </a:prstGeom>
          </p:spPr>
          <p:txBody>
            <a:bodyPr lIns="0" tIns="0" rIns="0" bIns="0" rtlCol="0" anchor="t">
              <a:spAutoFit/>
            </a:bodyPr>
            <a:lstStyle/>
            <a:p>
              <a:pPr algn="l">
                <a:lnSpc>
                  <a:spcPts val="3375"/>
                </a:lnSpc>
              </a:pPr>
              <a:r>
                <a:rPr lang="en-US" sz="2700" b="1" spc="270">
                  <a:solidFill>
                    <a:srgbClr val="000000"/>
                  </a:solidFill>
                  <a:latin typeface="Roboto Bold"/>
                  <a:ea typeface="Roboto Bold"/>
                  <a:cs typeface="Roboto Bold"/>
                  <a:sym typeface="Roboto Bold"/>
                </a:rPr>
                <a:t>MULTI-AGENCY RESPONSE TO</a:t>
              </a:r>
            </a:p>
          </p:txBody>
        </p:sp>
      </p:grpSp>
      <p:sp>
        <p:nvSpPr>
          <p:cNvPr id="12" name="TextBox 12"/>
          <p:cNvSpPr txBox="1"/>
          <p:nvPr/>
        </p:nvSpPr>
        <p:spPr>
          <a:xfrm>
            <a:off x="1028683" y="4681608"/>
            <a:ext cx="7086646" cy="365100"/>
          </a:xfrm>
          <a:prstGeom prst="rect">
            <a:avLst/>
          </a:prstGeom>
        </p:spPr>
        <p:txBody>
          <a:bodyPr wrap="square" lIns="0" tIns="0" rIns="0" bIns="0" rtlCol="0" anchor="t">
            <a:spAutoFit/>
          </a:bodyPr>
          <a:lstStyle/>
          <a:p>
            <a:pPr algn="l">
              <a:lnSpc>
                <a:spcPts val="2879"/>
              </a:lnSpc>
            </a:pPr>
            <a:r>
              <a:rPr lang="en-US" sz="2400" b="1">
                <a:solidFill>
                  <a:srgbClr val="0E3F54"/>
                </a:solidFill>
                <a:latin typeface="Poppins Ultra-Bold"/>
                <a:ea typeface="Poppins Ultra-Bold"/>
                <a:cs typeface="Poppins Ultra-Bold"/>
                <a:sym typeface="Poppins Ultra-Bold"/>
              </a:rPr>
              <a:t>Key strengths</a:t>
            </a:r>
          </a:p>
        </p:txBody>
      </p:sp>
      <p:sp>
        <p:nvSpPr>
          <p:cNvPr id="13" name="TextBox 13"/>
          <p:cNvSpPr txBox="1"/>
          <p:nvPr/>
        </p:nvSpPr>
        <p:spPr>
          <a:xfrm>
            <a:off x="1028683" y="9429750"/>
            <a:ext cx="5012778" cy="507365"/>
          </a:xfrm>
          <a:prstGeom prst="rect">
            <a:avLst/>
          </a:prstGeom>
        </p:spPr>
        <p:txBody>
          <a:bodyPr lIns="0" tIns="0" rIns="0" bIns="0" rtlCol="0" anchor="t">
            <a:spAutoFit/>
          </a:bodyPr>
          <a:lstStyle/>
          <a:p>
            <a:pPr algn="l">
              <a:lnSpc>
                <a:spcPts val="1960"/>
              </a:lnSpc>
            </a:pPr>
            <a:r>
              <a:rPr lang="en-US" sz="1400" b="1">
                <a:solidFill>
                  <a:srgbClr val="2B2B2B"/>
                </a:solidFill>
                <a:latin typeface="Poppins Medium"/>
                <a:ea typeface="Poppins Medium"/>
                <a:cs typeface="Poppins Medium"/>
                <a:sym typeface="Poppins Medium"/>
              </a:rPr>
              <a:t>Stoke-on-Trent Safeguarding Children Partnership</a:t>
            </a:r>
          </a:p>
          <a:p>
            <a:pPr algn="l">
              <a:lnSpc>
                <a:spcPts val="1960"/>
              </a:lnSpc>
            </a:pPr>
            <a:r>
              <a:rPr lang="en-US" sz="1400" b="1">
                <a:solidFill>
                  <a:srgbClr val="2B2B2B"/>
                </a:solidFill>
                <a:latin typeface="Poppins Medium"/>
                <a:ea typeface="Poppins Medium"/>
                <a:cs typeface="Poppins Medium"/>
                <a:sym typeface="Poppins Medium"/>
              </a:rPr>
              <a:t>Yearly Report 2023/24</a:t>
            </a:r>
          </a:p>
        </p:txBody>
      </p:sp>
      <p:sp>
        <p:nvSpPr>
          <p:cNvPr id="14" name="TextBox 14"/>
          <p:cNvSpPr txBox="1"/>
          <p:nvPr/>
        </p:nvSpPr>
        <p:spPr>
          <a:xfrm>
            <a:off x="1028683" y="7522508"/>
            <a:ext cx="2614223" cy="381000"/>
          </a:xfrm>
          <a:prstGeom prst="rect">
            <a:avLst/>
          </a:prstGeom>
        </p:spPr>
        <p:txBody>
          <a:bodyPr lIns="0" tIns="0" rIns="0" bIns="0" rtlCol="0" anchor="t">
            <a:spAutoFit/>
          </a:bodyPr>
          <a:lstStyle/>
          <a:p>
            <a:pPr algn="l">
              <a:lnSpc>
                <a:spcPts val="2879"/>
              </a:lnSpc>
            </a:pPr>
            <a:r>
              <a:rPr lang="en-US" sz="2400" b="1">
                <a:solidFill>
                  <a:srgbClr val="0E3F54"/>
                </a:solidFill>
                <a:latin typeface="Poppins Ultra-Bold"/>
                <a:ea typeface="Poppins Ultra-Bold"/>
                <a:cs typeface="Poppins Ultra-Bold"/>
                <a:sym typeface="Poppins Ultra-Bold"/>
              </a:rPr>
              <a:t>2024/2025</a:t>
            </a:r>
          </a:p>
        </p:txBody>
      </p:sp>
      <p:sp>
        <p:nvSpPr>
          <p:cNvPr id="15" name="TextBox 15"/>
          <p:cNvSpPr txBox="1"/>
          <p:nvPr/>
        </p:nvSpPr>
        <p:spPr>
          <a:xfrm>
            <a:off x="1006911" y="7994530"/>
            <a:ext cx="7108418" cy="1025922"/>
          </a:xfrm>
          <a:prstGeom prst="rect">
            <a:avLst/>
          </a:prstGeom>
        </p:spPr>
        <p:txBody>
          <a:bodyPr wrap="square" lIns="0" tIns="0" rIns="0" bIns="0" rtlCol="0" anchor="t">
            <a:spAutoFit/>
          </a:bodyPr>
          <a:lstStyle/>
          <a:p>
            <a:pPr algn="l">
              <a:lnSpc>
                <a:spcPts val="1960"/>
              </a:lnSpc>
              <a:spcBef>
                <a:spcPct val="0"/>
              </a:spcBef>
            </a:pPr>
            <a:r>
              <a:rPr lang="en-US" sz="1660" dirty="0">
                <a:solidFill>
                  <a:schemeClr val="accent5">
                    <a:lumMod val="50000"/>
                  </a:schemeClr>
                </a:solidFill>
                <a:latin typeface="Nunito Sans"/>
                <a:ea typeface="Nunito Sans"/>
                <a:cs typeface="Nunito Sans"/>
                <a:sym typeface="Nunito Sans"/>
              </a:rPr>
              <a:t>During 2024 we will be contributing the Domestic abuse Needs Assessment which will inform the Pan </a:t>
            </a:r>
            <a:r>
              <a:rPr lang="en-US" sz="1660">
                <a:solidFill>
                  <a:schemeClr val="accent5">
                    <a:lumMod val="50000"/>
                  </a:schemeClr>
                </a:solidFill>
                <a:latin typeface="Nunito Sans"/>
                <a:ea typeface="Nunito Sans"/>
                <a:cs typeface="Nunito Sans"/>
                <a:sym typeface="Nunito Sans"/>
              </a:rPr>
              <a:t>Staffordshire Domestic Abuse </a:t>
            </a:r>
            <a:r>
              <a:rPr lang="en-US" sz="1660" dirty="0">
                <a:solidFill>
                  <a:schemeClr val="accent5">
                    <a:lumMod val="50000"/>
                  </a:schemeClr>
                </a:solidFill>
                <a:latin typeface="Nunito Sans"/>
                <a:ea typeface="Nunito Sans"/>
                <a:cs typeface="Nunito Sans"/>
                <a:sym typeface="Nunito Sans"/>
              </a:rPr>
              <a:t>strategy refresh during 2024/25. New Era and Glow continue to provide support services to parents and children affected by Domestic Abuse.</a:t>
            </a:r>
          </a:p>
        </p:txBody>
      </p:sp>
      <p:sp>
        <p:nvSpPr>
          <p:cNvPr id="20" name="TextBox 20"/>
          <p:cNvSpPr txBox="1"/>
          <p:nvPr/>
        </p:nvSpPr>
        <p:spPr>
          <a:xfrm>
            <a:off x="8800666" y="8682191"/>
            <a:ext cx="6345453" cy="626745"/>
          </a:xfrm>
          <a:prstGeom prst="rect">
            <a:avLst/>
          </a:prstGeom>
        </p:spPr>
        <p:txBody>
          <a:bodyPr lIns="0" tIns="0" rIns="0" bIns="0" rtlCol="0" anchor="t">
            <a:spAutoFit/>
          </a:bodyPr>
          <a:lstStyle/>
          <a:p>
            <a:pPr algn="r">
              <a:lnSpc>
                <a:spcPts val="1680"/>
              </a:lnSpc>
            </a:pPr>
            <a:r>
              <a:rPr lang="en-US" sz="1200" b="1">
                <a:solidFill>
                  <a:srgbClr val="000000"/>
                </a:solidFill>
                <a:latin typeface="Poppins Medium"/>
                <a:ea typeface="Poppins Medium"/>
                <a:cs typeface="Poppins Medium"/>
                <a:sym typeface="Poppins Medium"/>
              </a:rPr>
              <a:t>*Data Sources: </a:t>
            </a:r>
          </a:p>
          <a:p>
            <a:pPr algn="r">
              <a:lnSpc>
                <a:spcPts val="1680"/>
              </a:lnSpc>
            </a:pPr>
            <a:r>
              <a:rPr lang="en-US" sz="1200" b="1">
                <a:solidFill>
                  <a:srgbClr val="000000"/>
                </a:solidFill>
                <a:latin typeface="Poppins Medium"/>
                <a:ea typeface="Poppins Medium"/>
                <a:cs typeface="Poppins Medium"/>
                <a:sym typeface="Poppins Medium"/>
              </a:rPr>
              <a:t>The Children’s Commissioner Vulnerability Profile </a:t>
            </a:r>
          </a:p>
          <a:p>
            <a:pPr algn="r">
              <a:lnSpc>
                <a:spcPts val="1680"/>
              </a:lnSpc>
              <a:spcBef>
                <a:spcPct val="0"/>
              </a:spcBef>
            </a:pPr>
            <a:r>
              <a:rPr lang="en-US" sz="1200" b="1">
                <a:solidFill>
                  <a:srgbClr val="000000"/>
                </a:solidFill>
                <a:latin typeface="Poppins Medium"/>
                <a:ea typeface="Poppins Medium"/>
                <a:cs typeface="Poppins Medium"/>
                <a:sym typeface="Poppins Medium"/>
              </a:rPr>
              <a:t>Stoke-on-Trent Children and Family Services</a:t>
            </a:r>
          </a:p>
        </p:txBody>
      </p:sp>
      <p:sp>
        <p:nvSpPr>
          <p:cNvPr id="22" name="Rectangle 21">
            <a:extLst>
              <a:ext uri="{FF2B5EF4-FFF2-40B4-BE49-F238E27FC236}">
                <a16:creationId xmlns:a16="http://schemas.microsoft.com/office/drawing/2014/main" id="{46612753-5413-490E-8DF4-1148BB885519}"/>
              </a:ext>
            </a:extLst>
          </p:cNvPr>
          <p:cNvSpPr/>
          <p:nvPr/>
        </p:nvSpPr>
        <p:spPr>
          <a:xfrm>
            <a:off x="9080794" y="2251140"/>
            <a:ext cx="3695117" cy="1369606"/>
          </a:xfrm>
          <a:prstGeom prst="rect">
            <a:avLst/>
          </a:prstGeom>
        </p:spPr>
        <p:txBody>
          <a:bodyPr wrap="square">
            <a:spAutoFit/>
          </a:bodyPr>
          <a:lstStyle/>
          <a:p>
            <a:pPr algn="ctr"/>
            <a:r>
              <a:rPr lang="en-GB" sz="1660" i="1">
                <a:solidFill>
                  <a:schemeClr val="accent5">
                    <a:lumMod val="50000"/>
                  </a:schemeClr>
                </a:solidFill>
                <a:latin typeface="Ink Free" panose="03080402000500000000" pitchFamily="66" charset="0"/>
              </a:rPr>
              <a:t>Being more mindful of behaviours that children display in school and what this could mean is happening at home. This may lead to a child disclosing something about home life. </a:t>
            </a:r>
          </a:p>
        </p:txBody>
      </p:sp>
      <p:sp>
        <p:nvSpPr>
          <p:cNvPr id="24" name="Rectangle 23">
            <a:extLst>
              <a:ext uri="{FF2B5EF4-FFF2-40B4-BE49-F238E27FC236}">
                <a16:creationId xmlns:a16="http://schemas.microsoft.com/office/drawing/2014/main" id="{0B341780-59CB-44FC-83CF-5DADEC20870F}"/>
              </a:ext>
            </a:extLst>
          </p:cNvPr>
          <p:cNvSpPr/>
          <p:nvPr/>
        </p:nvSpPr>
        <p:spPr>
          <a:xfrm>
            <a:off x="9203958" y="5681683"/>
            <a:ext cx="3448787" cy="2031325"/>
          </a:xfrm>
          <a:prstGeom prst="rect">
            <a:avLst/>
          </a:prstGeom>
        </p:spPr>
        <p:txBody>
          <a:bodyPr wrap="square">
            <a:spAutoFit/>
          </a:bodyPr>
          <a:lstStyle/>
          <a:p>
            <a:pPr algn="ctr" fontAlgn="ctr"/>
            <a:r>
              <a:rPr lang="en-GB">
                <a:solidFill>
                  <a:schemeClr val="accent5">
                    <a:lumMod val="50000"/>
                  </a:schemeClr>
                </a:solidFill>
                <a:latin typeface="Ink Free" panose="03080402000500000000" pitchFamily="66" charset="0"/>
              </a:rPr>
              <a:t>Due to the increase in Domestic Abuse cases at school the knowledge gained following the course will support my practise when dealing with cases as my role as Designated Safeguarding Lead/Principal</a:t>
            </a:r>
          </a:p>
        </p:txBody>
      </p:sp>
      <p:graphicFrame>
        <p:nvGraphicFramePr>
          <p:cNvPr id="11" name="Diagram 10">
            <a:extLst>
              <a:ext uri="{FF2B5EF4-FFF2-40B4-BE49-F238E27FC236}">
                <a16:creationId xmlns:a16="http://schemas.microsoft.com/office/drawing/2014/main" id="{C64EC8B7-8CC3-4926-B273-119CE6CE59CE}"/>
              </a:ext>
            </a:extLst>
          </p:cNvPr>
          <p:cNvGraphicFramePr/>
          <p:nvPr>
            <p:extLst>
              <p:ext uri="{D42A27DB-BD31-4B8C-83A1-F6EECF244321}">
                <p14:modId xmlns:p14="http://schemas.microsoft.com/office/powerpoint/2010/main" val="3685431086"/>
              </p:ext>
            </p:extLst>
          </p:nvPr>
        </p:nvGraphicFramePr>
        <p:xfrm>
          <a:off x="9477829" y="513798"/>
          <a:ext cx="8383779" cy="8339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Rectangle 20">
            <a:extLst>
              <a:ext uri="{FF2B5EF4-FFF2-40B4-BE49-F238E27FC236}">
                <a16:creationId xmlns:a16="http://schemas.microsoft.com/office/drawing/2014/main" id="{036AC466-427C-4DF5-8299-416B4784F510}"/>
              </a:ext>
            </a:extLst>
          </p:cNvPr>
          <p:cNvSpPr/>
          <p:nvPr/>
        </p:nvSpPr>
        <p:spPr>
          <a:xfrm>
            <a:off x="15146119" y="2905813"/>
            <a:ext cx="2801257" cy="3157788"/>
          </a:xfrm>
          <a:prstGeom prst="rect">
            <a:avLst/>
          </a:prstGeom>
        </p:spPr>
        <p:txBody>
          <a:bodyPr wrap="square">
            <a:spAutoFit/>
          </a:bodyPr>
          <a:lstStyle/>
          <a:p>
            <a:pPr algn="ctr"/>
            <a:r>
              <a:rPr lang="en-GB" sz="1660" i="1">
                <a:solidFill>
                  <a:schemeClr val="accent5">
                    <a:lumMod val="50000"/>
                  </a:schemeClr>
                </a:solidFill>
                <a:latin typeface="Ink Free" panose="03080402000500000000" pitchFamily="66" charset="0"/>
              </a:rPr>
              <a:t>The course was extremely informative and delivered well.  I feel much more confident in my ability to recognise signs of domestic abuse and how best to communicate sensitively with the children and young people I work with, in regards to supporting them and reporting to the appropriate service i.e. safeguarding.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620">
            <a:off x="1028680" y="9263062"/>
            <a:ext cx="7086653" cy="0"/>
          </a:xfrm>
          <a:prstGeom prst="line">
            <a:avLst/>
          </a:prstGeom>
          <a:ln w="19050" cap="flat">
            <a:solidFill>
              <a:srgbClr val="00C2CB"/>
            </a:solidFill>
            <a:prstDash val="solid"/>
            <a:headEnd type="none" w="sm" len="sm"/>
            <a:tailEnd type="none" w="sm" len="sm"/>
          </a:ln>
        </p:spPr>
      </p:sp>
      <p:sp>
        <p:nvSpPr>
          <p:cNvPr id="3" name="Freeform 3"/>
          <p:cNvSpPr/>
          <p:nvPr/>
        </p:nvSpPr>
        <p:spPr>
          <a:xfrm>
            <a:off x="15402048" y="8294492"/>
            <a:ext cx="1770679" cy="1089927"/>
          </a:xfrm>
          <a:custGeom>
            <a:avLst/>
            <a:gdLst/>
            <a:ahLst/>
            <a:cxnLst/>
            <a:rect l="l" t="t" r="r" b="b"/>
            <a:pathLst>
              <a:path w="1770679" h="1089927">
                <a:moveTo>
                  <a:pt x="0" y="0"/>
                </a:moveTo>
                <a:lnTo>
                  <a:pt x="1770679" y="0"/>
                </a:lnTo>
                <a:lnTo>
                  <a:pt x="1770679" y="1089927"/>
                </a:lnTo>
                <a:lnTo>
                  <a:pt x="0" y="1089927"/>
                </a:lnTo>
                <a:lnTo>
                  <a:pt x="0" y="0"/>
                </a:lnTo>
                <a:close/>
              </a:path>
            </a:pathLst>
          </a:custGeom>
          <a:blipFill>
            <a:blip r:embed="rId2"/>
            <a:stretch>
              <a:fillRect/>
            </a:stretch>
          </a:blipFill>
        </p:spPr>
      </p:sp>
      <p:sp>
        <p:nvSpPr>
          <p:cNvPr id="5" name="TextBox 5"/>
          <p:cNvSpPr txBox="1"/>
          <p:nvPr/>
        </p:nvSpPr>
        <p:spPr>
          <a:xfrm>
            <a:off x="1028700" y="1019175"/>
            <a:ext cx="10747964" cy="771525"/>
          </a:xfrm>
          <a:prstGeom prst="rect">
            <a:avLst/>
          </a:prstGeom>
        </p:spPr>
        <p:txBody>
          <a:bodyPr lIns="0" tIns="0" rIns="0" bIns="0" rtlCol="0" anchor="t">
            <a:spAutoFit/>
          </a:bodyPr>
          <a:lstStyle/>
          <a:p>
            <a:pPr algn="l">
              <a:lnSpc>
                <a:spcPts val="6000"/>
              </a:lnSpc>
            </a:pPr>
            <a:r>
              <a:rPr lang="en-US" sz="5000" b="1">
                <a:solidFill>
                  <a:srgbClr val="0E3F54"/>
                </a:solidFill>
                <a:latin typeface="Nunito Sans Heavy" panose="020B0604020202020204" charset="0"/>
                <a:ea typeface="Nunito Sans Bold"/>
                <a:cs typeface="Nunito Sans Bold"/>
                <a:sym typeface="Nunito Sans Bold"/>
              </a:rPr>
              <a:t>Practice Priority</a:t>
            </a:r>
          </a:p>
        </p:txBody>
      </p:sp>
      <p:sp>
        <p:nvSpPr>
          <p:cNvPr id="6" name="TextBox 6"/>
          <p:cNvSpPr txBox="1"/>
          <p:nvPr/>
        </p:nvSpPr>
        <p:spPr>
          <a:xfrm>
            <a:off x="1028700" y="3683273"/>
            <a:ext cx="6952530" cy="2554545"/>
          </a:xfrm>
          <a:prstGeom prst="rect">
            <a:avLst/>
          </a:prstGeom>
        </p:spPr>
        <p:txBody>
          <a:bodyPr lIns="0" tIns="0" rIns="0" bIns="0" rtlCol="0" anchor="t">
            <a:spAutoFit/>
          </a:bodyPr>
          <a:lstStyle/>
          <a:p>
            <a:pPr algn="l">
              <a:lnSpc>
                <a:spcPts val="1960"/>
              </a:lnSpc>
            </a:pPr>
            <a:r>
              <a:rPr lang="en-US" sz="1660">
                <a:solidFill>
                  <a:schemeClr val="accent5">
                    <a:lumMod val="50000"/>
                  </a:schemeClr>
                </a:solidFill>
                <a:latin typeface="Nunito Sans"/>
                <a:ea typeface="Nunito Sans"/>
                <a:cs typeface="Nunito Sans"/>
                <a:sym typeface="Nunito Sans"/>
              </a:rPr>
              <a:t>As part of our learning from a case review, we have reviewed the bruising in non-mobile babies guidance and published this on the Stoke-on-Trent Safeguarding Children Partnership Website </a:t>
            </a:r>
            <a:r>
              <a:rPr lang="en-US" sz="1660" u="sng">
                <a:solidFill>
                  <a:schemeClr val="accent5">
                    <a:lumMod val="50000"/>
                  </a:schemeClr>
                </a:solidFill>
                <a:latin typeface="Nunito Sans"/>
                <a:ea typeface="Nunito Sans"/>
                <a:cs typeface="Nunito Sans"/>
                <a:sym typeface="Nunito Sans"/>
                <a:hlinkClick r:id="rId3" tooltip="https://safeguardingchildren.stoke.gov.uk/safeguardingnew/homepage/16/resources">
                  <a:extLst>
                    <a:ext uri="{A12FA001-AC4F-418D-AE19-62706E023703}">
                      <ahyp:hlinkClr xmlns:ahyp="http://schemas.microsoft.com/office/drawing/2018/hyperlinkcolor" val="tx"/>
                    </a:ext>
                  </a:extLst>
                </a:hlinkClick>
              </a:rPr>
              <a:t>Resources (stoke.gov.uk)</a:t>
            </a:r>
            <a:r>
              <a:rPr lang="en-US" sz="1660">
                <a:solidFill>
                  <a:schemeClr val="accent5">
                    <a:lumMod val="50000"/>
                  </a:schemeClr>
                </a:solidFill>
                <a:latin typeface="Nunito Sans"/>
                <a:ea typeface="Nunito Sans"/>
                <a:cs typeface="Nunito Sans"/>
                <a:sym typeface="Nunito Sans"/>
              </a:rPr>
              <a:t> . We  are also rolling out ICON training and raising awareness throughout Stoke on Trent of the ICON advice and support that is available.</a:t>
            </a:r>
          </a:p>
          <a:p>
            <a:pPr algn="l">
              <a:lnSpc>
                <a:spcPts val="1960"/>
              </a:lnSpc>
            </a:pPr>
            <a:endParaRPr lang="en-US" sz="1660">
              <a:solidFill>
                <a:schemeClr val="accent5">
                  <a:lumMod val="50000"/>
                </a:schemeClr>
              </a:solidFill>
              <a:latin typeface="Nunito Sans"/>
              <a:ea typeface="Nunito Sans"/>
              <a:cs typeface="Nunito Sans"/>
              <a:sym typeface="Nunito Sans"/>
            </a:endParaRPr>
          </a:p>
          <a:p>
            <a:pPr algn="l">
              <a:lnSpc>
                <a:spcPts val="1960"/>
              </a:lnSpc>
            </a:pPr>
            <a:r>
              <a:rPr lang="en-US" sz="1660">
                <a:solidFill>
                  <a:schemeClr val="accent5">
                    <a:lumMod val="50000"/>
                  </a:schemeClr>
                </a:solidFill>
                <a:latin typeface="Nunito Sans"/>
                <a:ea typeface="Nunito Sans"/>
                <a:cs typeface="Nunito Sans"/>
                <a:sym typeface="Nunito Sans"/>
              </a:rPr>
              <a:t>We have also revised and updated our multi agency pre birth pathway process to ensure that referral pathways are clear and easy to navigate.</a:t>
            </a:r>
          </a:p>
          <a:p>
            <a:pPr algn="l">
              <a:lnSpc>
                <a:spcPts val="1960"/>
              </a:lnSpc>
            </a:pPr>
            <a:endParaRPr lang="en-US" sz="1400">
              <a:solidFill>
                <a:srgbClr val="2B2B2B"/>
              </a:solidFill>
              <a:latin typeface="Nunito Sans"/>
              <a:ea typeface="Nunito Sans"/>
              <a:cs typeface="Nunito Sans"/>
              <a:sym typeface="Nunito Sans"/>
            </a:endParaRPr>
          </a:p>
        </p:txBody>
      </p:sp>
      <p:sp>
        <p:nvSpPr>
          <p:cNvPr id="7" name="TextBox 7"/>
          <p:cNvSpPr txBox="1"/>
          <p:nvPr/>
        </p:nvSpPr>
        <p:spPr>
          <a:xfrm>
            <a:off x="1121585" y="6879272"/>
            <a:ext cx="7086630" cy="2298065"/>
          </a:xfrm>
          <a:prstGeom prst="rect">
            <a:avLst/>
          </a:prstGeom>
        </p:spPr>
        <p:txBody>
          <a:bodyPr wrap="square" lIns="0" tIns="0" rIns="0" bIns="0" rtlCol="0" anchor="t">
            <a:spAutoFit/>
          </a:bodyPr>
          <a:lstStyle/>
          <a:p>
            <a:pPr algn="l">
              <a:lnSpc>
                <a:spcPts val="1960"/>
              </a:lnSpc>
            </a:pPr>
            <a:r>
              <a:rPr lang="en-US" sz="1660">
                <a:solidFill>
                  <a:schemeClr val="accent5">
                    <a:lumMod val="50000"/>
                  </a:schemeClr>
                </a:solidFill>
                <a:latin typeface="Nunito Sans"/>
                <a:ea typeface="Nunito Sans"/>
                <a:cs typeface="Nunito Sans"/>
                <a:sym typeface="Nunito Sans"/>
              </a:rPr>
              <a:t>Regular training sessions covering ICON (Babies Cry You Can Cope) </a:t>
            </a:r>
            <a:r>
              <a:rPr lang="en-US" sz="1660" u="sng">
                <a:solidFill>
                  <a:schemeClr val="accent5">
                    <a:lumMod val="50000"/>
                  </a:schemeClr>
                </a:solidFill>
                <a:latin typeface="Nunito Sans"/>
                <a:ea typeface="Nunito Sans"/>
                <a:cs typeface="Nunito Sans"/>
                <a:sym typeface="Nunito Sans"/>
                <a:hlinkClick r:id="rId4" tooltip="https://iconcope.org">
                  <a:extLst>
                    <a:ext uri="{A12FA001-AC4F-418D-AE19-62706E023703}">
                      <ahyp:hlinkClr xmlns:ahyp="http://schemas.microsoft.com/office/drawing/2018/hyperlinkcolor" val="tx"/>
                    </a:ext>
                  </a:extLst>
                </a:hlinkClick>
              </a:rPr>
              <a:t>ICON - Babies cry you can cope - Advice and Support | ICON (iconcope.org)</a:t>
            </a:r>
            <a:r>
              <a:rPr lang="en-US" sz="1660">
                <a:solidFill>
                  <a:schemeClr val="accent5">
                    <a:lumMod val="50000"/>
                  </a:schemeClr>
                </a:solidFill>
                <a:latin typeface="Nunito Sans"/>
                <a:ea typeface="Nunito Sans"/>
                <a:cs typeface="Nunito Sans"/>
                <a:sym typeface="Nunito Sans"/>
              </a:rPr>
              <a:t> and non-accidental injuries in children under 5 are delivered by the Designated Doctor to raise awareness across the partnership. </a:t>
            </a:r>
          </a:p>
          <a:p>
            <a:pPr algn="l">
              <a:lnSpc>
                <a:spcPts val="1960"/>
              </a:lnSpc>
            </a:pPr>
            <a:endParaRPr lang="en-US" sz="1660">
              <a:solidFill>
                <a:schemeClr val="accent5">
                  <a:lumMod val="50000"/>
                </a:schemeClr>
              </a:solidFill>
              <a:latin typeface="Nunito Sans"/>
              <a:ea typeface="Nunito Sans"/>
              <a:cs typeface="Nunito Sans"/>
              <a:sym typeface="Nunito Sans"/>
            </a:endParaRPr>
          </a:p>
          <a:p>
            <a:pPr algn="l">
              <a:lnSpc>
                <a:spcPts val="1960"/>
              </a:lnSpc>
            </a:pPr>
            <a:r>
              <a:rPr lang="en-US" sz="1660">
                <a:solidFill>
                  <a:schemeClr val="accent5">
                    <a:lumMod val="50000"/>
                  </a:schemeClr>
                </a:solidFill>
                <a:latin typeface="Nunito Sans"/>
                <a:ea typeface="Nunito Sans"/>
                <a:cs typeface="Nunito Sans"/>
                <a:sym typeface="Nunito Sans"/>
              </a:rPr>
              <a:t>During 2023/24 the partnership supported the promotion of safe sleeping and water safety for children throughout the city in response to findings from the Child Death Overview Panel.</a:t>
            </a:r>
          </a:p>
          <a:p>
            <a:pPr algn="l">
              <a:lnSpc>
                <a:spcPts val="1960"/>
              </a:lnSpc>
            </a:pPr>
            <a:endParaRPr lang="en-US" sz="1400">
              <a:solidFill>
                <a:srgbClr val="2B2B2B"/>
              </a:solidFill>
              <a:latin typeface="Nunito Sans"/>
              <a:ea typeface="Nunito Sans"/>
              <a:cs typeface="Nunito Sans"/>
              <a:sym typeface="Nunito Sans"/>
            </a:endParaRPr>
          </a:p>
        </p:txBody>
      </p:sp>
      <p:sp>
        <p:nvSpPr>
          <p:cNvPr id="8" name="TextBox 8"/>
          <p:cNvSpPr txBox="1"/>
          <p:nvPr/>
        </p:nvSpPr>
        <p:spPr>
          <a:xfrm>
            <a:off x="7066366" y="9629732"/>
            <a:ext cx="1048963" cy="242631"/>
          </a:xfrm>
          <a:prstGeom prst="rect">
            <a:avLst/>
          </a:prstGeom>
        </p:spPr>
        <p:txBody>
          <a:bodyPr lIns="0" tIns="0" rIns="0" bIns="0" rtlCol="0" anchor="t">
            <a:spAutoFit/>
          </a:bodyPr>
          <a:lstStyle/>
          <a:p>
            <a:pPr algn="r">
              <a:lnSpc>
                <a:spcPts val="1960"/>
              </a:lnSpc>
            </a:pPr>
            <a:r>
              <a:rPr lang="en-US" sz="1400" b="1">
                <a:solidFill>
                  <a:srgbClr val="2B2B2B"/>
                </a:solidFill>
                <a:latin typeface="Poppins Medium"/>
                <a:ea typeface="Poppins Medium"/>
                <a:cs typeface="Poppins Medium"/>
                <a:sym typeface="Poppins Medium"/>
              </a:rPr>
              <a:t>31</a:t>
            </a:r>
          </a:p>
        </p:txBody>
      </p:sp>
      <p:grpSp>
        <p:nvGrpSpPr>
          <p:cNvPr id="9" name="Group 9"/>
          <p:cNvGrpSpPr/>
          <p:nvPr/>
        </p:nvGrpSpPr>
        <p:grpSpPr>
          <a:xfrm>
            <a:off x="1028683" y="1985075"/>
            <a:ext cx="5821321" cy="1249397"/>
            <a:chOff x="0" y="0"/>
            <a:chExt cx="7761761" cy="1665863"/>
          </a:xfrm>
        </p:grpSpPr>
        <p:sp>
          <p:nvSpPr>
            <p:cNvPr id="10" name="TextBox 10"/>
            <p:cNvSpPr txBox="1"/>
            <p:nvPr/>
          </p:nvSpPr>
          <p:spPr>
            <a:xfrm>
              <a:off x="0" y="810307"/>
              <a:ext cx="7761761" cy="855556"/>
            </a:xfrm>
            <a:prstGeom prst="rect">
              <a:avLst/>
            </a:prstGeom>
          </p:spPr>
          <p:txBody>
            <a:bodyPr lIns="0" tIns="0" rIns="0" bIns="0" rtlCol="0" anchor="t">
              <a:spAutoFit/>
            </a:bodyPr>
            <a:lstStyle/>
            <a:p>
              <a:pPr algn="l">
                <a:lnSpc>
                  <a:spcPts val="2593"/>
                </a:lnSpc>
              </a:pPr>
              <a:r>
                <a:rPr lang="en-US" sz="2075" spc="207">
                  <a:solidFill>
                    <a:srgbClr val="51B59F"/>
                  </a:solidFill>
                  <a:latin typeface="League Spartan"/>
                  <a:ea typeface="League Spartan"/>
                  <a:cs typeface="League Spartan"/>
                  <a:sym typeface="League Spartan"/>
                </a:rPr>
                <a:t>SAFEGUARDING CHILDREN 0 - 2 YEARS</a:t>
              </a:r>
            </a:p>
          </p:txBody>
        </p:sp>
        <p:sp>
          <p:nvSpPr>
            <p:cNvPr id="11" name="TextBox 11"/>
            <p:cNvSpPr txBox="1"/>
            <p:nvPr/>
          </p:nvSpPr>
          <p:spPr>
            <a:xfrm>
              <a:off x="0" y="-19050"/>
              <a:ext cx="7761761" cy="567690"/>
            </a:xfrm>
            <a:prstGeom prst="rect">
              <a:avLst/>
            </a:prstGeom>
          </p:spPr>
          <p:txBody>
            <a:bodyPr lIns="0" tIns="0" rIns="0" bIns="0" rtlCol="0" anchor="t">
              <a:spAutoFit/>
            </a:bodyPr>
            <a:lstStyle/>
            <a:p>
              <a:pPr algn="l">
                <a:lnSpc>
                  <a:spcPts val="3375"/>
                </a:lnSpc>
              </a:pPr>
              <a:r>
                <a:rPr lang="en-US" sz="2700" b="1" spc="270">
                  <a:solidFill>
                    <a:srgbClr val="000000"/>
                  </a:solidFill>
                  <a:latin typeface="Roboto Bold"/>
                  <a:ea typeface="Roboto Bold"/>
                  <a:cs typeface="Roboto Bold"/>
                  <a:sym typeface="Roboto Bold"/>
                </a:rPr>
                <a:t>MULTI-AGENCY RESPONSE TO</a:t>
              </a:r>
            </a:p>
          </p:txBody>
        </p:sp>
      </p:grpSp>
      <p:sp>
        <p:nvSpPr>
          <p:cNvPr id="13" name="TextBox 13"/>
          <p:cNvSpPr txBox="1"/>
          <p:nvPr/>
        </p:nvSpPr>
        <p:spPr>
          <a:xfrm>
            <a:off x="1096590" y="6223310"/>
            <a:ext cx="7832710" cy="381000"/>
          </a:xfrm>
          <a:prstGeom prst="rect">
            <a:avLst/>
          </a:prstGeom>
        </p:spPr>
        <p:txBody>
          <a:bodyPr lIns="0" tIns="0" rIns="0" bIns="0" rtlCol="0" anchor="t">
            <a:spAutoFit/>
          </a:bodyPr>
          <a:lstStyle/>
          <a:p>
            <a:pPr algn="l">
              <a:lnSpc>
                <a:spcPts val="2879"/>
              </a:lnSpc>
            </a:pPr>
            <a:r>
              <a:rPr lang="en-US" sz="2400" b="1">
                <a:solidFill>
                  <a:srgbClr val="0E3F54"/>
                </a:solidFill>
                <a:latin typeface="Poppins Ultra-Bold"/>
                <a:ea typeface="Poppins Ultra-Bold"/>
                <a:cs typeface="Poppins Ultra-Bold"/>
                <a:sym typeface="Poppins Ultra-Bold"/>
              </a:rPr>
              <a:t>Key strengths</a:t>
            </a:r>
          </a:p>
        </p:txBody>
      </p:sp>
      <p:sp>
        <p:nvSpPr>
          <p:cNvPr id="15" name="TextBox 15"/>
          <p:cNvSpPr txBox="1"/>
          <p:nvPr/>
        </p:nvSpPr>
        <p:spPr>
          <a:xfrm>
            <a:off x="1028683" y="9429750"/>
            <a:ext cx="5012778" cy="507365"/>
          </a:xfrm>
          <a:prstGeom prst="rect">
            <a:avLst/>
          </a:prstGeom>
        </p:spPr>
        <p:txBody>
          <a:bodyPr lIns="0" tIns="0" rIns="0" bIns="0" rtlCol="0" anchor="t">
            <a:spAutoFit/>
          </a:bodyPr>
          <a:lstStyle/>
          <a:p>
            <a:pPr algn="l">
              <a:lnSpc>
                <a:spcPts val="1960"/>
              </a:lnSpc>
            </a:pPr>
            <a:r>
              <a:rPr lang="en-US" sz="1400" b="1">
                <a:solidFill>
                  <a:srgbClr val="2B2B2B"/>
                </a:solidFill>
                <a:latin typeface="Poppins Medium"/>
                <a:ea typeface="Poppins Medium"/>
                <a:cs typeface="Poppins Medium"/>
                <a:sym typeface="Poppins Medium"/>
              </a:rPr>
              <a:t>Stoke-on-Trent Safeguarding Children Partnership</a:t>
            </a:r>
          </a:p>
          <a:p>
            <a:pPr algn="l">
              <a:lnSpc>
                <a:spcPts val="1960"/>
              </a:lnSpc>
            </a:pPr>
            <a:r>
              <a:rPr lang="en-US" sz="1400" b="1">
                <a:solidFill>
                  <a:srgbClr val="2B2B2B"/>
                </a:solidFill>
                <a:latin typeface="Poppins Medium"/>
                <a:ea typeface="Poppins Medium"/>
                <a:cs typeface="Poppins Medium"/>
                <a:sym typeface="Poppins Medium"/>
              </a:rPr>
              <a:t>Yearly Report 2023/24</a:t>
            </a:r>
          </a:p>
        </p:txBody>
      </p:sp>
      <p:sp>
        <p:nvSpPr>
          <p:cNvPr id="22" name="TextBox 22"/>
          <p:cNvSpPr txBox="1"/>
          <p:nvPr/>
        </p:nvSpPr>
        <p:spPr>
          <a:xfrm>
            <a:off x="9999232" y="6984131"/>
            <a:ext cx="7139784" cy="1025922"/>
          </a:xfrm>
          <a:prstGeom prst="rect">
            <a:avLst/>
          </a:prstGeom>
        </p:spPr>
        <p:txBody>
          <a:bodyPr wrap="square" lIns="0" tIns="0" rIns="0" bIns="0" rtlCol="0" anchor="t">
            <a:spAutoFit/>
          </a:bodyPr>
          <a:lstStyle/>
          <a:p>
            <a:pPr algn="l">
              <a:lnSpc>
                <a:spcPts val="1960"/>
              </a:lnSpc>
            </a:pPr>
            <a:endParaRPr lang="en-US" sz="1660">
              <a:solidFill>
                <a:schemeClr val="accent5">
                  <a:lumMod val="50000"/>
                </a:schemeClr>
              </a:solidFill>
              <a:latin typeface="Nunito Sans"/>
              <a:ea typeface="Nunito Sans"/>
              <a:cs typeface="Nunito Sans"/>
              <a:sym typeface="Nunito Sans"/>
            </a:endParaRPr>
          </a:p>
          <a:p>
            <a:pPr algn="l">
              <a:lnSpc>
                <a:spcPts val="1960"/>
              </a:lnSpc>
              <a:spcBef>
                <a:spcPct val="0"/>
              </a:spcBef>
            </a:pPr>
            <a:r>
              <a:rPr lang="en-US" sz="1660">
                <a:solidFill>
                  <a:schemeClr val="accent5">
                    <a:lumMod val="50000"/>
                  </a:schemeClr>
                </a:solidFill>
                <a:latin typeface="Nunito Sans"/>
                <a:ea typeface="Nunito Sans"/>
                <a:cs typeface="Nunito Sans"/>
                <a:sym typeface="Nunito Sans"/>
              </a:rPr>
              <a:t>During 2024/25 there will be a simulated SUDI event to support practitioners across the city to increase their knowledge and confidence in these circumstances.</a:t>
            </a:r>
          </a:p>
        </p:txBody>
      </p:sp>
      <p:sp>
        <p:nvSpPr>
          <p:cNvPr id="23" name="TextBox 23"/>
          <p:cNvSpPr txBox="1"/>
          <p:nvPr/>
        </p:nvSpPr>
        <p:spPr>
          <a:xfrm>
            <a:off x="9990986" y="6594060"/>
            <a:ext cx="7832710" cy="381000"/>
          </a:xfrm>
          <a:prstGeom prst="rect">
            <a:avLst/>
          </a:prstGeom>
        </p:spPr>
        <p:txBody>
          <a:bodyPr lIns="0" tIns="0" rIns="0" bIns="0" rtlCol="0" anchor="t">
            <a:spAutoFit/>
          </a:bodyPr>
          <a:lstStyle/>
          <a:p>
            <a:pPr algn="l">
              <a:lnSpc>
                <a:spcPts val="2879"/>
              </a:lnSpc>
            </a:pPr>
            <a:r>
              <a:rPr lang="en-US" sz="2400" b="1">
                <a:solidFill>
                  <a:srgbClr val="0E3F54"/>
                </a:solidFill>
                <a:latin typeface="Poppins Ultra-Bold"/>
                <a:ea typeface="Poppins Ultra-Bold"/>
                <a:cs typeface="Poppins Ultra-Bold"/>
                <a:sym typeface="Poppins Ultra-Bold"/>
              </a:rPr>
              <a:t>Areas for further work</a:t>
            </a:r>
          </a:p>
        </p:txBody>
      </p:sp>
      <p:sp>
        <p:nvSpPr>
          <p:cNvPr id="26" name="TextBox 26"/>
          <p:cNvSpPr txBox="1"/>
          <p:nvPr/>
        </p:nvSpPr>
        <p:spPr>
          <a:xfrm>
            <a:off x="11547095" y="8602400"/>
            <a:ext cx="3854953" cy="824521"/>
          </a:xfrm>
          <a:prstGeom prst="rect">
            <a:avLst/>
          </a:prstGeom>
        </p:spPr>
        <p:txBody>
          <a:bodyPr wrap="square" lIns="0" tIns="0" rIns="0" bIns="0" rtlCol="0" anchor="t">
            <a:spAutoFit/>
          </a:bodyPr>
          <a:lstStyle/>
          <a:p>
            <a:pPr>
              <a:lnSpc>
                <a:spcPts val="1273"/>
              </a:lnSpc>
            </a:pPr>
            <a:r>
              <a:rPr lang="en-US" sz="909" b="1">
                <a:solidFill>
                  <a:srgbClr val="000000"/>
                </a:solidFill>
                <a:latin typeface="Poppins Medium"/>
                <a:ea typeface="Poppins Medium"/>
                <a:cs typeface="Poppins Medium"/>
                <a:sym typeface="Poppins Medium"/>
              </a:rPr>
              <a:t>*Data Sources: </a:t>
            </a:r>
          </a:p>
          <a:p>
            <a:pPr>
              <a:lnSpc>
                <a:spcPts val="1273"/>
              </a:lnSpc>
            </a:pPr>
            <a:r>
              <a:rPr lang="en-US" sz="909" b="1">
                <a:solidFill>
                  <a:srgbClr val="000000"/>
                </a:solidFill>
                <a:latin typeface="Poppins Medium"/>
                <a:ea typeface="Poppins Medium"/>
                <a:cs typeface="Poppins Medium"/>
                <a:sym typeface="Poppins Medium"/>
              </a:rPr>
              <a:t> </a:t>
            </a:r>
          </a:p>
          <a:p>
            <a:pPr>
              <a:lnSpc>
                <a:spcPts val="1273"/>
              </a:lnSpc>
            </a:pPr>
            <a:r>
              <a:rPr lang="en-US" sz="909" b="1">
                <a:solidFill>
                  <a:srgbClr val="000000"/>
                </a:solidFill>
                <a:latin typeface="Poppins Medium"/>
                <a:ea typeface="Poppins Medium"/>
                <a:cs typeface="Poppins Medium"/>
                <a:sym typeface="Poppins Medium"/>
              </a:rPr>
              <a:t>Stoke-on-Trent Child Death Overview Panel</a:t>
            </a:r>
          </a:p>
          <a:p>
            <a:pPr>
              <a:lnSpc>
                <a:spcPts val="1273"/>
              </a:lnSpc>
            </a:pPr>
            <a:r>
              <a:rPr lang="en-US" sz="909" b="1">
                <a:solidFill>
                  <a:srgbClr val="000000"/>
                </a:solidFill>
                <a:latin typeface="Poppins Medium"/>
                <a:ea typeface="Poppins Medium"/>
                <a:cs typeface="Poppins Medium"/>
                <a:sym typeface="Poppins Medium"/>
              </a:rPr>
              <a:t>Dept of Health and Social Care Local Authority Health  Profile</a:t>
            </a:r>
          </a:p>
          <a:p>
            <a:pPr algn="r">
              <a:lnSpc>
                <a:spcPts val="1273"/>
              </a:lnSpc>
              <a:spcBef>
                <a:spcPct val="0"/>
              </a:spcBef>
            </a:pPr>
            <a:r>
              <a:rPr lang="en-US" sz="909" b="1">
                <a:solidFill>
                  <a:srgbClr val="000000"/>
                </a:solidFill>
                <a:latin typeface="Poppins Medium"/>
                <a:ea typeface="Poppins Medium"/>
                <a:cs typeface="Poppins Medium"/>
                <a:sym typeface="Poppins Medium"/>
              </a:rPr>
              <a:t>es</a:t>
            </a:r>
          </a:p>
        </p:txBody>
      </p:sp>
      <p:grpSp>
        <p:nvGrpSpPr>
          <p:cNvPr id="27" name="Group 3">
            <a:extLst>
              <a:ext uri="{FF2B5EF4-FFF2-40B4-BE49-F238E27FC236}">
                <a16:creationId xmlns:a16="http://schemas.microsoft.com/office/drawing/2014/main" id="{0A905214-F8C2-424B-93E4-0D1FC6727D64}"/>
              </a:ext>
            </a:extLst>
          </p:cNvPr>
          <p:cNvGrpSpPr/>
          <p:nvPr/>
        </p:nvGrpSpPr>
        <p:grpSpPr>
          <a:xfrm>
            <a:off x="-17" y="81635"/>
            <a:ext cx="683355" cy="10210808"/>
            <a:chOff x="0" y="0"/>
            <a:chExt cx="1763625" cy="2709333"/>
          </a:xfrm>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p:grpSpPr>
        <p:sp>
          <p:nvSpPr>
            <p:cNvPr id="28" name="Freeform 4">
              <a:extLst>
                <a:ext uri="{FF2B5EF4-FFF2-40B4-BE49-F238E27FC236}">
                  <a16:creationId xmlns:a16="http://schemas.microsoft.com/office/drawing/2014/main" id="{48274251-9C2F-44A6-B7D6-B4C1594EFAA1}"/>
                </a:ext>
              </a:extLst>
            </p:cNvPr>
            <p:cNvSpPr/>
            <p:nvPr/>
          </p:nvSpPr>
          <p:spPr>
            <a:xfrm>
              <a:off x="0" y="0"/>
              <a:ext cx="1763625" cy="2709333"/>
            </a:xfrm>
            <a:custGeom>
              <a:avLst/>
              <a:gdLst/>
              <a:ahLst/>
              <a:cxnLst/>
              <a:rect l="l" t="t" r="r" b="b"/>
              <a:pathLst>
                <a:path w="1763625" h="2709333">
                  <a:moveTo>
                    <a:pt x="0" y="0"/>
                  </a:moveTo>
                  <a:lnTo>
                    <a:pt x="1763625" y="0"/>
                  </a:lnTo>
                  <a:lnTo>
                    <a:pt x="1763625" y="2709333"/>
                  </a:lnTo>
                  <a:lnTo>
                    <a:pt x="0" y="2709333"/>
                  </a:lnTo>
                  <a:close/>
                </a:path>
              </a:pathLst>
            </a:custGeom>
            <a:grpFill/>
          </p:spPr>
        </p:sp>
        <p:sp>
          <p:nvSpPr>
            <p:cNvPr id="29" name="TextBox 5">
              <a:extLst>
                <a:ext uri="{FF2B5EF4-FFF2-40B4-BE49-F238E27FC236}">
                  <a16:creationId xmlns:a16="http://schemas.microsoft.com/office/drawing/2014/main" id="{3E92B408-C8DB-4E5E-BA5B-4B90E8C131E6}"/>
                </a:ext>
              </a:extLst>
            </p:cNvPr>
            <p:cNvSpPr txBox="1"/>
            <p:nvPr/>
          </p:nvSpPr>
          <p:spPr>
            <a:xfrm>
              <a:off x="0" y="-28575"/>
              <a:ext cx="1763625" cy="2737908"/>
            </a:xfrm>
            <a:prstGeom prst="rect">
              <a:avLst/>
            </a:prstGeom>
            <a:grpFill/>
          </p:spPr>
          <p:txBody>
            <a:bodyPr lIns="50800" tIns="50800" rIns="50800" bIns="50800" rtlCol="0" anchor="ctr"/>
            <a:lstStyle/>
            <a:p>
              <a:pPr algn="ctr">
                <a:lnSpc>
                  <a:spcPts val="1960"/>
                </a:lnSpc>
              </a:pPr>
              <a:endParaRPr/>
            </a:p>
          </p:txBody>
        </p:sp>
      </p:grpSp>
      <p:grpSp>
        <p:nvGrpSpPr>
          <p:cNvPr id="30" name="Group 3">
            <a:extLst>
              <a:ext uri="{FF2B5EF4-FFF2-40B4-BE49-F238E27FC236}">
                <a16:creationId xmlns:a16="http://schemas.microsoft.com/office/drawing/2014/main" id="{6C232A8E-012C-4506-B321-7D863740EFB2}"/>
              </a:ext>
            </a:extLst>
          </p:cNvPr>
          <p:cNvGrpSpPr/>
          <p:nvPr/>
        </p:nvGrpSpPr>
        <p:grpSpPr>
          <a:xfrm>
            <a:off x="17596711" y="127692"/>
            <a:ext cx="683355" cy="10210808"/>
            <a:chOff x="0" y="0"/>
            <a:chExt cx="1763625" cy="2709333"/>
          </a:xfrm>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p:grpSpPr>
        <p:sp>
          <p:nvSpPr>
            <p:cNvPr id="31" name="Freeform 4">
              <a:extLst>
                <a:ext uri="{FF2B5EF4-FFF2-40B4-BE49-F238E27FC236}">
                  <a16:creationId xmlns:a16="http://schemas.microsoft.com/office/drawing/2014/main" id="{7E109FED-C531-42BD-812B-481BBD1025A4}"/>
                </a:ext>
              </a:extLst>
            </p:cNvPr>
            <p:cNvSpPr/>
            <p:nvPr/>
          </p:nvSpPr>
          <p:spPr>
            <a:xfrm>
              <a:off x="0" y="0"/>
              <a:ext cx="1763625" cy="2709333"/>
            </a:xfrm>
            <a:custGeom>
              <a:avLst/>
              <a:gdLst/>
              <a:ahLst/>
              <a:cxnLst/>
              <a:rect l="l" t="t" r="r" b="b"/>
              <a:pathLst>
                <a:path w="1763625" h="2709333">
                  <a:moveTo>
                    <a:pt x="0" y="0"/>
                  </a:moveTo>
                  <a:lnTo>
                    <a:pt x="1763625" y="0"/>
                  </a:lnTo>
                  <a:lnTo>
                    <a:pt x="1763625" y="2709333"/>
                  </a:lnTo>
                  <a:lnTo>
                    <a:pt x="0" y="2709333"/>
                  </a:lnTo>
                  <a:close/>
                </a:path>
              </a:pathLst>
            </a:custGeom>
            <a:grpFill/>
          </p:spPr>
        </p:sp>
        <p:sp>
          <p:nvSpPr>
            <p:cNvPr id="32" name="TextBox 5">
              <a:extLst>
                <a:ext uri="{FF2B5EF4-FFF2-40B4-BE49-F238E27FC236}">
                  <a16:creationId xmlns:a16="http://schemas.microsoft.com/office/drawing/2014/main" id="{D841C5EF-3FB7-442C-BFC0-FAD0A1F0F472}"/>
                </a:ext>
              </a:extLst>
            </p:cNvPr>
            <p:cNvSpPr txBox="1"/>
            <p:nvPr/>
          </p:nvSpPr>
          <p:spPr>
            <a:xfrm>
              <a:off x="0" y="-28575"/>
              <a:ext cx="1763625" cy="2737908"/>
            </a:xfrm>
            <a:prstGeom prst="rect">
              <a:avLst/>
            </a:prstGeom>
            <a:grpFill/>
          </p:spPr>
          <p:txBody>
            <a:bodyPr lIns="50800" tIns="50800" rIns="50800" bIns="50800" rtlCol="0" anchor="ctr"/>
            <a:lstStyle/>
            <a:p>
              <a:pPr algn="ctr">
                <a:lnSpc>
                  <a:spcPts val="1960"/>
                </a:lnSpc>
              </a:pPr>
              <a:endParaRPr/>
            </a:p>
          </p:txBody>
        </p:sp>
      </p:grpSp>
      <p:graphicFrame>
        <p:nvGraphicFramePr>
          <p:cNvPr id="4" name="Diagram 3">
            <a:extLst>
              <a:ext uri="{FF2B5EF4-FFF2-40B4-BE49-F238E27FC236}">
                <a16:creationId xmlns:a16="http://schemas.microsoft.com/office/drawing/2014/main" id="{32E8445E-3798-4604-A8D3-E17B3FBBEFF0}"/>
              </a:ext>
            </a:extLst>
          </p:cNvPr>
          <p:cNvGraphicFramePr/>
          <p:nvPr>
            <p:extLst>
              <p:ext uri="{D42A27DB-BD31-4B8C-83A1-F6EECF244321}">
                <p14:modId xmlns:p14="http://schemas.microsoft.com/office/powerpoint/2010/main" val="2489284514"/>
              </p:ext>
            </p:extLst>
          </p:nvPr>
        </p:nvGraphicFramePr>
        <p:xfrm>
          <a:off x="9999232" y="383113"/>
          <a:ext cx="7340600" cy="584019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84584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620">
            <a:off x="1028680" y="9263062"/>
            <a:ext cx="7086653" cy="0"/>
          </a:xfrm>
          <a:prstGeom prst="line">
            <a:avLst/>
          </a:prstGeom>
          <a:ln w="19050" cap="flat">
            <a:solidFill>
              <a:srgbClr val="00C2CB"/>
            </a:solidFill>
            <a:prstDash val="solid"/>
            <a:headEnd type="none" w="sm" len="sm"/>
            <a:tailEnd type="none" w="sm" len="sm"/>
          </a:ln>
        </p:spPr>
      </p:sp>
      <p:sp>
        <p:nvSpPr>
          <p:cNvPr id="3" name="Freeform 3"/>
          <p:cNvSpPr/>
          <p:nvPr/>
        </p:nvSpPr>
        <p:spPr>
          <a:xfrm>
            <a:off x="15402048" y="8294492"/>
            <a:ext cx="1770679" cy="1089927"/>
          </a:xfrm>
          <a:custGeom>
            <a:avLst/>
            <a:gdLst/>
            <a:ahLst/>
            <a:cxnLst/>
            <a:rect l="l" t="t" r="r" b="b"/>
            <a:pathLst>
              <a:path w="1770679" h="1089927">
                <a:moveTo>
                  <a:pt x="0" y="0"/>
                </a:moveTo>
                <a:lnTo>
                  <a:pt x="1770679" y="0"/>
                </a:lnTo>
                <a:lnTo>
                  <a:pt x="1770679" y="1089927"/>
                </a:lnTo>
                <a:lnTo>
                  <a:pt x="0" y="1089927"/>
                </a:lnTo>
                <a:lnTo>
                  <a:pt x="0" y="0"/>
                </a:lnTo>
                <a:close/>
              </a:path>
            </a:pathLst>
          </a:custGeom>
          <a:blipFill>
            <a:blip r:embed="rId2"/>
            <a:stretch>
              <a:fillRect/>
            </a:stretch>
          </a:blipFill>
        </p:spPr>
      </p:sp>
      <p:sp>
        <p:nvSpPr>
          <p:cNvPr id="5" name="TextBox 5"/>
          <p:cNvSpPr txBox="1"/>
          <p:nvPr/>
        </p:nvSpPr>
        <p:spPr>
          <a:xfrm>
            <a:off x="1028700" y="1019175"/>
            <a:ext cx="7085905" cy="1538883"/>
          </a:xfrm>
          <a:prstGeom prst="rect">
            <a:avLst/>
          </a:prstGeom>
        </p:spPr>
        <p:txBody>
          <a:bodyPr wrap="square" lIns="0" tIns="0" rIns="0" bIns="0" rtlCol="0" anchor="t">
            <a:spAutoFit/>
          </a:bodyPr>
          <a:lstStyle/>
          <a:p>
            <a:pPr algn="l">
              <a:lnSpc>
                <a:spcPts val="6000"/>
              </a:lnSpc>
            </a:pPr>
            <a:r>
              <a:rPr lang="en-US" sz="5000" b="1">
                <a:solidFill>
                  <a:srgbClr val="0E3F54"/>
                </a:solidFill>
                <a:latin typeface="Nunito Sans Heavy" panose="020B0604020202020204" charset="0"/>
                <a:ea typeface="Nunito Sans Bold"/>
                <a:cs typeface="Nunito Sans Bold"/>
                <a:sym typeface="Nunito Sans Bold"/>
              </a:rPr>
              <a:t>Child Death Overview Panel</a:t>
            </a:r>
          </a:p>
        </p:txBody>
      </p:sp>
      <p:sp>
        <p:nvSpPr>
          <p:cNvPr id="8" name="TextBox 8"/>
          <p:cNvSpPr txBox="1"/>
          <p:nvPr/>
        </p:nvSpPr>
        <p:spPr>
          <a:xfrm>
            <a:off x="7066366" y="9629732"/>
            <a:ext cx="1048963" cy="242631"/>
          </a:xfrm>
          <a:prstGeom prst="rect">
            <a:avLst/>
          </a:prstGeom>
        </p:spPr>
        <p:txBody>
          <a:bodyPr lIns="0" tIns="0" rIns="0" bIns="0" rtlCol="0" anchor="t">
            <a:spAutoFit/>
          </a:bodyPr>
          <a:lstStyle/>
          <a:p>
            <a:pPr algn="r">
              <a:lnSpc>
                <a:spcPts val="1960"/>
              </a:lnSpc>
            </a:pPr>
            <a:r>
              <a:rPr lang="en-US" sz="1400" b="1">
                <a:solidFill>
                  <a:srgbClr val="2B2B2B"/>
                </a:solidFill>
                <a:latin typeface="Poppins Medium"/>
                <a:ea typeface="Poppins Medium"/>
                <a:cs typeface="Poppins Medium"/>
                <a:sym typeface="Poppins Medium"/>
              </a:rPr>
              <a:t>32</a:t>
            </a:r>
          </a:p>
        </p:txBody>
      </p:sp>
      <p:sp>
        <p:nvSpPr>
          <p:cNvPr id="10" name="TextBox 10"/>
          <p:cNvSpPr txBox="1"/>
          <p:nvPr/>
        </p:nvSpPr>
        <p:spPr>
          <a:xfrm>
            <a:off x="1028683" y="2592805"/>
            <a:ext cx="5821321" cy="333425"/>
          </a:xfrm>
          <a:prstGeom prst="rect">
            <a:avLst/>
          </a:prstGeom>
        </p:spPr>
        <p:txBody>
          <a:bodyPr lIns="0" tIns="0" rIns="0" bIns="0" rtlCol="0" anchor="t">
            <a:spAutoFit/>
          </a:bodyPr>
          <a:lstStyle/>
          <a:p>
            <a:pPr algn="l">
              <a:lnSpc>
                <a:spcPts val="2593"/>
              </a:lnSpc>
            </a:pPr>
            <a:endParaRPr lang="en-US" sz="2075" spc="207">
              <a:solidFill>
                <a:srgbClr val="51B59F"/>
              </a:solidFill>
              <a:latin typeface="League Spartan"/>
              <a:ea typeface="League Spartan"/>
              <a:cs typeface="League Spartan"/>
              <a:sym typeface="League Spartan"/>
            </a:endParaRPr>
          </a:p>
        </p:txBody>
      </p:sp>
      <p:sp>
        <p:nvSpPr>
          <p:cNvPr id="15" name="TextBox 15"/>
          <p:cNvSpPr txBox="1"/>
          <p:nvPr/>
        </p:nvSpPr>
        <p:spPr>
          <a:xfrm>
            <a:off x="1028683" y="9429750"/>
            <a:ext cx="5012778" cy="507365"/>
          </a:xfrm>
          <a:prstGeom prst="rect">
            <a:avLst/>
          </a:prstGeom>
        </p:spPr>
        <p:txBody>
          <a:bodyPr lIns="0" tIns="0" rIns="0" bIns="0" rtlCol="0" anchor="t">
            <a:spAutoFit/>
          </a:bodyPr>
          <a:lstStyle/>
          <a:p>
            <a:pPr algn="l">
              <a:lnSpc>
                <a:spcPts val="1960"/>
              </a:lnSpc>
            </a:pPr>
            <a:r>
              <a:rPr lang="en-US" sz="1400" b="1">
                <a:solidFill>
                  <a:srgbClr val="2B2B2B"/>
                </a:solidFill>
                <a:latin typeface="Poppins Medium"/>
                <a:ea typeface="Poppins Medium"/>
                <a:cs typeface="Poppins Medium"/>
                <a:sym typeface="Poppins Medium"/>
              </a:rPr>
              <a:t>Stoke-on-Trent Safeguarding Children Partnership</a:t>
            </a:r>
          </a:p>
          <a:p>
            <a:pPr algn="l">
              <a:lnSpc>
                <a:spcPts val="1960"/>
              </a:lnSpc>
            </a:pPr>
            <a:r>
              <a:rPr lang="en-US" sz="1400" b="1">
                <a:solidFill>
                  <a:srgbClr val="2B2B2B"/>
                </a:solidFill>
                <a:latin typeface="Poppins Medium"/>
                <a:ea typeface="Poppins Medium"/>
                <a:cs typeface="Poppins Medium"/>
                <a:sym typeface="Poppins Medium"/>
              </a:rPr>
              <a:t>Yearly Report 2023/24</a:t>
            </a:r>
          </a:p>
        </p:txBody>
      </p:sp>
      <p:grpSp>
        <p:nvGrpSpPr>
          <p:cNvPr id="27" name="Group 3">
            <a:extLst>
              <a:ext uri="{FF2B5EF4-FFF2-40B4-BE49-F238E27FC236}">
                <a16:creationId xmlns:a16="http://schemas.microsoft.com/office/drawing/2014/main" id="{0A905214-F8C2-424B-93E4-0D1FC6727D64}"/>
              </a:ext>
            </a:extLst>
          </p:cNvPr>
          <p:cNvGrpSpPr/>
          <p:nvPr/>
        </p:nvGrpSpPr>
        <p:grpSpPr>
          <a:xfrm>
            <a:off x="-17" y="81635"/>
            <a:ext cx="683355" cy="10210808"/>
            <a:chOff x="0" y="0"/>
            <a:chExt cx="1763625" cy="2709333"/>
          </a:xfrm>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p:grpSpPr>
        <p:sp>
          <p:nvSpPr>
            <p:cNvPr id="28" name="Freeform 4">
              <a:extLst>
                <a:ext uri="{FF2B5EF4-FFF2-40B4-BE49-F238E27FC236}">
                  <a16:creationId xmlns:a16="http://schemas.microsoft.com/office/drawing/2014/main" id="{48274251-9C2F-44A6-B7D6-B4C1594EFAA1}"/>
                </a:ext>
              </a:extLst>
            </p:cNvPr>
            <p:cNvSpPr/>
            <p:nvPr/>
          </p:nvSpPr>
          <p:spPr>
            <a:xfrm>
              <a:off x="0" y="0"/>
              <a:ext cx="1763625" cy="2709333"/>
            </a:xfrm>
            <a:custGeom>
              <a:avLst/>
              <a:gdLst/>
              <a:ahLst/>
              <a:cxnLst/>
              <a:rect l="l" t="t" r="r" b="b"/>
              <a:pathLst>
                <a:path w="1763625" h="2709333">
                  <a:moveTo>
                    <a:pt x="0" y="0"/>
                  </a:moveTo>
                  <a:lnTo>
                    <a:pt x="1763625" y="0"/>
                  </a:lnTo>
                  <a:lnTo>
                    <a:pt x="1763625" y="2709333"/>
                  </a:lnTo>
                  <a:lnTo>
                    <a:pt x="0" y="2709333"/>
                  </a:lnTo>
                  <a:close/>
                </a:path>
              </a:pathLst>
            </a:custGeom>
            <a:grpFill/>
          </p:spPr>
        </p:sp>
        <p:sp>
          <p:nvSpPr>
            <p:cNvPr id="29" name="TextBox 5">
              <a:extLst>
                <a:ext uri="{FF2B5EF4-FFF2-40B4-BE49-F238E27FC236}">
                  <a16:creationId xmlns:a16="http://schemas.microsoft.com/office/drawing/2014/main" id="{3E92B408-C8DB-4E5E-BA5B-4B90E8C131E6}"/>
                </a:ext>
              </a:extLst>
            </p:cNvPr>
            <p:cNvSpPr txBox="1"/>
            <p:nvPr/>
          </p:nvSpPr>
          <p:spPr>
            <a:xfrm>
              <a:off x="0" y="-28575"/>
              <a:ext cx="1763625" cy="2737908"/>
            </a:xfrm>
            <a:prstGeom prst="rect">
              <a:avLst/>
            </a:prstGeom>
            <a:grpFill/>
          </p:spPr>
          <p:txBody>
            <a:bodyPr lIns="50800" tIns="50800" rIns="50800" bIns="50800" rtlCol="0" anchor="ctr"/>
            <a:lstStyle/>
            <a:p>
              <a:pPr algn="ctr">
                <a:lnSpc>
                  <a:spcPts val="1960"/>
                </a:lnSpc>
              </a:pPr>
              <a:endParaRPr/>
            </a:p>
          </p:txBody>
        </p:sp>
      </p:grpSp>
      <p:grpSp>
        <p:nvGrpSpPr>
          <p:cNvPr id="30" name="Group 3">
            <a:extLst>
              <a:ext uri="{FF2B5EF4-FFF2-40B4-BE49-F238E27FC236}">
                <a16:creationId xmlns:a16="http://schemas.microsoft.com/office/drawing/2014/main" id="{6C232A8E-012C-4506-B321-7D863740EFB2}"/>
              </a:ext>
            </a:extLst>
          </p:cNvPr>
          <p:cNvGrpSpPr/>
          <p:nvPr/>
        </p:nvGrpSpPr>
        <p:grpSpPr>
          <a:xfrm>
            <a:off x="17596711" y="127692"/>
            <a:ext cx="683355" cy="10210808"/>
            <a:chOff x="0" y="0"/>
            <a:chExt cx="1763625" cy="2709333"/>
          </a:xfrm>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p:grpSpPr>
        <p:sp>
          <p:nvSpPr>
            <p:cNvPr id="31" name="Freeform 4">
              <a:extLst>
                <a:ext uri="{FF2B5EF4-FFF2-40B4-BE49-F238E27FC236}">
                  <a16:creationId xmlns:a16="http://schemas.microsoft.com/office/drawing/2014/main" id="{7E109FED-C531-42BD-812B-481BBD1025A4}"/>
                </a:ext>
              </a:extLst>
            </p:cNvPr>
            <p:cNvSpPr/>
            <p:nvPr/>
          </p:nvSpPr>
          <p:spPr>
            <a:xfrm>
              <a:off x="0" y="0"/>
              <a:ext cx="1763625" cy="2709333"/>
            </a:xfrm>
            <a:custGeom>
              <a:avLst/>
              <a:gdLst/>
              <a:ahLst/>
              <a:cxnLst/>
              <a:rect l="l" t="t" r="r" b="b"/>
              <a:pathLst>
                <a:path w="1763625" h="2709333">
                  <a:moveTo>
                    <a:pt x="0" y="0"/>
                  </a:moveTo>
                  <a:lnTo>
                    <a:pt x="1763625" y="0"/>
                  </a:lnTo>
                  <a:lnTo>
                    <a:pt x="1763625" y="2709333"/>
                  </a:lnTo>
                  <a:lnTo>
                    <a:pt x="0" y="2709333"/>
                  </a:lnTo>
                  <a:close/>
                </a:path>
              </a:pathLst>
            </a:custGeom>
            <a:grpFill/>
          </p:spPr>
        </p:sp>
        <p:sp>
          <p:nvSpPr>
            <p:cNvPr id="32" name="TextBox 5">
              <a:extLst>
                <a:ext uri="{FF2B5EF4-FFF2-40B4-BE49-F238E27FC236}">
                  <a16:creationId xmlns:a16="http://schemas.microsoft.com/office/drawing/2014/main" id="{D841C5EF-3FB7-442C-BFC0-FAD0A1F0F472}"/>
                </a:ext>
              </a:extLst>
            </p:cNvPr>
            <p:cNvSpPr txBox="1"/>
            <p:nvPr/>
          </p:nvSpPr>
          <p:spPr>
            <a:xfrm>
              <a:off x="0" y="-28575"/>
              <a:ext cx="1763625" cy="2737908"/>
            </a:xfrm>
            <a:prstGeom prst="rect">
              <a:avLst/>
            </a:prstGeom>
            <a:grpFill/>
          </p:spPr>
          <p:txBody>
            <a:bodyPr lIns="50800" tIns="50800" rIns="50800" bIns="50800" rtlCol="0" anchor="ctr"/>
            <a:lstStyle/>
            <a:p>
              <a:pPr algn="ctr">
                <a:lnSpc>
                  <a:spcPts val="1960"/>
                </a:lnSpc>
              </a:pPr>
              <a:endParaRPr/>
            </a:p>
          </p:txBody>
        </p:sp>
      </p:grpSp>
      <p:sp>
        <p:nvSpPr>
          <p:cNvPr id="33" name="Rectangle 32">
            <a:extLst>
              <a:ext uri="{FF2B5EF4-FFF2-40B4-BE49-F238E27FC236}">
                <a16:creationId xmlns:a16="http://schemas.microsoft.com/office/drawing/2014/main" id="{96474453-216B-4E2B-A5B9-67D0DD19C406}"/>
              </a:ext>
            </a:extLst>
          </p:cNvPr>
          <p:cNvSpPr/>
          <p:nvPr/>
        </p:nvSpPr>
        <p:spPr>
          <a:xfrm>
            <a:off x="1055432" y="2404754"/>
            <a:ext cx="7085905" cy="6478697"/>
          </a:xfrm>
          <a:prstGeom prst="rect">
            <a:avLst/>
          </a:prstGeom>
        </p:spPr>
        <p:txBody>
          <a:bodyPr wrap="square">
            <a:spAutoFit/>
          </a:bodyPr>
          <a:lstStyle/>
          <a:p>
            <a:pPr algn="just">
              <a:spcAft>
                <a:spcPts val="0"/>
              </a:spcAft>
            </a:pPr>
            <a:r>
              <a:rPr lang="en-GB" sz="1660" b="1">
                <a:solidFill>
                  <a:schemeClr val="accent5">
                    <a:lumMod val="50000"/>
                  </a:schemeClr>
                </a:solidFill>
                <a:latin typeface="Nunito Sans" panose="020B0604020202020204" charset="0"/>
                <a:ea typeface="Calibri" panose="020F0502020204030204" pitchFamily="34" charset="0"/>
              </a:rPr>
              <a:t>Child Death Review Process </a:t>
            </a:r>
          </a:p>
          <a:p>
            <a:pPr algn="just">
              <a:spcAft>
                <a:spcPts val="0"/>
              </a:spcAft>
            </a:pPr>
            <a:endParaRPr lang="en-GB" sz="1660" b="1">
              <a:solidFill>
                <a:schemeClr val="accent5">
                  <a:lumMod val="50000"/>
                </a:schemeClr>
              </a:solidFill>
              <a:latin typeface="Nunito Sans" panose="020B0604020202020204" charset="0"/>
              <a:ea typeface="Calibri" panose="020F0502020204030204" pitchFamily="34" charset="0"/>
            </a:endParaRPr>
          </a:p>
          <a:p>
            <a:pPr algn="just">
              <a:spcAft>
                <a:spcPts val="0"/>
              </a:spcAft>
            </a:pPr>
            <a:r>
              <a:rPr lang="en-GB" sz="1660">
                <a:solidFill>
                  <a:schemeClr val="accent5">
                    <a:lumMod val="50000"/>
                  </a:schemeClr>
                </a:solidFill>
                <a:latin typeface="Nunito Sans" panose="020B0604020202020204" charset="0"/>
                <a:ea typeface="Calibri" panose="020F0502020204030204" pitchFamily="34" charset="0"/>
              </a:rPr>
              <a:t>The purpose of the Child Death Review Process is to review and/or analysis is to identify any matters relating to the death, or deaths, that are relevant to the welfare of children in the area, or to public health and safety, and to consider whether action should be taken in relation to any matters identified. The child death review process covers children, regardless of the cause of death. </a:t>
            </a:r>
            <a:r>
              <a:rPr lang="en-GB" sz="1660" u="sng">
                <a:solidFill>
                  <a:schemeClr val="accent5">
                    <a:lumMod val="50000"/>
                  </a:schemeClr>
                </a:solidFill>
                <a:latin typeface="Nunito Sans" panose="020B0604020202020204" charset="0"/>
                <a:ea typeface="Calibri" panose="020F0502020204030204" pitchFamily="34" charset="0"/>
              </a:rPr>
              <a:t>The process intends to; </a:t>
            </a:r>
          </a:p>
          <a:p>
            <a:pPr algn="just">
              <a:spcAft>
                <a:spcPts val="0"/>
              </a:spcAft>
            </a:pPr>
            <a:endParaRPr lang="en-GB" sz="1660">
              <a:solidFill>
                <a:schemeClr val="accent5">
                  <a:lumMod val="50000"/>
                </a:schemeClr>
              </a:solidFill>
              <a:latin typeface="Nunito Sans" panose="020B0604020202020204" charset="0"/>
              <a:ea typeface="Calibri" panose="020F0502020204030204" pitchFamily="34" charset="0"/>
            </a:endParaRPr>
          </a:p>
          <a:p>
            <a:pPr marL="342900" lvl="0" indent="-342900" algn="just">
              <a:spcAft>
                <a:spcPts val="0"/>
              </a:spcAft>
              <a:buFont typeface="Symbol" panose="05050102010706020507" pitchFamily="18" charset="2"/>
              <a:buChar char=""/>
            </a:pPr>
            <a:r>
              <a:rPr lang="en-US" sz="1660">
                <a:solidFill>
                  <a:schemeClr val="accent5">
                    <a:lumMod val="50000"/>
                  </a:schemeClr>
                </a:solidFill>
                <a:latin typeface="Nunito Sans" panose="020B0604020202020204" charset="0"/>
                <a:ea typeface="MS ??"/>
              </a:rPr>
              <a:t>Document, </a:t>
            </a:r>
            <a:r>
              <a:rPr lang="en-US" sz="1660" err="1">
                <a:solidFill>
                  <a:schemeClr val="accent5">
                    <a:lumMod val="50000"/>
                  </a:schemeClr>
                </a:solidFill>
                <a:latin typeface="Nunito Sans" panose="020B0604020202020204" charset="0"/>
                <a:ea typeface="MS ??"/>
              </a:rPr>
              <a:t>analyse</a:t>
            </a:r>
            <a:r>
              <a:rPr lang="en-US" sz="1660">
                <a:solidFill>
                  <a:schemeClr val="accent5">
                    <a:lumMod val="50000"/>
                  </a:schemeClr>
                </a:solidFill>
                <a:latin typeface="Nunito Sans" panose="020B0604020202020204" charset="0"/>
                <a:ea typeface="MS ??"/>
              </a:rPr>
              <a:t> and review information in relation to each child that dies in order to confirm the cause of death, determine any contributing factors and to identify learning arising from the process that may prevent future child deaths </a:t>
            </a:r>
          </a:p>
          <a:p>
            <a:pPr marL="342900" lvl="0" indent="-342900" algn="just">
              <a:spcAft>
                <a:spcPts val="0"/>
              </a:spcAft>
              <a:buFont typeface="Symbol" panose="05050102010706020507" pitchFamily="18" charset="2"/>
              <a:buChar char=""/>
            </a:pPr>
            <a:endParaRPr lang="en-GB" sz="1660">
              <a:solidFill>
                <a:schemeClr val="accent5">
                  <a:lumMod val="50000"/>
                </a:schemeClr>
              </a:solidFill>
              <a:latin typeface="Nunito Sans" panose="020B0604020202020204" charset="0"/>
              <a:ea typeface="MS ??"/>
            </a:endParaRPr>
          </a:p>
          <a:p>
            <a:pPr marL="342900" lvl="0" indent="-342900" algn="just">
              <a:spcAft>
                <a:spcPts val="0"/>
              </a:spcAft>
              <a:buFont typeface="Symbol" panose="05050102010706020507" pitchFamily="18" charset="2"/>
              <a:buChar char=""/>
            </a:pPr>
            <a:r>
              <a:rPr lang="en-US" sz="1660">
                <a:solidFill>
                  <a:schemeClr val="accent5">
                    <a:lumMod val="50000"/>
                  </a:schemeClr>
                </a:solidFill>
                <a:latin typeface="Nunito Sans" panose="020B0604020202020204" charset="0"/>
                <a:ea typeface="MS ??"/>
              </a:rPr>
              <a:t>To make recommendations to all relevant organisations where actions have been identified which may prevent future deaths or promote the health, safety and wellbeing of children </a:t>
            </a:r>
          </a:p>
          <a:p>
            <a:pPr marL="342900" lvl="0" indent="-342900" algn="just">
              <a:spcAft>
                <a:spcPts val="0"/>
              </a:spcAft>
              <a:buFont typeface="Symbol" panose="05050102010706020507" pitchFamily="18" charset="2"/>
              <a:buChar char=""/>
            </a:pPr>
            <a:endParaRPr lang="en-GB" sz="1660">
              <a:solidFill>
                <a:schemeClr val="accent5">
                  <a:lumMod val="50000"/>
                </a:schemeClr>
              </a:solidFill>
              <a:latin typeface="Nunito Sans" panose="020B0604020202020204" charset="0"/>
              <a:ea typeface="MS ??"/>
            </a:endParaRPr>
          </a:p>
          <a:p>
            <a:pPr marL="342900" lvl="0" indent="-342900" algn="just">
              <a:spcAft>
                <a:spcPts val="0"/>
              </a:spcAft>
              <a:buFont typeface="Symbol" panose="05050102010706020507" pitchFamily="18" charset="2"/>
              <a:buChar char=""/>
            </a:pPr>
            <a:r>
              <a:rPr lang="en-US" sz="1660">
                <a:solidFill>
                  <a:schemeClr val="accent5">
                    <a:lumMod val="50000"/>
                  </a:schemeClr>
                </a:solidFill>
                <a:latin typeface="Nunito Sans" panose="020B0604020202020204" charset="0"/>
                <a:ea typeface="MS ??"/>
              </a:rPr>
              <a:t>To produce an annual report on local patterns and trends in child death, any lessons learnt and actions taken, and the effectiveness of the wider Child Death Review Process </a:t>
            </a:r>
          </a:p>
          <a:p>
            <a:pPr marL="342900" lvl="0" indent="-342900" algn="just">
              <a:spcAft>
                <a:spcPts val="0"/>
              </a:spcAft>
              <a:buFont typeface="Symbol" panose="05050102010706020507" pitchFamily="18" charset="2"/>
              <a:buChar char=""/>
            </a:pPr>
            <a:endParaRPr lang="en-GB" sz="1660">
              <a:solidFill>
                <a:schemeClr val="accent5">
                  <a:lumMod val="50000"/>
                </a:schemeClr>
              </a:solidFill>
              <a:latin typeface="Nunito Sans" panose="020B0604020202020204" charset="0"/>
              <a:ea typeface="MS ??"/>
            </a:endParaRPr>
          </a:p>
          <a:p>
            <a:pPr marL="342900" lvl="0" indent="-342900" algn="just">
              <a:spcAft>
                <a:spcPts val="0"/>
              </a:spcAft>
              <a:buFont typeface="Symbol" panose="05050102010706020507" pitchFamily="18" charset="2"/>
              <a:buChar char=""/>
            </a:pPr>
            <a:r>
              <a:rPr lang="en-US" sz="1660">
                <a:solidFill>
                  <a:schemeClr val="accent5">
                    <a:lumMod val="50000"/>
                  </a:schemeClr>
                </a:solidFill>
                <a:latin typeface="Nunito Sans" panose="020B0604020202020204" charset="0"/>
                <a:ea typeface="MS ??"/>
              </a:rPr>
              <a:t>To contribute to local, regional and national initiatives to improve learning from Child Death Reviews</a:t>
            </a:r>
            <a:endParaRPr lang="en-GB" sz="1660">
              <a:solidFill>
                <a:schemeClr val="accent5">
                  <a:lumMod val="50000"/>
                </a:schemeClr>
              </a:solidFill>
              <a:latin typeface="Nunito Sans" panose="020B0604020202020204" charset="0"/>
              <a:ea typeface="MS ??"/>
            </a:endParaRPr>
          </a:p>
          <a:p>
            <a:pPr marL="457200" algn="just">
              <a:spcAft>
                <a:spcPts val="0"/>
              </a:spcAft>
            </a:pPr>
            <a:r>
              <a:rPr lang="en-US" sz="1660">
                <a:solidFill>
                  <a:schemeClr val="accent5">
                    <a:lumMod val="50000"/>
                  </a:schemeClr>
                </a:solidFill>
                <a:latin typeface="Nunito Sans" panose="020B0604020202020204" charset="0"/>
                <a:ea typeface="MS ??"/>
              </a:rPr>
              <a:t> </a:t>
            </a:r>
            <a:endParaRPr lang="en-GB" sz="1660">
              <a:solidFill>
                <a:schemeClr val="accent5">
                  <a:lumMod val="50000"/>
                </a:schemeClr>
              </a:solidFill>
              <a:latin typeface="Nunito Sans" panose="020B0604020202020204" charset="0"/>
              <a:ea typeface="MS ??"/>
            </a:endParaRPr>
          </a:p>
        </p:txBody>
      </p:sp>
      <p:sp>
        <p:nvSpPr>
          <p:cNvPr id="34" name="Rectangle 33">
            <a:extLst>
              <a:ext uri="{FF2B5EF4-FFF2-40B4-BE49-F238E27FC236}">
                <a16:creationId xmlns:a16="http://schemas.microsoft.com/office/drawing/2014/main" id="{9E8BEE5D-E083-468C-935E-A59437AF0450}"/>
              </a:ext>
            </a:extLst>
          </p:cNvPr>
          <p:cNvSpPr/>
          <p:nvPr/>
        </p:nvSpPr>
        <p:spPr>
          <a:xfrm>
            <a:off x="10146665" y="2404754"/>
            <a:ext cx="7026062" cy="6244786"/>
          </a:xfrm>
          <a:prstGeom prst="rect">
            <a:avLst/>
          </a:prstGeom>
        </p:spPr>
        <p:txBody>
          <a:bodyPr wrap="square">
            <a:spAutoFit/>
          </a:bodyPr>
          <a:lstStyle/>
          <a:p>
            <a:r>
              <a:rPr lang="en-GB" sz="1660">
                <a:solidFill>
                  <a:schemeClr val="accent5">
                    <a:lumMod val="50000"/>
                  </a:schemeClr>
                </a:solidFill>
                <a:latin typeface="Nunito Sans" panose="020B0604020202020204" charset="0"/>
              </a:rPr>
              <a:t>The total number of child deaths for Stoke-on-Trent 2023-2024 was 24. As in previous years a child is most at risk of death when under the age of 1, and particularly within the first 27 days of life, followed by the 28-364 days bracket.   </a:t>
            </a:r>
          </a:p>
          <a:p>
            <a:endParaRPr lang="en-GB" sz="1660">
              <a:solidFill>
                <a:schemeClr val="accent5">
                  <a:lumMod val="50000"/>
                </a:schemeClr>
              </a:solidFill>
              <a:latin typeface="Nunito Sans" panose="020B0604020202020204" charset="0"/>
            </a:endParaRPr>
          </a:p>
          <a:p>
            <a:r>
              <a:rPr lang="en-GB" sz="1660">
                <a:solidFill>
                  <a:schemeClr val="accent5">
                    <a:lumMod val="50000"/>
                  </a:schemeClr>
                </a:solidFill>
                <a:latin typeface="Nunito Sans" panose="020B0604020202020204" charset="0"/>
              </a:rPr>
              <a:t>Across Staffordshire and Stoke-on-Trent the largest proportion of child deaths were children who died under a year of age </a:t>
            </a:r>
          </a:p>
          <a:p>
            <a:endParaRPr lang="en-GB" sz="1660">
              <a:solidFill>
                <a:schemeClr val="accent5">
                  <a:lumMod val="50000"/>
                </a:schemeClr>
              </a:solidFill>
              <a:latin typeface="Nunito Sans" panose="020B0604020202020204" charset="0"/>
            </a:endParaRPr>
          </a:p>
          <a:p>
            <a:r>
              <a:rPr lang="en-GB" sz="1660">
                <a:solidFill>
                  <a:schemeClr val="accent5">
                    <a:lumMod val="50000"/>
                  </a:schemeClr>
                </a:solidFill>
                <a:latin typeface="Nunito Sans" panose="020B0604020202020204" charset="0"/>
              </a:rPr>
              <a:t>Across the two areas there has been a significant increase in deaths of teenagers 10-17 years, mostly related to RTC’s and death by suicide, and for this age category this represents an increase of 32% from the last reporting period. </a:t>
            </a:r>
          </a:p>
          <a:p>
            <a:endParaRPr lang="en-GB" sz="1660">
              <a:solidFill>
                <a:schemeClr val="accent5">
                  <a:lumMod val="50000"/>
                </a:schemeClr>
              </a:solidFill>
              <a:latin typeface="Nunito Sans" panose="020B0604020202020204" charset="0"/>
            </a:endParaRPr>
          </a:p>
          <a:p>
            <a:r>
              <a:rPr lang="en-GB" sz="1660">
                <a:solidFill>
                  <a:schemeClr val="accent5">
                    <a:lumMod val="50000"/>
                  </a:schemeClr>
                </a:solidFill>
                <a:latin typeface="Nunito Sans" panose="020B0604020202020204" charset="0"/>
              </a:rPr>
              <a:t>There was an increase in the number of unexpected deaths across the local areas.</a:t>
            </a:r>
          </a:p>
          <a:p>
            <a:endParaRPr lang="en-GB" sz="1660">
              <a:solidFill>
                <a:schemeClr val="accent5">
                  <a:lumMod val="50000"/>
                </a:schemeClr>
              </a:solidFill>
              <a:latin typeface="Nunito Sans" panose="020B0604020202020204" charset="0"/>
            </a:endParaRPr>
          </a:p>
          <a:p>
            <a:r>
              <a:rPr lang="en-GB" sz="1660">
                <a:solidFill>
                  <a:schemeClr val="accent5">
                    <a:lumMod val="50000"/>
                  </a:schemeClr>
                </a:solidFill>
                <a:latin typeface="Nunito Sans" panose="020B0604020202020204" charset="0"/>
              </a:rPr>
              <a:t>In line with national trends over half of death notifications are for male children. White British and White Any Other Background account for the largest ethnicity group followed by Asian/Asian British Pakistani.</a:t>
            </a:r>
          </a:p>
          <a:p>
            <a:endParaRPr lang="en-GB" sz="1660">
              <a:solidFill>
                <a:schemeClr val="accent5">
                  <a:lumMod val="50000"/>
                </a:schemeClr>
              </a:solidFill>
              <a:latin typeface="Nunito Sans" panose="020B0604020202020204" charset="0"/>
            </a:endParaRPr>
          </a:p>
          <a:p>
            <a:r>
              <a:rPr lang="en-GB" sz="1660">
                <a:solidFill>
                  <a:schemeClr val="accent5">
                    <a:lumMod val="50000"/>
                  </a:schemeClr>
                </a:solidFill>
                <a:latin typeface="Nunito Sans" panose="020B0604020202020204" charset="0"/>
              </a:rPr>
              <a:t>When looking at locations of the onset of illness, home was the largest category, followed by the labour ward.</a:t>
            </a:r>
          </a:p>
          <a:p>
            <a:endParaRPr lang="en-GB" sz="1660">
              <a:solidFill>
                <a:schemeClr val="accent5">
                  <a:lumMod val="50000"/>
                </a:schemeClr>
              </a:solidFill>
              <a:latin typeface="Nunito Sans" panose="020B0604020202020204" charset="0"/>
            </a:endParaRPr>
          </a:p>
          <a:p>
            <a:endParaRPr lang="en-GB"/>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620">
            <a:off x="1028680" y="9263062"/>
            <a:ext cx="7086653" cy="0"/>
          </a:xfrm>
          <a:prstGeom prst="line">
            <a:avLst/>
          </a:prstGeom>
          <a:ln w="19050" cap="flat">
            <a:solidFill>
              <a:srgbClr val="00C2CB"/>
            </a:solidFill>
            <a:prstDash val="solid"/>
            <a:headEnd type="none" w="sm" len="sm"/>
            <a:tailEnd type="none" w="sm" len="sm"/>
          </a:ln>
        </p:spPr>
      </p:sp>
      <p:sp>
        <p:nvSpPr>
          <p:cNvPr id="3" name="Freeform 3"/>
          <p:cNvSpPr/>
          <p:nvPr/>
        </p:nvSpPr>
        <p:spPr>
          <a:xfrm>
            <a:off x="15402048" y="8294492"/>
            <a:ext cx="1770679" cy="1089927"/>
          </a:xfrm>
          <a:custGeom>
            <a:avLst/>
            <a:gdLst/>
            <a:ahLst/>
            <a:cxnLst/>
            <a:rect l="l" t="t" r="r" b="b"/>
            <a:pathLst>
              <a:path w="1770679" h="1089927">
                <a:moveTo>
                  <a:pt x="0" y="0"/>
                </a:moveTo>
                <a:lnTo>
                  <a:pt x="1770679" y="0"/>
                </a:lnTo>
                <a:lnTo>
                  <a:pt x="1770679" y="1089927"/>
                </a:lnTo>
                <a:lnTo>
                  <a:pt x="0" y="1089927"/>
                </a:lnTo>
                <a:lnTo>
                  <a:pt x="0" y="0"/>
                </a:lnTo>
                <a:close/>
              </a:path>
            </a:pathLst>
          </a:custGeom>
          <a:blipFill>
            <a:blip r:embed="rId2"/>
            <a:stretch>
              <a:fillRect/>
            </a:stretch>
          </a:blipFill>
        </p:spPr>
      </p:sp>
      <p:sp>
        <p:nvSpPr>
          <p:cNvPr id="5" name="TextBox 5"/>
          <p:cNvSpPr txBox="1"/>
          <p:nvPr/>
        </p:nvSpPr>
        <p:spPr>
          <a:xfrm>
            <a:off x="1028700" y="1019175"/>
            <a:ext cx="7085905" cy="1538883"/>
          </a:xfrm>
          <a:prstGeom prst="rect">
            <a:avLst/>
          </a:prstGeom>
        </p:spPr>
        <p:txBody>
          <a:bodyPr wrap="square" lIns="0" tIns="0" rIns="0" bIns="0" rtlCol="0" anchor="t">
            <a:spAutoFit/>
          </a:bodyPr>
          <a:lstStyle/>
          <a:p>
            <a:pPr algn="l">
              <a:lnSpc>
                <a:spcPts val="6000"/>
              </a:lnSpc>
            </a:pPr>
            <a:r>
              <a:rPr lang="en-US" sz="5000" b="1">
                <a:solidFill>
                  <a:srgbClr val="0E3F54"/>
                </a:solidFill>
                <a:latin typeface="Nunito Sans Heavy" panose="020B0604020202020204" charset="0"/>
                <a:ea typeface="Nunito Sans Bold"/>
                <a:cs typeface="Nunito Sans Bold"/>
                <a:sym typeface="Nunito Sans Bold"/>
              </a:rPr>
              <a:t>Child Death Overview Panel</a:t>
            </a:r>
          </a:p>
        </p:txBody>
      </p:sp>
      <p:sp>
        <p:nvSpPr>
          <p:cNvPr id="8" name="TextBox 8"/>
          <p:cNvSpPr txBox="1"/>
          <p:nvPr/>
        </p:nvSpPr>
        <p:spPr>
          <a:xfrm>
            <a:off x="7066366" y="9629732"/>
            <a:ext cx="1048963" cy="242631"/>
          </a:xfrm>
          <a:prstGeom prst="rect">
            <a:avLst/>
          </a:prstGeom>
        </p:spPr>
        <p:txBody>
          <a:bodyPr lIns="0" tIns="0" rIns="0" bIns="0" rtlCol="0" anchor="t">
            <a:spAutoFit/>
          </a:bodyPr>
          <a:lstStyle/>
          <a:p>
            <a:pPr algn="r">
              <a:lnSpc>
                <a:spcPts val="1960"/>
              </a:lnSpc>
            </a:pPr>
            <a:r>
              <a:rPr lang="en-US" sz="1400" b="1">
                <a:solidFill>
                  <a:srgbClr val="2B2B2B"/>
                </a:solidFill>
                <a:latin typeface="Poppins Medium"/>
                <a:ea typeface="Poppins Medium"/>
                <a:cs typeface="Poppins Medium"/>
                <a:sym typeface="Poppins Medium"/>
              </a:rPr>
              <a:t>33</a:t>
            </a:r>
          </a:p>
        </p:txBody>
      </p:sp>
      <p:sp>
        <p:nvSpPr>
          <p:cNvPr id="10" name="TextBox 10"/>
          <p:cNvSpPr txBox="1"/>
          <p:nvPr/>
        </p:nvSpPr>
        <p:spPr>
          <a:xfrm>
            <a:off x="1028683" y="2592805"/>
            <a:ext cx="5821321" cy="333425"/>
          </a:xfrm>
          <a:prstGeom prst="rect">
            <a:avLst/>
          </a:prstGeom>
        </p:spPr>
        <p:txBody>
          <a:bodyPr lIns="0" tIns="0" rIns="0" bIns="0" rtlCol="0" anchor="t">
            <a:spAutoFit/>
          </a:bodyPr>
          <a:lstStyle/>
          <a:p>
            <a:pPr algn="l">
              <a:lnSpc>
                <a:spcPts val="2593"/>
              </a:lnSpc>
            </a:pPr>
            <a:endParaRPr lang="en-US" sz="2075" spc="207">
              <a:solidFill>
                <a:srgbClr val="51B59F"/>
              </a:solidFill>
              <a:latin typeface="League Spartan"/>
              <a:ea typeface="League Spartan"/>
              <a:cs typeface="League Spartan"/>
              <a:sym typeface="League Spartan"/>
            </a:endParaRPr>
          </a:p>
        </p:txBody>
      </p:sp>
      <p:sp>
        <p:nvSpPr>
          <p:cNvPr id="15" name="TextBox 15"/>
          <p:cNvSpPr txBox="1"/>
          <p:nvPr/>
        </p:nvSpPr>
        <p:spPr>
          <a:xfrm>
            <a:off x="1028683" y="9429750"/>
            <a:ext cx="5012778" cy="507365"/>
          </a:xfrm>
          <a:prstGeom prst="rect">
            <a:avLst/>
          </a:prstGeom>
        </p:spPr>
        <p:txBody>
          <a:bodyPr lIns="0" tIns="0" rIns="0" bIns="0" rtlCol="0" anchor="t">
            <a:spAutoFit/>
          </a:bodyPr>
          <a:lstStyle/>
          <a:p>
            <a:pPr algn="l">
              <a:lnSpc>
                <a:spcPts val="1960"/>
              </a:lnSpc>
            </a:pPr>
            <a:r>
              <a:rPr lang="en-US" sz="1400" b="1">
                <a:solidFill>
                  <a:srgbClr val="2B2B2B"/>
                </a:solidFill>
                <a:latin typeface="Poppins Medium"/>
                <a:ea typeface="Poppins Medium"/>
                <a:cs typeface="Poppins Medium"/>
                <a:sym typeface="Poppins Medium"/>
              </a:rPr>
              <a:t>Stoke-on-Trent Safeguarding Children Partnership</a:t>
            </a:r>
          </a:p>
          <a:p>
            <a:pPr algn="l">
              <a:lnSpc>
                <a:spcPts val="1960"/>
              </a:lnSpc>
            </a:pPr>
            <a:r>
              <a:rPr lang="en-US" sz="1400" b="1">
                <a:solidFill>
                  <a:srgbClr val="2B2B2B"/>
                </a:solidFill>
                <a:latin typeface="Poppins Medium"/>
                <a:ea typeface="Poppins Medium"/>
                <a:cs typeface="Poppins Medium"/>
                <a:sym typeface="Poppins Medium"/>
              </a:rPr>
              <a:t>Yearly Report 2023/24</a:t>
            </a:r>
          </a:p>
        </p:txBody>
      </p:sp>
      <p:grpSp>
        <p:nvGrpSpPr>
          <p:cNvPr id="27" name="Group 3">
            <a:extLst>
              <a:ext uri="{FF2B5EF4-FFF2-40B4-BE49-F238E27FC236}">
                <a16:creationId xmlns:a16="http://schemas.microsoft.com/office/drawing/2014/main" id="{0A905214-F8C2-424B-93E4-0D1FC6727D64}"/>
              </a:ext>
            </a:extLst>
          </p:cNvPr>
          <p:cNvGrpSpPr/>
          <p:nvPr/>
        </p:nvGrpSpPr>
        <p:grpSpPr>
          <a:xfrm>
            <a:off x="-17" y="81635"/>
            <a:ext cx="683355" cy="10210808"/>
            <a:chOff x="0" y="0"/>
            <a:chExt cx="1763625" cy="2709333"/>
          </a:xfrm>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p:grpSpPr>
        <p:sp>
          <p:nvSpPr>
            <p:cNvPr id="28" name="Freeform 4">
              <a:extLst>
                <a:ext uri="{FF2B5EF4-FFF2-40B4-BE49-F238E27FC236}">
                  <a16:creationId xmlns:a16="http://schemas.microsoft.com/office/drawing/2014/main" id="{48274251-9C2F-44A6-B7D6-B4C1594EFAA1}"/>
                </a:ext>
              </a:extLst>
            </p:cNvPr>
            <p:cNvSpPr/>
            <p:nvPr/>
          </p:nvSpPr>
          <p:spPr>
            <a:xfrm>
              <a:off x="0" y="0"/>
              <a:ext cx="1763625" cy="2709333"/>
            </a:xfrm>
            <a:custGeom>
              <a:avLst/>
              <a:gdLst/>
              <a:ahLst/>
              <a:cxnLst/>
              <a:rect l="l" t="t" r="r" b="b"/>
              <a:pathLst>
                <a:path w="1763625" h="2709333">
                  <a:moveTo>
                    <a:pt x="0" y="0"/>
                  </a:moveTo>
                  <a:lnTo>
                    <a:pt x="1763625" y="0"/>
                  </a:lnTo>
                  <a:lnTo>
                    <a:pt x="1763625" y="2709333"/>
                  </a:lnTo>
                  <a:lnTo>
                    <a:pt x="0" y="2709333"/>
                  </a:lnTo>
                  <a:close/>
                </a:path>
              </a:pathLst>
            </a:custGeom>
            <a:grpFill/>
          </p:spPr>
        </p:sp>
        <p:sp>
          <p:nvSpPr>
            <p:cNvPr id="29" name="TextBox 5">
              <a:extLst>
                <a:ext uri="{FF2B5EF4-FFF2-40B4-BE49-F238E27FC236}">
                  <a16:creationId xmlns:a16="http://schemas.microsoft.com/office/drawing/2014/main" id="{3E92B408-C8DB-4E5E-BA5B-4B90E8C131E6}"/>
                </a:ext>
              </a:extLst>
            </p:cNvPr>
            <p:cNvSpPr txBox="1"/>
            <p:nvPr/>
          </p:nvSpPr>
          <p:spPr>
            <a:xfrm>
              <a:off x="0" y="-28575"/>
              <a:ext cx="1763625" cy="2737908"/>
            </a:xfrm>
            <a:prstGeom prst="rect">
              <a:avLst/>
            </a:prstGeom>
            <a:grpFill/>
          </p:spPr>
          <p:txBody>
            <a:bodyPr lIns="50800" tIns="50800" rIns="50800" bIns="50800" rtlCol="0" anchor="ctr"/>
            <a:lstStyle/>
            <a:p>
              <a:pPr algn="ctr">
                <a:lnSpc>
                  <a:spcPts val="1960"/>
                </a:lnSpc>
              </a:pPr>
              <a:endParaRPr/>
            </a:p>
          </p:txBody>
        </p:sp>
      </p:grpSp>
      <p:grpSp>
        <p:nvGrpSpPr>
          <p:cNvPr id="30" name="Group 3">
            <a:extLst>
              <a:ext uri="{FF2B5EF4-FFF2-40B4-BE49-F238E27FC236}">
                <a16:creationId xmlns:a16="http://schemas.microsoft.com/office/drawing/2014/main" id="{6C232A8E-012C-4506-B321-7D863740EFB2}"/>
              </a:ext>
            </a:extLst>
          </p:cNvPr>
          <p:cNvGrpSpPr/>
          <p:nvPr/>
        </p:nvGrpSpPr>
        <p:grpSpPr>
          <a:xfrm>
            <a:off x="17596711" y="127692"/>
            <a:ext cx="683355" cy="10210808"/>
            <a:chOff x="0" y="0"/>
            <a:chExt cx="1763625" cy="2709333"/>
          </a:xfrm>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p:grpSpPr>
        <p:sp>
          <p:nvSpPr>
            <p:cNvPr id="31" name="Freeform 4">
              <a:extLst>
                <a:ext uri="{FF2B5EF4-FFF2-40B4-BE49-F238E27FC236}">
                  <a16:creationId xmlns:a16="http://schemas.microsoft.com/office/drawing/2014/main" id="{7E109FED-C531-42BD-812B-481BBD1025A4}"/>
                </a:ext>
              </a:extLst>
            </p:cNvPr>
            <p:cNvSpPr/>
            <p:nvPr/>
          </p:nvSpPr>
          <p:spPr>
            <a:xfrm>
              <a:off x="0" y="0"/>
              <a:ext cx="1763625" cy="2709333"/>
            </a:xfrm>
            <a:custGeom>
              <a:avLst/>
              <a:gdLst/>
              <a:ahLst/>
              <a:cxnLst/>
              <a:rect l="l" t="t" r="r" b="b"/>
              <a:pathLst>
                <a:path w="1763625" h="2709333">
                  <a:moveTo>
                    <a:pt x="0" y="0"/>
                  </a:moveTo>
                  <a:lnTo>
                    <a:pt x="1763625" y="0"/>
                  </a:lnTo>
                  <a:lnTo>
                    <a:pt x="1763625" y="2709333"/>
                  </a:lnTo>
                  <a:lnTo>
                    <a:pt x="0" y="2709333"/>
                  </a:lnTo>
                  <a:close/>
                </a:path>
              </a:pathLst>
            </a:custGeom>
            <a:grpFill/>
          </p:spPr>
        </p:sp>
        <p:sp>
          <p:nvSpPr>
            <p:cNvPr id="32" name="TextBox 5">
              <a:extLst>
                <a:ext uri="{FF2B5EF4-FFF2-40B4-BE49-F238E27FC236}">
                  <a16:creationId xmlns:a16="http://schemas.microsoft.com/office/drawing/2014/main" id="{D841C5EF-3FB7-442C-BFC0-FAD0A1F0F472}"/>
                </a:ext>
              </a:extLst>
            </p:cNvPr>
            <p:cNvSpPr txBox="1"/>
            <p:nvPr/>
          </p:nvSpPr>
          <p:spPr>
            <a:xfrm>
              <a:off x="0" y="-28575"/>
              <a:ext cx="1763625" cy="2737908"/>
            </a:xfrm>
            <a:prstGeom prst="rect">
              <a:avLst/>
            </a:prstGeom>
            <a:grpFill/>
          </p:spPr>
          <p:txBody>
            <a:bodyPr lIns="50800" tIns="50800" rIns="50800" bIns="50800" rtlCol="0" anchor="ctr"/>
            <a:lstStyle/>
            <a:p>
              <a:pPr algn="ctr">
                <a:lnSpc>
                  <a:spcPts val="1960"/>
                </a:lnSpc>
              </a:pPr>
              <a:endParaRPr/>
            </a:p>
          </p:txBody>
        </p:sp>
      </p:grpSp>
      <p:sp>
        <p:nvSpPr>
          <p:cNvPr id="33" name="Rectangle 32">
            <a:extLst>
              <a:ext uri="{FF2B5EF4-FFF2-40B4-BE49-F238E27FC236}">
                <a16:creationId xmlns:a16="http://schemas.microsoft.com/office/drawing/2014/main" id="{96474453-216B-4E2B-A5B9-67D0DD19C406}"/>
              </a:ext>
            </a:extLst>
          </p:cNvPr>
          <p:cNvSpPr/>
          <p:nvPr/>
        </p:nvSpPr>
        <p:spPr>
          <a:xfrm>
            <a:off x="1028683" y="3029540"/>
            <a:ext cx="7085905" cy="6032421"/>
          </a:xfrm>
          <a:prstGeom prst="rect">
            <a:avLst/>
          </a:prstGeom>
        </p:spPr>
        <p:txBody>
          <a:bodyPr wrap="square">
            <a:spAutoFit/>
          </a:bodyPr>
          <a:lstStyle/>
          <a:p>
            <a:r>
              <a:rPr lang="en-GB" b="1" dirty="0"/>
              <a:t> </a:t>
            </a:r>
            <a:r>
              <a:rPr lang="en-GB" sz="1660" dirty="0">
                <a:solidFill>
                  <a:schemeClr val="accent5">
                    <a:lumMod val="50000"/>
                  </a:schemeClr>
                </a:solidFill>
                <a:latin typeface="Nunito Sans" panose="020B0604020202020204" charset="0"/>
              </a:rPr>
              <a:t>As part of the child death review process, CDOPs must record any contributory factors identified during the review and decide which may be modifiable. </a:t>
            </a:r>
          </a:p>
          <a:p>
            <a:r>
              <a:rPr lang="en-GB" sz="1660" dirty="0">
                <a:solidFill>
                  <a:schemeClr val="accent5">
                    <a:lumMod val="50000"/>
                  </a:schemeClr>
                </a:solidFill>
                <a:latin typeface="Nunito Sans" panose="020B0604020202020204" charset="0"/>
              </a:rPr>
              <a:t> </a:t>
            </a:r>
          </a:p>
          <a:p>
            <a:r>
              <a:rPr lang="en-GB" sz="1660" dirty="0">
                <a:solidFill>
                  <a:schemeClr val="accent5">
                    <a:lumMod val="50000"/>
                  </a:schemeClr>
                </a:solidFill>
                <a:latin typeface="Nunito Sans" panose="020B0604020202020204" charset="0"/>
              </a:rPr>
              <a:t>Modifiable factors are defined as ‘those, where, if actions could be taken through national or local interventions, the risk of future child deaths could be reduced’. </a:t>
            </a:r>
          </a:p>
          <a:p>
            <a:endParaRPr lang="en-GB" sz="1660" dirty="0">
              <a:solidFill>
                <a:schemeClr val="accent5">
                  <a:lumMod val="50000"/>
                </a:schemeClr>
              </a:solidFill>
              <a:latin typeface="Nunito Sans" panose="020B0604020202020204" charset="0"/>
              <a:ea typeface="MS ??"/>
            </a:endParaRPr>
          </a:p>
          <a:p>
            <a:r>
              <a:rPr lang="en-GB" dirty="0"/>
              <a:t>In </a:t>
            </a:r>
            <a:r>
              <a:rPr lang="en-GB" sz="1660" dirty="0">
                <a:solidFill>
                  <a:schemeClr val="accent5">
                    <a:lumMod val="50000"/>
                  </a:schemeClr>
                </a:solidFill>
                <a:latin typeface="Nunito Sans" panose="020B0604020202020204" charset="0"/>
              </a:rPr>
              <a:t>Stoke on Trent  of 28 deaths reviewed, modifiable factors were found in 12 deaths, some deaths had multiple modifiable factors. English was not mothers first language for 6 deaths.</a:t>
            </a:r>
          </a:p>
          <a:p>
            <a:endParaRPr lang="en-GB" sz="1660" dirty="0">
              <a:solidFill>
                <a:schemeClr val="accent5">
                  <a:lumMod val="50000"/>
                </a:schemeClr>
              </a:solidFill>
              <a:latin typeface="Nunito Sans" panose="020B0604020202020204" charset="0"/>
            </a:endParaRPr>
          </a:p>
          <a:p>
            <a:r>
              <a:rPr lang="en-GB" sz="1660" dirty="0">
                <a:solidFill>
                  <a:schemeClr val="accent5">
                    <a:lumMod val="50000"/>
                  </a:schemeClr>
                </a:solidFill>
                <a:latin typeface="Nunito Sans" panose="020B0604020202020204" charset="0"/>
              </a:rPr>
              <a:t>The age group of 0 - 27 days and 28 – 365 days were the top two age groups for modifiable factors. </a:t>
            </a:r>
          </a:p>
          <a:p>
            <a:endParaRPr lang="en-GB" sz="1660" dirty="0">
              <a:solidFill>
                <a:schemeClr val="accent5">
                  <a:lumMod val="50000"/>
                </a:schemeClr>
              </a:solidFill>
              <a:latin typeface="Nunito Sans" panose="020B0604020202020204" charset="0"/>
            </a:endParaRPr>
          </a:p>
          <a:p>
            <a:r>
              <a:rPr lang="en-GB" sz="1660" dirty="0">
                <a:solidFill>
                  <a:schemeClr val="accent5">
                    <a:lumMod val="50000"/>
                  </a:schemeClr>
                </a:solidFill>
                <a:latin typeface="Nunito Sans" panose="020B0604020202020204" charset="0"/>
              </a:rPr>
              <a:t>High modifiable factors across Staffordshire and Stoke-on-Trent include:</a:t>
            </a:r>
          </a:p>
          <a:p>
            <a:endParaRPr lang="en-GB" sz="1660" dirty="0">
              <a:solidFill>
                <a:schemeClr val="accent5">
                  <a:lumMod val="50000"/>
                </a:schemeClr>
              </a:solidFill>
              <a:latin typeface="Nunito Sans" panose="020B0604020202020204" charset="0"/>
            </a:endParaRPr>
          </a:p>
          <a:p>
            <a:pPr marL="285750" indent="-285750">
              <a:buFont typeface="Arial" panose="020B0604020202020204" pitchFamily="34" charset="0"/>
              <a:buChar char="•"/>
            </a:pPr>
            <a:r>
              <a:rPr lang="en-GB" sz="1660" dirty="0">
                <a:solidFill>
                  <a:schemeClr val="accent5">
                    <a:lumMod val="50000"/>
                  </a:schemeClr>
                </a:solidFill>
                <a:latin typeface="Nunito Sans" panose="020B0604020202020204" charset="0"/>
              </a:rPr>
              <a:t>Maternal smoking</a:t>
            </a:r>
          </a:p>
          <a:p>
            <a:pPr marL="285750" indent="-285750">
              <a:buFont typeface="Arial" panose="020B0604020202020204" pitchFamily="34" charset="0"/>
              <a:buChar char="•"/>
            </a:pPr>
            <a:r>
              <a:rPr lang="en-GB" sz="1660" dirty="0">
                <a:solidFill>
                  <a:schemeClr val="accent5">
                    <a:lumMod val="50000"/>
                  </a:schemeClr>
                </a:solidFill>
                <a:latin typeface="Nunito Sans" panose="020B0604020202020204" charset="0"/>
              </a:rPr>
              <a:t>Maternal obesity</a:t>
            </a:r>
          </a:p>
          <a:p>
            <a:pPr marL="285750" indent="-285750">
              <a:buFont typeface="Arial" panose="020B0604020202020204" pitchFamily="34" charset="0"/>
              <a:buChar char="•"/>
            </a:pPr>
            <a:r>
              <a:rPr lang="en-GB" sz="1660" dirty="0">
                <a:solidFill>
                  <a:schemeClr val="accent5">
                    <a:lumMod val="50000"/>
                  </a:schemeClr>
                </a:solidFill>
                <a:latin typeface="Nunito Sans" panose="020B0604020202020204" charset="0"/>
              </a:rPr>
              <a:t>Unsafe sleep environment</a:t>
            </a:r>
          </a:p>
          <a:p>
            <a:endParaRPr lang="en-GB" dirty="0">
              <a:solidFill>
                <a:schemeClr val="accent5">
                  <a:lumMod val="50000"/>
                </a:schemeClr>
              </a:solidFill>
              <a:latin typeface="Nunito Sans" panose="020B0604020202020204" charset="0"/>
            </a:endParaRPr>
          </a:p>
          <a:p>
            <a:endParaRPr lang="en-GB" sz="1660" dirty="0">
              <a:solidFill>
                <a:schemeClr val="accent5">
                  <a:lumMod val="50000"/>
                </a:schemeClr>
              </a:solidFill>
              <a:latin typeface="Nunito Sans" panose="020B0604020202020204" charset="0"/>
              <a:ea typeface="MS ??"/>
            </a:endParaRPr>
          </a:p>
          <a:p>
            <a:r>
              <a:rPr lang="en-US" sz="1660" dirty="0">
                <a:solidFill>
                  <a:schemeClr val="accent5">
                    <a:lumMod val="50000"/>
                  </a:schemeClr>
                </a:solidFill>
                <a:latin typeface="Nunito Sans" panose="020B0604020202020204" charset="0"/>
                <a:ea typeface="MS ??"/>
              </a:rPr>
              <a:t> </a:t>
            </a:r>
            <a:endParaRPr lang="en-GB" sz="1660" dirty="0">
              <a:solidFill>
                <a:schemeClr val="accent5">
                  <a:lumMod val="50000"/>
                </a:schemeClr>
              </a:solidFill>
              <a:latin typeface="Nunito Sans" panose="020B0604020202020204" charset="0"/>
              <a:ea typeface="MS ??"/>
            </a:endParaRPr>
          </a:p>
        </p:txBody>
      </p:sp>
      <p:sp>
        <p:nvSpPr>
          <p:cNvPr id="34" name="Rectangle 33">
            <a:extLst>
              <a:ext uri="{FF2B5EF4-FFF2-40B4-BE49-F238E27FC236}">
                <a16:creationId xmlns:a16="http://schemas.microsoft.com/office/drawing/2014/main" id="{9E8BEE5D-E083-468C-935E-A59437AF0450}"/>
              </a:ext>
            </a:extLst>
          </p:cNvPr>
          <p:cNvSpPr/>
          <p:nvPr/>
        </p:nvSpPr>
        <p:spPr>
          <a:xfrm>
            <a:off x="10146665" y="2404754"/>
            <a:ext cx="7026062" cy="624786"/>
          </a:xfrm>
          <a:prstGeom prst="rect">
            <a:avLst/>
          </a:prstGeom>
        </p:spPr>
        <p:txBody>
          <a:bodyPr wrap="square">
            <a:spAutoFit/>
          </a:bodyPr>
          <a:lstStyle/>
          <a:p>
            <a:endParaRPr lang="en-GB" sz="1660">
              <a:solidFill>
                <a:schemeClr val="accent5">
                  <a:lumMod val="50000"/>
                </a:schemeClr>
              </a:solidFill>
              <a:latin typeface="Nunito Sans" panose="020B0604020202020204" charset="0"/>
            </a:endParaRPr>
          </a:p>
          <a:p>
            <a:endParaRPr lang="en-GB"/>
          </a:p>
        </p:txBody>
      </p:sp>
      <p:pic>
        <p:nvPicPr>
          <p:cNvPr id="4" name="Picture 3">
            <a:extLst>
              <a:ext uri="{FF2B5EF4-FFF2-40B4-BE49-F238E27FC236}">
                <a16:creationId xmlns:a16="http://schemas.microsoft.com/office/drawing/2014/main" id="{98358D03-3ED5-45FD-8AC1-0A1248722CFC}"/>
              </a:ext>
            </a:extLst>
          </p:cNvPr>
          <p:cNvPicPr>
            <a:picLocks noChangeAspect="1"/>
          </p:cNvPicPr>
          <p:nvPr/>
        </p:nvPicPr>
        <p:blipFill>
          <a:blip r:embed="rId3"/>
          <a:stretch>
            <a:fillRect/>
          </a:stretch>
        </p:blipFill>
        <p:spPr>
          <a:xfrm>
            <a:off x="9323953" y="1275837"/>
            <a:ext cx="7063376" cy="3507406"/>
          </a:xfrm>
          <a:prstGeom prst="rect">
            <a:avLst/>
          </a:prstGeom>
        </p:spPr>
      </p:pic>
      <p:sp>
        <p:nvSpPr>
          <p:cNvPr id="17" name="Rectangle 16">
            <a:extLst>
              <a:ext uri="{FF2B5EF4-FFF2-40B4-BE49-F238E27FC236}">
                <a16:creationId xmlns:a16="http://schemas.microsoft.com/office/drawing/2014/main" id="{CC207147-C987-4431-BE6E-BC03E6581CE9}"/>
              </a:ext>
            </a:extLst>
          </p:cNvPr>
          <p:cNvSpPr/>
          <p:nvPr/>
        </p:nvSpPr>
        <p:spPr>
          <a:xfrm>
            <a:off x="9301424" y="5434531"/>
            <a:ext cx="7085905" cy="3157788"/>
          </a:xfrm>
          <a:prstGeom prst="rect">
            <a:avLst/>
          </a:prstGeom>
        </p:spPr>
        <p:txBody>
          <a:bodyPr wrap="square">
            <a:spAutoFit/>
          </a:bodyPr>
          <a:lstStyle/>
          <a:p>
            <a:endParaRPr lang="en-GB" sz="1660" dirty="0">
              <a:solidFill>
                <a:schemeClr val="accent5">
                  <a:lumMod val="50000"/>
                </a:schemeClr>
              </a:solidFill>
              <a:latin typeface="Nunito Sans" panose="020B0604020202020204" charset="0"/>
            </a:endParaRPr>
          </a:p>
          <a:p>
            <a:r>
              <a:rPr lang="en-GB" sz="1660" dirty="0">
                <a:solidFill>
                  <a:schemeClr val="accent5">
                    <a:lumMod val="50000"/>
                  </a:schemeClr>
                </a:solidFill>
                <a:latin typeface="Nunito Sans" panose="020B0604020202020204" charset="0"/>
              </a:rPr>
              <a:t>Looking forward the partnership will work closely with the Child Death Overview Panel to address key areas of need that are being identified through the review of child deaths.</a:t>
            </a:r>
          </a:p>
          <a:p>
            <a:endParaRPr lang="en-GB" sz="1660" dirty="0">
              <a:solidFill>
                <a:schemeClr val="accent5">
                  <a:lumMod val="50000"/>
                </a:schemeClr>
              </a:solidFill>
              <a:latin typeface="Nunito Sans" panose="020B0604020202020204" charset="0"/>
            </a:endParaRPr>
          </a:p>
          <a:p>
            <a:r>
              <a:rPr lang="en-GB" sz="1660" dirty="0">
                <a:solidFill>
                  <a:schemeClr val="accent5">
                    <a:lumMod val="50000"/>
                  </a:schemeClr>
                </a:solidFill>
                <a:latin typeface="Nunito Sans" panose="020B0604020202020204" charset="0"/>
              </a:rPr>
              <a:t>This includes the rate of child deaths in comparison to the national average, with a focus on infant mortality in our most deprived areas.</a:t>
            </a:r>
          </a:p>
          <a:p>
            <a:endParaRPr lang="en-GB" sz="1660" dirty="0">
              <a:solidFill>
                <a:schemeClr val="accent5">
                  <a:lumMod val="50000"/>
                </a:schemeClr>
              </a:solidFill>
              <a:latin typeface="Nunito Sans" panose="020B0604020202020204" charset="0"/>
            </a:endParaRPr>
          </a:p>
          <a:p>
            <a:r>
              <a:rPr lang="en-GB" sz="1660" dirty="0">
                <a:solidFill>
                  <a:schemeClr val="accent5">
                    <a:lumMod val="50000"/>
                  </a:schemeClr>
                </a:solidFill>
                <a:latin typeface="Nunito Sans" panose="020B0604020202020204" charset="0"/>
              </a:rPr>
              <a:t>Also, looking at unexpected deaths of children, in particular suicide by children and young adults.</a:t>
            </a:r>
          </a:p>
          <a:p>
            <a:endParaRPr lang="en-GB" sz="1660" dirty="0">
              <a:solidFill>
                <a:schemeClr val="accent5">
                  <a:lumMod val="50000"/>
                </a:schemeClr>
              </a:solidFill>
              <a:latin typeface="Nunito Sans" panose="020B0604020202020204" charset="0"/>
              <a:ea typeface="MS ??"/>
            </a:endParaRPr>
          </a:p>
          <a:p>
            <a:r>
              <a:rPr lang="en-US" sz="1660" dirty="0">
                <a:solidFill>
                  <a:schemeClr val="accent5">
                    <a:lumMod val="50000"/>
                  </a:schemeClr>
                </a:solidFill>
                <a:latin typeface="Nunito Sans" panose="020B0604020202020204" charset="0"/>
                <a:ea typeface="MS ??"/>
              </a:rPr>
              <a:t> </a:t>
            </a:r>
            <a:endParaRPr lang="en-GB" sz="1660" dirty="0">
              <a:solidFill>
                <a:schemeClr val="accent5">
                  <a:lumMod val="50000"/>
                </a:schemeClr>
              </a:solidFill>
              <a:latin typeface="Nunito Sans" panose="020B0604020202020204" charset="0"/>
              <a:ea typeface="MS ??"/>
            </a:endParaRPr>
          </a:p>
        </p:txBody>
      </p:sp>
    </p:spTree>
    <p:extLst>
      <p:ext uri="{BB962C8B-B14F-4D97-AF65-F5344CB8AC3E}">
        <p14:creationId xmlns:p14="http://schemas.microsoft.com/office/powerpoint/2010/main" val="2902810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620">
            <a:off x="1028680" y="9263062"/>
            <a:ext cx="7086653" cy="0"/>
          </a:xfrm>
          <a:prstGeom prst="line">
            <a:avLst/>
          </a:prstGeom>
          <a:ln w="19050" cap="flat">
            <a:solidFill>
              <a:srgbClr val="01BFC2"/>
            </a:solidFill>
            <a:prstDash val="solid"/>
            <a:headEnd type="none" w="sm" len="sm"/>
            <a:tailEnd type="none" w="sm" len="sm"/>
          </a:ln>
        </p:spPr>
      </p:sp>
      <p:grpSp>
        <p:nvGrpSpPr>
          <p:cNvPr id="3" name="Group 3"/>
          <p:cNvGrpSpPr/>
          <p:nvPr/>
        </p:nvGrpSpPr>
        <p:grpSpPr>
          <a:xfrm>
            <a:off x="9308165" y="114288"/>
            <a:ext cx="8979835" cy="10172712"/>
            <a:chOff x="0" y="0"/>
            <a:chExt cx="2365059" cy="2709333"/>
          </a:xfrm>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p:grpSpPr>
        <p:sp>
          <p:nvSpPr>
            <p:cNvPr id="4" name="Freeform 4"/>
            <p:cNvSpPr/>
            <p:nvPr/>
          </p:nvSpPr>
          <p:spPr>
            <a:xfrm>
              <a:off x="0" y="0"/>
              <a:ext cx="2365059" cy="2709333"/>
            </a:xfrm>
            <a:custGeom>
              <a:avLst/>
              <a:gdLst/>
              <a:ahLst/>
              <a:cxnLst/>
              <a:rect l="l" t="t" r="r" b="b"/>
              <a:pathLst>
                <a:path w="2365059" h="2709333">
                  <a:moveTo>
                    <a:pt x="0" y="0"/>
                  </a:moveTo>
                  <a:lnTo>
                    <a:pt x="2365059" y="0"/>
                  </a:lnTo>
                  <a:lnTo>
                    <a:pt x="2365059" y="2709333"/>
                  </a:lnTo>
                  <a:lnTo>
                    <a:pt x="0" y="2709333"/>
                  </a:lnTo>
                  <a:close/>
                </a:path>
              </a:pathLst>
            </a:custGeom>
            <a:grpFill/>
          </p:spPr>
        </p:sp>
        <p:sp>
          <p:nvSpPr>
            <p:cNvPr id="5" name="TextBox 5"/>
            <p:cNvSpPr txBox="1"/>
            <p:nvPr/>
          </p:nvSpPr>
          <p:spPr>
            <a:xfrm>
              <a:off x="0" y="-28575"/>
              <a:ext cx="2365059" cy="2737908"/>
            </a:xfrm>
            <a:prstGeom prst="rect">
              <a:avLst/>
            </a:prstGeom>
            <a:grpFill/>
          </p:spPr>
          <p:txBody>
            <a:bodyPr lIns="50800" tIns="50800" rIns="50800" bIns="50800" rtlCol="0" anchor="ctr"/>
            <a:lstStyle/>
            <a:p>
              <a:pPr algn="ctr">
                <a:lnSpc>
                  <a:spcPts val="1960"/>
                </a:lnSpc>
              </a:pPr>
              <a:endParaRPr/>
            </a:p>
          </p:txBody>
        </p:sp>
      </p:grpSp>
      <p:sp>
        <p:nvSpPr>
          <p:cNvPr id="6" name="TextBox 6"/>
          <p:cNvSpPr txBox="1"/>
          <p:nvPr/>
        </p:nvSpPr>
        <p:spPr>
          <a:xfrm>
            <a:off x="1028683" y="981075"/>
            <a:ext cx="7832710" cy="1571625"/>
          </a:xfrm>
          <a:prstGeom prst="rect">
            <a:avLst/>
          </a:prstGeom>
        </p:spPr>
        <p:txBody>
          <a:bodyPr lIns="0" tIns="0" rIns="0" bIns="0" rtlCol="0" anchor="t">
            <a:spAutoFit/>
          </a:bodyPr>
          <a:lstStyle/>
          <a:p>
            <a:pPr algn="l">
              <a:lnSpc>
                <a:spcPts val="6000"/>
              </a:lnSpc>
            </a:pPr>
            <a:r>
              <a:rPr lang="en-US" sz="5000" b="1">
                <a:solidFill>
                  <a:srgbClr val="0E3F54"/>
                </a:solidFill>
                <a:latin typeface="Poppins Bold"/>
                <a:ea typeface="Poppins Bold"/>
                <a:cs typeface="Poppins Bold"/>
                <a:sym typeface="Poppins Bold"/>
              </a:rPr>
              <a:t>Engagement with relevant agencies</a:t>
            </a:r>
          </a:p>
        </p:txBody>
      </p:sp>
      <p:sp>
        <p:nvSpPr>
          <p:cNvPr id="7" name="TextBox 7"/>
          <p:cNvSpPr txBox="1"/>
          <p:nvPr/>
        </p:nvSpPr>
        <p:spPr>
          <a:xfrm>
            <a:off x="7070178" y="9629732"/>
            <a:ext cx="1045151" cy="242631"/>
          </a:xfrm>
          <a:prstGeom prst="rect">
            <a:avLst/>
          </a:prstGeom>
        </p:spPr>
        <p:txBody>
          <a:bodyPr lIns="0" tIns="0" rIns="0" bIns="0" rtlCol="0" anchor="t">
            <a:spAutoFit/>
          </a:bodyPr>
          <a:lstStyle/>
          <a:p>
            <a:pPr algn="r">
              <a:lnSpc>
                <a:spcPts val="1960"/>
              </a:lnSpc>
            </a:pPr>
            <a:r>
              <a:rPr lang="en-US" sz="1400" b="1">
                <a:solidFill>
                  <a:srgbClr val="2B2B2B"/>
                </a:solidFill>
                <a:latin typeface="Poppins Medium"/>
                <a:ea typeface="Poppins Medium"/>
                <a:cs typeface="Poppins Medium"/>
                <a:sym typeface="Poppins Medium"/>
              </a:rPr>
              <a:t>34</a:t>
            </a:r>
          </a:p>
        </p:txBody>
      </p:sp>
      <p:sp>
        <p:nvSpPr>
          <p:cNvPr id="8" name="TextBox 8"/>
          <p:cNvSpPr txBox="1"/>
          <p:nvPr/>
        </p:nvSpPr>
        <p:spPr>
          <a:xfrm>
            <a:off x="1028700" y="2901085"/>
            <a:ext cx="7086630" cy="4103688"/>
          </a:xfrm>
          <a:prstGeom prst="rect">
            <a:avLst/>
          </a:prstGeom>
        </p:spPr>
        <p:txBody>
          <a:bodyPr lIns="0" tIns="0" rIns="0" bIns="0" rtlCol="0" anchor="t">
            <a:spAutoFit/>
          </a:bodyPr>
          <a:lstStyle/>
          <a:p>
            <a:pPr marL="0" lvl="0" indent="0" algn="l">
              <a:lnSpc>
                <a:spcPts val="1960"/>
              </a:lnSpc>
              <a:spcBef>
                <a:spcPct val="0"/>
              </a:spcBef>
            </a:pPr>
            <a:r>
              <a:rPr lang="en-US" sz="1660">
                <a:solidFill>
                  <a:schemeClr val="accent5">
                    <a:lumMod val="50000"/>
                  </a:schemeClr>
                </a:solidFill>
                <a:latin typeface="Nunito Sans" panose="020B0604020202020204" charset="0"/>
                <a:ea typeface="Poppins"/>
                <a:cs typeface="Poppins"/>
                <a:sym typeface="Poppins"/>
              </a:rPr>
              <a:t>The Voluntary, Community Sector Group (SCSG) aims to ensure local voluntary and community organizations meet their safeguarding responsibilities, keeping service users safe. They collaborate with statutory partners on safeguarding matters. </a:t>
            </a:r>
          </a:p>
          <a:p>
            <a:pPr marL="0" lvl="0" indent="0" algn="l">
              <a:lnSpc>
                <a:spcPts val="1960"/>
              </a:lnSpc>
              <a:spcBef>
                <a:spcPct val="0"/>
              </a:spcBef>
            </a:pPr>
            <a:endParaRPr lang="en-US" sz="1660">
              <a:solidFill>
                <a:schemeClr val="accent5">
                  <a:lumMod val="50000"/>
                </a:schemeClr>
              </a:solidFill>
              <a:latin typeface="Nunito Sans" panose="020B0604020202020204" charset="0"/>
              <a:ea typeface="Poppins"/>
              <a:cs typeface="Poppins"/>
              <a:sym typeface="Poppins"/>
            </a:endParaRPr>
          </a:p>
          <a:p>
            <a:pPr marL="0" lvl="0" indent="0" algn="l">
              <a:lnSpc>
                <a:spcPts val="1960"/>
              </a:lnSpc>
              <a:spcBef>
                <a:spcPct val="0"/>
              </a:spcBef>
            </a:pPr>
            <a:r>
              <a:rPr lang="en-US" sz="1660">
                <a:solidFill>
                  <a:schemeClr val="accent5">
                    <a:lumMod val="50000"/>
                  </a:schemeClr>
                </a:solidFill>
                <a:latin typeface="Nunito Sans" panose="020B0604020202020204" charset="0"/>
                <a:ea typeface="Poppins"/>
                <a:cs typeface="Poppins"/>
                <a:sym typeface="Poppins"/>
              </a:rPr>
              <a:t>The group received presentations from the NSPCC on the "Together for Childhood" program and clarified escalation procedures after discussing challenging cases. They participated in consultations on Working Together (2023) and encouraged more engagement from the voluntary sector in shaping events. New members, including NSPCC and Stoke City Council's youth participation lead, joined this year, focusing on community safety and homelessness priorities. </a:t>
            </a:r>
          </a:p>
          <a:p>
            <a:pPr marL="0" lvl="0" indent="0" algn="l">
              <a:lnSpc>
                <a:spcPts val="1960"/>
              </a:lnSpc>
              <a:spcBef>
                <a:spcPct val="0"/>
              </a:spcBef>
            </a:pPr>
            <a:endParaRPr lang="en-US" sz="1660">
              <a:solidFill>
                <a:schemeClr val="accent5">
                  <a:lumMod val="50000"/>
                </a:schemeClr>
              </a:solidFill>
              <a:latin typeface="Nunito Sans" panose="020B0604020202020204" charset="0"/>
              <a:ea typeface="Poppins"/>
              <a:cs typeface="Poppins"/>
              <a:sym typeface="Poppins"/>
            </a:endParaRPr>
          </a:p>
          <a:p>
            <a:pPr algn="l">
              <a:lnSpc>
                <a:spcPts val="1960"/>
              </a:lnSpc>
              <a:spcBef>
                <a:spcPct val="0"/>
              </a:spcBef>
            </a:pPr>
            <a:r>
              <a:rPr lang="en-US" sz="1660">
                <a:solidFill>
                  <a:schemeClr val="accent5">
                    <a:lumMod val="50000"/>
                  </a:schemeClr>
                </a:solidFill>
                <a:latin typeface="Nunito Sans" panose="020B0604020202020204" charset="0"/>
                <a:ea typeface="Poppins"/>
                <a:cs typeface="Poppins"/>
                <a:sym typeface="Poppins"/>
              </a:rPr>
              <a:t>The group met four times, attended relevant subgroups, and served as a valuable networking platform for sharing information and raising standards</a:t>
            </a:r>
            <a:r>
              <a:rPr lang="en-US" sz="1400">
                <a:solidFill>
                  <a:srgbClr val="000000"/>
                </a:solidFill>
                <a:latin typeface="Poppins"/>
                <a:ea typeface="Poppins"/>
                <a:cs typeface="Poppins"/>
                <a:sym typeface="Poppins"/>
              </a:rPr>
              <a:t>.</a:t>
            </a:r>
          </a:p>
        </p:txBody>
      </p:sp>
      <p:sp>
        <p:nvSpPr>
          <p:cNvPr id="9" name="TextBox 9"/>
          <p:cNvSpPr txBox="1"/>
          <p:nvPr/>
        </p:nvSpPr>
        <p:spPr>
          <a:xfrm>
            <a:off x="9777315" y="981075"/>
            <a:ext cx="8009067" cy="2333625"/>
          </a:xfrm>
          <a:prstGeom prst="rect">
            <a:avLst/>
          </a:prstGeom>
        </p:spPr>
        <p:txBody>
          <a:bodyPr lIns="0" tIns="0" rIns="0" bIns="0" rtlCol="0" anchor="t">
            <a:spAutoFit/>
          </a:bodyPr>
          <a:lstStyle/>
          <a:p>
            <a:pPr algn="l">
              <a:lnSpc>
                <a:spcPts val="6000"/>
              </a:lnSpc>
            </a:pPr>
            <a:r>
              <a:rPr lang="en-US" sz="5000" b="1">
                <a:solidFill>
                  <a:schemeClr val="accent5">
                    <a:lumMod val="50000"/>
                  </a:schemeClr>
                </a:solidFill>
                <a:latin typeface="Poppins Bold"/>
                <a:ea typeface="Poppins Bold"/>
                <a:cs typeface="Poppins Bold"/>
                <a:sym typeface="Poppins Bold"/>
              </a:rPr>
              <a:t>Engagement with Children and Young People</a:t>
            </a:r>
          </a:p>
        </p:txBody>
      </p:sp>
      <p:sp>
        <p:nvSpPr>
          <p:cNvPr id="10" name="TextBox 10"/>
          <p:cNvSpPr txBox="1"/>
          <p:nvPr/>
        </p:nvSpPr>
        <p:spPr>
          <a:xfrm>
            <a:off x="9777315" y="3677503"/>
            <a:ext cx="7481985" cy="2939651"/>
          </a:xfrm>
          <a:prstGeom prst="rect">
            <a:avLst/>
          </a:prstGeom>
        </p:spPr>
        <p:txBody>
          <a:bodyPr lIns="0" tIns="0" rIns="0" bIns="0" rtlCol="0" anchor="t">
            <a:spAutoFit/>
          </a:bodyPr>
          <a:lstStyle/>
          <a:p>
            <a:pPr algn="l">
              <a:lnSpc>
                <a:spcPts val="2323"/>
              </a:lnSpc>
            </a:pPr>
            <a:r>
              <a:rPr lang="en-US" sz="1659">
                <a:solidFill>
                  <a:schemeClr val="accent5">
                    <a:lumMod val="50000"/>
                  </a:schemeClr>
                </a:solidFill>
                <a:latin typeface="Nunito Sans"/>
                <a:ea typeface="Nunito Sans"/>
                <a:cs typeface="Nunito Sans"/>
                <a:sym typeface="Nunito Sans"/>
              </a:rPr>
              <a:t>In 2021, the Stoke-on-Trent Children, Young People and Families Strategic Partnership Board launched the Be the Cause Youth Participation Strategy (2021-2025), which focuses on a city-wide approach to youth participation in three phases. The strategy aims to enhance services to better meet the needs of children and young people. The Partnership serves as a multi-agency forum to gather young people's views to inform service responses. Established forums like the Children in Care Council and School Councils actively engage youth in service design and education. There is a recognized need to amplify the voices of those with safeguarding experiences, which will be addressed in the coming year.</a:t>
            </a:r>
          </a:p>
        </p:txBody>
      </p:sp>
      <p:sp>
        <p:nvSpPr>
          <p:cNvPr id="11" name="TextBox 11"/>
          <p:cNvSpPr txBox="1"/>
          <p:nvPr/>
        </p:nvSpPr>
        <p:spPr>
          <a:xfrm>
            <a:off x="1028683" y="9382032"/>
            <a:ext cx="4057650" cy="755015"/>
          </a:xfrm>
          <a:prstGeom prst="rect">
            <a:avLst/>
          </a:prstGeom>
        </p:spPr>
        <p:txBody>
          <a:bodyPr lIns="0" tIns="0" rIns="0" bIns="0" rtlCol="0" anchor="t">
            <a:spAutoFit/>
          </a:bodyPr>
          <a:lstStyle/>
          <a:p>
            <a:pPr algn="l">
              <a:lnSpc>
                <a:spcPts val="1960"/>
              </a:lnSpc>
            </a:pPr>
            <a:r>
              <a:rPr lang="en-US" sz="1400" b="1">
                <a:solidFill>
                  <a:srgbClr val="2B2B2B"/>
                </a:solidFill>
                <a:latin typeface="Poppins Medium"/>
                <a:ea typeface="Poppins Medium"/>
                <a:cs typeface="Poppins Medium"/>
                <a:sym typeface="Poppins Medium"/>
              </a:rPr>
              <a:t>Stoke-on-Trent Safeguarding Children Partnership Yearly Report 2023/24</a:t>
            </a:r>
          </a:p>
          <a:p>
            <a:pPr algn="l">
              <a:lnSpc>
                <a:spcPts val="1960"/>
              </a:lnSpc>
            </a:pPr>
            <a:endParaRPr lang="en-US" sz="1400" b="1">
              <a:solidFill>
                <a:srgbClr val="2B2B2B"/>
              </a:solidFill>
              <a:latin typeface="Poppins Medium"/>
              <a:ea typeface="Poppins Medium"/>
              <a:cs typeface="Poppins Medium"/>
              <a:sym typeface="Poppins Medium"/>
            </a:endParaRPr>
          </a:p>
        </p:txBody>
      </p:sp>
      <p:pic>
        <p:nvPicPr>
          <p:cNvPr id="12" name="Picture 11">
            <a:extLst>
              <a:ext uri="{FF2B5EF4-FFF2-40B4-BE49-F238E27FC236}">
                <a16:creationId xmlns:a16="http://schemas.microsoft.com/office/drawing/2014/main" id="{CF19CFEA-DF1F-4946-B4B5-EBFAE2B36C3F}"/>
              </a:ext>
            </a:extLst>
          </p:cNvPr>
          <p:cNvPicPr>
            <a:picLocks noChangeAspect="1"/>
          </p:cNvPicPr>
          <p:nvPr/>
        </p:nvPicPr>
        <p:blipFill>
          <a:blip r:embed="rId2"/>
          <a:stretch>
            <a:fillRect/>
          </a:stretch>
        </p:blipFill>
        <p:spPr>
          <a:xfrm>
            <a:off x="15491307" y="7909486"/>
            <a:ext cx="1767993" cy="108518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620">
            <a:off x="1028680" y="9263062"/>
            <a:ext cx="7086653" cy="0"/>
          </a:xfrm>
          <a:prstGeom prst="line">
            <a:avLst/>
          </a:prstGeom>
          <a:ln w="19050" cap="flat">
            <a:solidFill>
              <a:srgbClr val="00C2CB"/>
            </a:solidFill>
            <a:prstDash val="solid"/>
            <a:headEnd type="none" w="sm" len="sm"/>
            <a:tailEnd type="none" w="sm" len="sm"/>
          </a:ln>
        </p:spPr>
      </p:sp>
      <p:grpSp>
        <p:nvGrpSpPr>
          <p:cNvPr id="4" name="Group 4"/>
          <p:cNvGrpSpPr/>
          <p:nvPr/>
        </p:nvGrpSpPr>
        <p:grpSpPr>
          <a:xfrm>
            <a:off x="0" y="-15158"/>
            <a:ext cx="18288000" cy="4879968"/>
            <a:chOff x="0" y="0"/>
            <a:chExt cx="4816593" cy="1285259"/>
          </a:xfrm>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p:grpSpPr>
        <p:sp>
          <p:nvSpPr>
            <p:cNvPr id="5" name="Freeform 5"/>
            <p:cNvSpPr/>
            <p:nvPr/>
          </p:nvSpPr>
          <p:spPr>
            <a:xfrm>
              <a:off x="0" y="0"/>
              <a:ext cx="4816592" cy="1285259"/>
            </a:xfrm>
            <a:custGeom>
              <a:avLst/>
              <a:gdLst/>
              <a:ahLst/>
              <a:cxnLst/>
              <a:rect l="l" t="t" r="r" b="b"/>
              <a:pathLst>
                <a:path w="4816592" h="1285259">
                  <a:moveTo>
                    <a:pt x="0" y="0"/>
                  </a:moveTo>
                  <a:lnTo>
                    <a:pt x="4816592" y="0"/>
                  </a:lnTo>
                  <a:lnTo>
                    <a:pt x="4816592" y="1285259"/>
                  </a:lnTo>
                  <a:lnTo>
                    <a:pt x="0" y="1285259"/>
                  </a:lnTo>
                  <a:close/>
                </a:path>
              </a:pathLst>
            </a:custGeom>
            <a:grpFill/>
          </p:spPr>
        </p:sp>
        <p:sp>
          <p:nvSpPr>
            <p:cNvPr id="6" name="TextBox 6"/>
            <p:cNvSpPr txBox="1"/>
            <p:nvPr/>
          </p:nvSpPr>
          <p:spPr>
            <a:xfrm>
              <a:off x="0" y="-28575"/>
              <a:ext cx="4816593" cy="1313834"/>
            </a:xfrm>
            <a:prstGeom prst="rect">
              <a:avLst/>
            </a:prstGeom>
            <a:grpFill/>
          </p:spPr>
          <p:txBody>
            <a:bodyPr lIns="50800" tIns="50800" rIns="50800" bIns="50800" rtlCol="0" anchor="ctr"/>
            <a:lstStyle/>
            <a:p>
              <a:pPr algn="ctr">
                <a:lnSpc>
                  <a:spcPts val="1960"/>
                </a:lnSpc>
              </a:pPr>
              <a:endParaRPr/>
            </a:p>
          </p:txBody>
        </p:sp>
      </p:grpSp>
      <p:sp>
        <p:nvSpPr>
          <p:cNvPr id="7" name="TextBox 7"/>
          <p:cNvSpPr txBox="1"/>
          <p:nvPr/>
        </p:nvSpPr>
        <p:spPr>
          <a:xfrm>
            <a:off x="1028700" y="6589073"/>
            <a:ext cx="9747819" cy="852798"/>
          </a:xfrm>
          <a:prstGeom prst="rect">
            <a:avLst/>
          </a:prstGeom>
        </p:spPr>
        <p:txBody>
          <a:bodyPr wrap="square" lIns="0" tIns="0" rIns="0" bIns="0" rtlCol="0" anchor="t">
            <a:spAutoFit/>
          </a:bodyPr>
          <a:lstStyle/>
          <a:p>
            <a:pPr algn="l">
              <a:lnSpc>
                <a:spcPts val="7000"/>
              </a:lnSpc>
            </a:pPr>
            <a:r>
              <a:rPr lang="en-US" sz="5000" b="1">
                <a:solidFill>
                  <a:srgbClr val="0E3F54"/>
                </a:solidFill>
                <a:latin typeface="Poppins Ultra-Bold"/>
                <a:ea typeface="Poppins Ultra-Bold"/>
                <a:cs typeface="Poppins Ultra-Bold"/>
                <a:sym typeface="Poppins Ultra-Bold"/>
              </a:rPr>
              <a:t>Scrutiny</a:t>
            </a:r>
          </a:p>
        </p:txBody>
      </p:sp>
      <p:sp>
        <p:nvSpPr>
          <p:cNvPr id="8" name="TextBox 8"/>
          <p:cNvSpPr txBox="1"/>
          <p:nvPr/>
        </p:nvSpPr>
        <p:spPr>
          <a:xfrm>
            <a:off x="4738029" y="5333870"/>
            <a:ext cx="2332845" cy="309700"/>
          </a:xfrm>
          <a:prstGeom prst="rect">
            <a:avLst/>
          </a:prstGeom>
        </p:spPr>
        <p:txBody>
          <a:bodyPr lIns="0" tIns="0" rIns="0" bIns="0" rtlCol="0" anchor="t">
            <a:spAutoFit/>
          </a:bodyPr>
          <a:lstStyle/>
          <a:p>
            <a:pPr algn="l">
              <a:lnSpc>
                <a:spcPts val="2520"/>
              </a:lnSpc>
            </a:pPr>
            <a:r>
              <a:rPr lang="en-US" sz="1800" b="1">
                <a:solidFill>
                  <a:schemeClr val="accent5">
                    <a:lumMod val="50000"/>
                  </a:schemeClr>
                </a:solidFill>
                <a:latin typeface="Nunito Sans Heavy"/>
                <a:ea typeface="Nunito Sans Heavy"/>
                <a:cs typeface="Nunito Sans Heavy"/>
                <a:sym typeface="Nunito Sans Heavy"/>
              </a:rPr>
              <a:t>Helen Banister</a:t>
            </a:r>
          </a:p>
        </p:txBody>
      </p:sp>
      <p:sp>
        <p:nvSpPr>
          <p:cNvPr id="9" name="TextBox 9"/>
          <p:cNvSpPr txBox="1"/>
          <p:nvPr/>
        </p:nvSpPr>
        <p:spPr>
          <a:xfrm>
            <a:off x="6937764" y="5341123"/>
            <a:ext cx="4942682" cy="1641475"/>
          </a:xfrm>
          <a:prstGeom prst="rect">
            <a:avLst/>
          </a:prstGeom>
        </p:spPr>
        <p:txBody>
          <a:bodyPr wrap="square" lIns="0" tIns="0" rIns="0" bIns="0" rtlCol="0" anchor="t">
            <a:spAutoFit/>
          </a:bodyPr>
          <a:lstStyle/>
          <a:p>
            <a:pPr>
              <a:lnSpc>
                <a:spcPts val="1960"/>
              </a:lnSpc>
            </a:pPr>
            <a:r>
              <a:rPr lang="en-US" b="1">
                <a:solidFill>
                  <a:schemeClr val="accent5">
                    <a:lumMod val="50000"/>
                  </a:schemeClr>
                </a:solidFill>
                <a:latin typeface="Calibri"/>
                <a:ea typeface="Nunito Sans"/>
                <a:cs typeface="Calibri"/>
              </a:rPr>
              <a:t>Scrutiny Programme 2024/25</a:t>
            </a:r>
          </a:p>
          <a:p>
            <a:r>
              <a:rPr lang="en-US">
                <a:solidFill>
                  <a:schemeClr val="accent5">
                    <a:lumMod val="50000"/>
                  </a:schemeClr>
                </a:solidFill>
                <a:latin typeface="Calibri"/>
                <a:cs typeface="Calibri"/>
              </a:rPr>
              <a:t>Scrutiny of s11 audit and arrangements </a:t>
            </a:r>
          </a:p>
          <a:p>
            <a:r>
              <a:rPr lang="en-US">
                <a:solidFill>
                  <a:schemeClr val="accent5">
                    <a:lumMod val="50000"/>
                  </a:schemeClr>
                </a:solidFill>
                <a:latin typeface="Calibri"/>
                <a:cs typeface="Calibri"/>
              </a:rPr>
              <a:t>June 2024 </a:t>
            </a:r>
          </a:p>
          <a:p>
            <a:r>
              <a:rPr lang="en-US">
                <a:solidFill>
                  <a:schemeClr val="accent5">
                    <a:lumMod val="50000"/>
                  </a:schemeClr>
                </a:solidFill>
                <a:latin typeface="Calibri"/>
                <a:cs typeface="Calibri"/>
              </a:rPr>
              <a:t>Partnership training offer and the impact of multi-agency training on practice (strategic priority).</a:t>
            </a:r>
          </a:p>
          <a:p>
            <a:r>
              <a:rPr lang="en-US">
                <a:solidFill>
                  <a:schemeClr val="accent5">
                    <a:lumMod val="50000"/>
                  </a:schemeClr>
                </a:solidFill>
                <a:latin typeface="Calibri"/>
                <a:cs typeface="Calibri"/>
              </a:rPr>
              <a:t>December 2024 </a:t>
            </a:r>
          </a:p>
        </p:txBody>
      </p:sp>
      <p:sp>
        <p:nvSpPr>
          <p:cNvPr id="10" name="TextBox 10"/>
          <p:cNvSpPr txBox="1"/>
          <p:nvPr/>
        </p:nvSpPr>
        <p:spPr>
          <a:xfrm>
            <a:off x="4735590" y="7253247"/>
            <a:ext cx="2536410" cy="309700"/>
          </a:xfrm>
          <a:prstGeom prst="rect">
            <a:avLst/>
          </a:prstGeom>
        </p:spPr>
        <p:txBody>
          <a:bodyPr lIns="0" tIns="0" rIns="0" bIns="0" rtlCol="0" anchor="t">
            <a:spAutoFit/>
          </a:bodyPr>
          <a:lstStyle/>
          <a:p>
            <a:pPr algn="l">
              <a:lnSpc>
                <a:spcPts val="2520"/>
              </a:lnSpc>
            </a:pPr>
            <a:r>
              <a:rPr lang="en-US" sz="1800" b="1">
                <a:solidFill>
                  <a:schemeClr val="accent5">
                    <a:lumMod val="50000"/>
                  </a:schemeClr>
                </a:solidFill>
                <a:latin typeface="Nunito Sans Heavy"/>
                <a:ea typeface="Nunito Sans Heavy"/>
                <a:cs typeface="Nunito Sans Heavy"/>
                <a:sym typeface="Nunito Sans Heavy"/>
              </a:rPr>
              <a:t>Keith </a:t>
            </a:r>
            <a:r>
              <a:rPr lang="en-US" b="1">
                <a:solidFill>
                  <a:schemeClr val="accent5">
                    <a:lumMod val="50000"/>
                  </a:schemeClr>
                </a:solidFill>
                <a:latin typeface="Nunito Sans Heavy"/>
                <a:ea typeface="Nunito Sans Heavy"/>
                <a:cs typeface="Nunito Sans Heavy"/>
                <a:sym typeface="Nunito Sans Heavy"/>
              </a:rPr>
              <a:t>Perkin</a:t>
            </a:r>
            <a:endParaRPr lang="en-US" sz="1800" b="1">
              <a:solidFill>
                <a:schemeClr val="accent5">
                  <a:lumMod val="50000"/>
                </a:schemeClr>
              </a:solidFill>
              <a:latin typeface="Nunito Sans Heavy"/>
              <a:ea typeface="Nunito Sans Heavy"/>
              <a:cs typeface="Nunito Sans Heavy"/>
              <a:sym typeface="Nunito Sans Heavy"/>
            </a:endParaRPr>
          </a:p>
        </p:txBody>
      </p:sp>
      <p:sp>
        <p:nvSpPr>
          <p:cNvPr id="11" name="TextBox 11"/>
          <p:cNvSpPr txBox="1"/>
          <p:nvPr/>
        </p:nvSpPr>
        <p:spPr>
          <a:xfrm>
            <a:off x="12372406" y="5208727"/>
            <a:ext cx="2725572" cy="297180"/>
          </a:xfrm>
          <a:prstGeom prst="rect">
            <a:avLst/>
          </a:prstGeom>
        </p:spPr>
        <p:txBody>
          <a:bodyPr lIns="0" tIns="0" rIns="0" bIns="0" rtlCol="0" anchor="t">
            <a:spAutoFit/>
          </a:bodyPr>
          <a:lstStyle/>
          <a:p>
            <a:pPr algn="l">
              <a:lnSpc>
                <a:spcPts val="2520"/>
              </a:lnSpc>
            </a:pPr>
            <a:r>
              <a:rPr lang="en-US" sz="1800" b="1">
                <a:solidFill>
                  <a:srgbClr val="2B2B2B"/>
                </a:solidFill>
                <a:latin typeface="Nunito Sans Heavy"/>
                <a:ea typeface="Nunito Sans Heavy"/>
                <a:cs typeface="Nunito Sans Heavy"/>
                <a:sym typeface="Nunito Sans Heavy"/>
              </a:rPr>
              <a:t>Val Jones</a:t>
            </a:r>
          </a:p>
        </p:txBody>
      </p:sp>
      <p:sp>
        <p:nvSpPr>
          <p:cNvPr id="12" name="TextBox 12"/>
          <p:cNvSpPr txBox="1"/>
          <p:nvPr/>
        </p:nvSpPr>
        <p:spPr>
          <a:xfrm>
            <a:off x="6816242" y="9629732"/>
            <a:ext cx="1299088" cy="242631"/>
          </a:xfrm>
          <a:prstGeom prst="rect">
            <a:avLst/>
          </a:prstGeom>
        </p:spPr>
        <p:txBody>
          <a:bodyPr lIns="0" tIns="0" rIns="0" bIns="0" rtlCol="0" anchor="t">
            <a:spAutoFit/>
          </a:bodyPr>
          <a:lstStyle/>
          <a:p>
            <a:pPr algn="r">
              <a:lnSpc>
                <a:spcPts val="1960"/>
              </a:lnSpc>
            </a:pPr>
            <a:r>
              <a:rPr lang="en-US" sz="1400" b="1">
                <a:solidFill>
                  <a:srgbClr val="2B2B2B"/>
                </a:solidFill>
                <a:latin typeface="Poppins Medium"/>
                <a:ea typeface="Poppins Medium"/>
                <a:cs typeface="Poppins Medium"/>
                <a:sym typeface="Poppins Medium"/>
              </a:rPr>
              <a:t>35</a:t>
            </a:r>
          </a:p>
        </p:txBody>
      </p:sp>
      <p:sp>
        <p:nvSpPr>
          <p:cNvPr id="13" name="TextBox 13"/>
          <p:cNvSpPr txBox="1"/>
          <p:nvPr/>
        </p:nvSpPr>
        <p:spPr>
          <a:xfrm>
            <a:off x="1057730" y="261982"/>
            <a:ext cx="9305470" cy="4349909"/>
          </a:xfrm>
          <a:prstGeom prst="rect">
            <a:avLst/>
          </a:prstGeom>
        </p:spPr>
        <p:txBody>
          <a:bodyPr wrap="square" lIns="0" tIns="0" rIns="0" bIns="0" rtlCol="0" anchor="t">
            <a:spAutoFit/>
          </a:bodyPr>
          <a:lstStyle/>
          <a:p>
            <a:pPr algn="l">
              <a:lnSpc>
                <a:spcPts val="1960"/>
              </a:lnSpc>
              <a:spcBef>
                <a:spcPct val="0"/>
              </a:spcBef>
            </a:pPr>
            <a:r>
              <a:rPr lang="en-US" sz="1660">
                <a:solidFill>
                  <a:schemeClr val="accent5">
                    <a:lumMod val="50000"/>
                  </a:schemeClr>
                </a:solidFill>
                <a:latin typeface="Nunito Sans"/>
                <a:ea typeface="Nunito Sans"/>
                <a:cs typeface="Nunito Sans"/>
                <a:sym typeface="Nunito Sans"/>
              </a:rPr>
              <a:t>The Executive group agreed in 2023 to move to as scrutiny model based on three independent scrutineers who would be tasked with specific pieces of scrutiny activity.</a:t>
            </a:r>
          </a:p>
          <a:p>
            <a:pPr algn="l">
              <a:lnSpc>
                <a:spcPts val="1960"/>
              </a:lnSpc>
              <a:spcBef>
                <a:spcPct val="0"/>
              </a:spcBef>
            </a:pPr>
            <a:endParaRPr lang="en-US" sz="1660">
              <a:solidFill>
                <a:schemeClr val="accent5">
                  <a:lumMod val="50000"/>
                </a:schemeClr>
              </a:solidFill>
              <a:latin typeface="Nunito Sans"/>
              <a:ea typeface="Nunito Sans"/>
              <a:cs typeface="Nunito Sans"/>
              <a:sym typeface="Nunito Sans"/>
            </a:endParaRPr>
          </a:p>
          <a:p>
            <a:pPr algn="l">
              <a:lnSpc>
                <a:spcPts val="1960"/>
              </a:lnSpc>
              <a:spcBef>
                <a:spcPct val="0"/>
              </a:spcBef>
            </a:pPr>
            <a:r>
              <a:rPr lang="en-US" sz="1660">
                <a:solidFill>
                  <a:schemeClr val="accent5">
                    <a:lumMod val="50000"/>
                  </a:schemeClr>
                </a:solidFill>
                <a:latin typeface="Nunito Sans"/>
                <a:ea typeface="Nunito Sans"/>
                <a:cs typeface="Nunito Sans"/>
                <a:sym typeface="Nunito Sans"/>
              </a:rPr>
              <a:t>Recruitment of three independent scrutineers commenced in October 2023 with the first scrutiny event taken place in Spring 2024. The focus was on the S11 multi-agency safeguarding audit process. </a:t>
            </a:r>
          </a:p>
          <a:p>
            <a:pPr algn="l">
              <a:lnSpc>
                <a:spcPts val="1960"/>
              </a:lnSpc>
              <a:spcBef>
                <a:spcPct val="0"/>
              </a:spcBef>
            </a:pPr>
            <a:endParaRPr lang="en-US" sz="1660">
              <a:solidFill>
                <a:schemeClr val="accent5">
                  <a:lumMod val="50000"/>
                </a:schemeClr>
              </a:solidFill>
              <a:latin typeface="Nunito Sans"/>
              <a:ea typeface="Nunito Sans"/>
              <a:cs typeface="Nunito Sans"/>
              <a:sym typeface="Nunito Sans"/>
            </a:endParaRPr>
          </a:p>
          <a:p>
            <a:pPr algn="l">
              <a:lnSpc>
                <a:spcPts val="1960"/>
              </a:lnSpc>
              <a:spcBef>
                <a:spcPct val="0"/>
              </a:spcBef>
            </a:pPr>
            <a:r>
              <a:rPr lang="en-US" sz="1660">
                <a:solidFill>
                  <a:schemeClr val="accent5">
                    <a:lumMod val="50000"/>
                  </a:schemeClr>
                </a:solidFill>
                <a:latin typeface="Chewy"/>
                <a:ea typeface="Chewy"/>
                <a:cs typeface="Chewy"/>
                <a:sym typeface="Chewy"/>
              </a:rPr>
              <a:t>Learning from the independent scrutiny concluded that:</a:t>
            </a:r>
          </a:p>
          <a:p>
            <a:pPr algn="l">
              <a:lnSpc>
                <a:spcPts val="1960"/>
              </a:lnSpc>
              <a:spcBef>
                <a:spcPct val="0"/>
              </a:spcBef>
            </a:pPr>
            <a:endParaRPr lang="en-US" sz="1660">
              <a:solidFill>
                <a:schemeClr val="accent5">
                  <a:lumMod val="50000"/>
                </a:schemeClr>
              </a:solidFill>
              <a:latin typeface="Chewy"/>
              <a:ea typeface="Chewy"/>
              <a:cs typeface="Chewy"/>
              <a:sym typeface="Chewy"/>
            </a:endParaRPr>
          </a:p>
          <a:p>
            <a:pPr algn="l">
              <a:lnSpc>
                <a:spcPts val="1960"/>
              </a:lnSpc>
              <a:spcBef>
                <a:spcPct val="0"/>
              </a:spcBef>
            </a:pPr>
            <a:r>
              <a:rPr lang="en-US" sz="1660">
                <a:solidFill>
                  <a:schemeClr val="accent5">
                    <a:lumMod val="50000"/>
                  </a:schemeClr>
                </a:solidFill>
                <a:latin typeface="Nunito Sans"/>
                <a:ea typeface="Nunito Sans"/>
                <a:cs typeface="Nunito Sans"/>
                <a:sym typeface="Nunito Sans"/>
              </a:rPr>
              <a:t>The Partnership should follow up with CAFCASS and the National Probation Service as to how they meet their statutory requirements and whether there is a document they can share that speaks to the Key Standards in the self-assessment.</a:t>
            </a:r>
          </a:p>
          <a:p>
            <a:pPr algn="l">
              <a:lnSpc>
                <a:spcPts val="1960"/>
              </a:lnSpc>
              <a:spcBef>
                <a:spcPct val="0"/>
              </a:spcBef>
            </a:pPr>
            <a:endParaRPr lang="en-US" sz="1660">
              <a:solidFill>
                <a:schemeClr val="accent5">
                  <a:lumMod val="50000"/>
                </a:schemeClr>
              </a:solidFill>
              <a:latin typeface="Nunito Sans"/>
              <a:ea typeface="Nunito Sans"/>
              <a:cs typeface="Nunito Sans"/>
              <a:sym typeface="Nunito Sans"/>
            </a:endParaRPr>
          </a:p>
          <a:p>
            <a:pPr algn="l">
              <a:lnSpc>
                <a:spcPts val="1960"/>
              </a:lnSpc>
              <a:spcBef>
                <a:spcPct val="0"/>
              </a:spcBef>
            </a:pPr>
            <a:r>
              <a:rPr lang="en-US" sz="1660">
                <a:solidFill>
                  <a:schemeClr val="accent5">
                    <a:lumMod val="50000"/>
                  </a:schemeClr>
                </a:solidFill>
                <a:latin typeface="Nunito Sans"/>
                <a:ea typeface="Nunito Sans"/>
                <a:cs typeface="Nunito Sans"/>
                <a:sym typeface="Nunito Sans"/>
              </a:rPr>
              <a:t>Moving forward, the timeline for the next s11 audit is 2025 and provides the Partnership with the opportunity to develop a richer process and plan that engages more agencies. It may be that an independent scrutineer can support the Partnership to take this forward </a:t>
            </a:r>
          </a:p>
          <a:p>
            <a:pPr algn="l">
              <a:lnSpc>
                <a:spcPts val="1960"/>
              </a:lnSpc>
              <a:spcBef>
                <a:spcPct val="0"/>
              </a:spcBef>
            </a:pPr>
            <a:endParaRPr lang="en-US" sz="1400">
              <a:solidFill>
                <a:srgbClr val="D2F1F3"/>
              </a:solidFill>
              <a:latin typeface="Nunito Sans"/>
              <a:ea typeface="Nunito Sans"/>
              <a:cs typeface="Nunito Sans"/>
              <a:sym typeface="Nunito Sans"/>
            </a:endParaRPr>
          </a:p>
        </p:txBody>
      </p:sp>
      <p:sp>
        <p:nvSpPr>
          <p:cNvPr id="14" name="TextBox 14"/>
          <p:cNvSpPr txBox="1"/>
          <p:nvPr/>
        </p:nvSpPr>
        <p:spPr>
          <a:xfrm>
            <a:off x="1028700" y="9515459"/>
            <a:ext cx="4057650" cy="755015"/>
          </a:xfrm>
          <a:prstGeom prst="rect">
            <a:avLst/>
          </a:prstGeom>
        </p:spPr>
        <p:txBody>
          <a:bodyPr lIns="0" tIns="0" rIns="0" bIns="0" rtlCol="0" anchor="t">
            <a:spAutoFit/>
          </a:bodyPr>
          <a:lstStyle/>
          <a:p>
            <a:pPr algn="l">
              <a:lnSpc>
                <a:spcPts val="1960"/>
              </a:lnSpc>
            </a:pPr>
            <a:r>
              <a:rPr lang="en-US" sz="1400" b="1">
                <a:solidFill>
                  <a:srgbClr val="2B2B2B"/>
                </a:solidFill>
                <a:latin typeface="Poppins Medium"/>
                <a:ea typeface="Poppins Medium"/>
                <a:cs typeface="Poppins Medium"/>
                <a:sym typeface="Poppins Medium"/>
              </a:rPr>
              <a:t>Stoke-on-Trent Safeguarding Children Partnership Yearly Report 2023/24</a:t>
            </a:r>
          </a:p>
          <a:p>
            <a:pPr algn="l">
              <a:lnSpc>
                <a:spcPts val="1960"/>
              </a:lnSpc>
            </a:pPr>
            <a:endParaRPr lang="en-US" sz="1400" b="1">
              <a:solidFill>
                <a:srgbClr val="2B2B2B"/>
              </a:solidFill>
              <a:latin typeface="Poppins Medium"/>
              <a:ea typeface="Poppins Medium"/>
              <a:cs typeface="Poppins Medium"/>
              <a:sym typeface="Poppins Medium"/>
            </a:endParaRPr>
          </a:p>
        </p:txBody>
      </p:sp>
      <p:sp>
        <p:nvSpPr>
          <p:cNvPr id="15" name="Freeform 15"/>
          <p:cNvSpPr/>
          <p:nvPr/>
        </p:nvSpPr>
        <p:spPr>
          <a:xfrm>
            <a:off x="15292482" y="8473157"/>
            <a:ext cx="1770679" cy="1089927"/>
          </a:xfrm>
          <a:custGeom>
            <a:avLst/>
            <a:gdLst/>
            <a:ahLst/>
            <a:cxnLst/>
            <a:rect l="l" t="t" r="r" b="b"/>
            <a:pathLst>
              <a:path w="1770679" h="1089927">
                <a:moveTo>
                  <a:pt x="0" y="0"/>
                </a:moveTo>
                <a:lnTo>
                  <a:pt x="1770679" y="0"/>
                </a:lnTo>
                <a:lnTo>
                  <a:pt x="1770679" y="1089927"/>
                </a:lnTo>
                <a:lnTo>
                  <a:pt x="0" y="1089927"/>
                </a:lnTo>
                <a:lnTo>
                  <a:pt x="0" y="0"/>
                </a:lnTo>
                <a:close/>
              </a:path>
            </a:pathLst>
          </a:custGeom>
          <a:blipFill>
            <a:blip r:embed="rId2"/>
            <a:stretch>
              <a:fillRect/>
            </a:stretch>
          </a:blipFill>
        </p:spPr>
      </p:sp>
      <p:sp>
        <p:nvSpPr>
          <p:cNvPr id="16" name="TextBox 16"/>
          <p:cNvSpPr txBox="1"/>
          <p:nvPr/>
        </p:nvSpPr>
        <p:spPr>
          <a:xfrm>
            <a:off x="10776518" y="1000125"/>
            <a:ext cx="6482781" cy="2051844"/>
          </a:xfrm>
          <a:prstGeom prst="rect">
            <a:avLst/>
          </a:prstGeom>
        </p:spPr>
        <p:txBody>
          <a:bodyPr wrap="square" lIns="0" tIns="0" rIns="0" bIns="0" rtlCol="0" anchor="t">
            <a:spAutoFit/>
          </a:bodyPr>
          <a:lstStyle/>
          <a:p>
            <a:pPr algn="l">
              <a:lnSpc>
                <a:spcPts val="1960"/>
              </a:lnSpc>
              <a:spcBef>
                <a:spcPct val="0"/>
              </a:spcBef>
            </a:pPr>
            <a:r>
              <a:rPr lang="en-US" sz="1660">
                <a:solidFill>
                  <a:schemeClr val="accent5">
                    <a:lumMod val="50000"/>
                  </a:schemeClr>
                </a:solidFill>
                <a:latin typeface="Nunito Sans"/>
                <a:ea typeface="Nunito Sans"/>
                <a:cs typeface="Nunito Sans"/>
                <a:sym typeface="Nunito Sans"/>
              </a:rPr>
              <a:t>The Partnership should explore the involvement of children and young people as young scrutineers using existing forums and networks </a:t>
            </a:r>
          </a:p>
          <a:p>
            <a:pPr algn="l">
              <a:lnSpc>
                <a:spcPts val="1960"/>
              </a:lnSpc>
              <a:spcBef>
                <a:spcPct val="0"/>
              </a:spcBef>
            </a:pPr>
            <a:r>
              <a:rPr lang="en-US" sz="1660">
                <a:solidFill>
                  <a:schemeClr val="accent5">
                    <a:lumMod val="50000"/>
                  </a:schemeClr>
                </a:solidFill>
                <a:latin typeface="Nunito Sans"/>
                <a:ea typeface="Nunito Sans"/>
                <a:cs typeface="Nunito Sans"/>
                <a:sym typeface="Nunito Sans"/>
              </a:rPr>
              <a:t> </a:t>
            </a:r>
          </a:p>
          <a:p>
            <a:pPr algn="l">
              <a:lnSpc>
                <a:spcPts val="1960"/>
              </a:lnSpc>
              <a:spcBef>
                <a:spcPct val="0"/>
              </a:spcBef>
            </a:pPr>
            <a:r>
              <a:rPr lang="en-US" sz="1660">
                <a:solidFill>
                  <a:schemeClr val="accent5">
                    <a:lumMod val="50000"/>
                  </a:schemeClr>
                </a:solidFill>
                <a:latin typeface="Nunito Sans"/>
                <a:ea typeface="Nunito Sans"/>
                <a:cs typeface="Nunito Sans"/>
                <a:sym typeface="Nunito Sans"/>
              </a:rPr>
              <a:t>Going forward the Partnership has agreed to undertake s11 safeguarding audits biannually to enable follow up scrutiny and quality assurance of the audits during the intervening year. How this is achieved will be considered by the Quality Assurance Group.</a:t>
            </a:r>
          </a:p>
        </p:txBody>
      </p:sp>
      <p:sp>
        <p:nvSpPr>
          <p:cNvPr id="18" name="TextBox 18"/>
          <p:cNvSpPr txBox="1"/>
          <p:nvPr/>
        </p:nvSpPr>
        <p:spPr>
          <a:xfrm>
            <a:off x="6935326" y="7260500"/>
            <a:ext cx="4403532" cy="1364476"/>
          </a:xfrm>
          <a:prstGeom prst="rect">
            <a:avLst/>
          </a:prstGeom>
        </p:spPr>
        <p:txBody>
          <a:bodyPr wrap="square" lIns="0" tIns="0" rIns="0" bIns="0" rtlCol="0" anchor="t">
            <a:spAutoFit/>
          </a:bodyPr>
          <a:lstStyle/>
          <a:p>
            <a:pPr>
              <a:lnSpc>
                <a:spcPts val="1960"/>
              </a:lnSpc>
            </a:pPr>
            <a:r>
              <a:rPr lang="en-US" b="1">
                <a:solidFill>
                  <a:schemeClr val="accent5">
                    <a:lumMod val="50000"/>
                  </a:schemeClr>
                </a:solidFill>
                <a:latin typeface="Calibri"/>
                <a:ea typeface="Nunito Sans"/>
                <a:cs typeface="Calibri"/>
                <a:sym typeface="Nunito Sans"/>
              </a:rPr>
              <a:t>Scrutiny Programme 2024/25</a:t>
            </a:r>
            <a:endParaRPr lang="en-US" b="1">
              <a:solidFill>
                <a:schemeClr val="accent5">
                  <a:lumMod val="50000"/>
                </a:schemeClr>
              </a:solidFill>
              <a:latin typeface="Calibri"/>
              <a:ea typeface="Nunito Sans"/>
              <a:cs typeface="Calibri"/>
            </a:endParaRPr>
          </a:p>
          <a:p>
            <a:r>
              <a:rPr lang="en-US">
                <a:solidFill>
                  <a:schemeClr val="accent5">
                    <a:lumMod val="50000"/>
                  </a:schemeClr>
                </a:solidFill>
                <a:cs typeface="Calibri"/>
              </a:rPr>
              <a:t>The effectiveness of the Serious Incident Notification, Rapid Review and Child Safeguarding Practice Review process (strategic priority) December 2024</a:t>
            </a:r>
            <a:endParaRPr lang="en-US">
              <a:solidFill>
                <a:schemeClr val="accent5">
                  <a:lumMod val="50000"/>
                </a:schemeClr>
              </a:solidFill>
            </a:endParaRPr>
          </a:p>
        </p:txBody>
      </p:sp>
      <p:sp>
        <p:nvSpPr>
          <p:cNvPr id="19" name="TextBox 18">
            <a:extLst>
              <a:ext uri="{FF2B5EF4-FFF2-40B4-BE49-F238E27FC236}">
                <a16:creationId xmlns:a16="http://schemas.microsoft.com/office/drawing/2014/main" id="{81C6CC78-8DB5-471D-A25E-641F165AC9AD}"/>
              </a:ext>
            </a:extLst>
          </p:cNvPr>
          <p:cNvSpPr txBox="1"/>
          <p:nvPr/>
        </p:nvSpPr>
        <p:spPr>
          <a:xfrm>
            <a:off x="12292642" y="5799107"/>
            <a:ext cx="4852360" cy="147732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accent5">
                    <a:lumMod val="50000"/>
                  </a:schemeClr>
                </a:solidFill>
              </a:rPr>
              <a:t>Scrutiny Programme 2024/5</a:t>
            </a:r>
          </a:p>
          <a:p>
            <a:r>
              <a:rPr lang="en-US">
                <a:solidFill>
                  <a:schemeClr val="accent5">
                    <a:lumMod val="50000"/>
                  </a:schemeClr>
                </a:solidFill>
              </a:rPr>
              <a:t>The effectiveness of the multi-agency response to child neglect including the use of the NGCP2</a:t>
            </a:r>
            <a:endParaRPr lang="en-US">
              <a:solidFill>
                <a:schemeClr val="accent5">
                  <a:lumMod val="50000"/>
                </a:schemeClr>
              </a:solidFill>
              <a:cs typeface="Calibri"/>
            </a:endParaRPr>
          </a:p>
          <a:p>
            <a:r>
              <a:rPr lang="en-US">
                <a:solidFill>
                  <a:schemeClr val="accent5">
                    <a:lumMod val="50000"/>
                  </a:schemeClr>
                </a:solidFill>
              </a:rPr>
              <a:t>assessment tool (practice priority)</a:t>
            </a:r>
            <a:endParaRPr lang="en-US">
              <a:solidFill>
                <a:schemeClr val="accent5">
                  <a:lumMod val="50000"/>
                </a:schemeClr>
              </a:solidFill>
              <a:cs typeface="Calibri"/>
            </a:endParaRPr>
          </a:p>
          <a:p>
            <a:r>
              <a:rPr lang="en-US">
                <a:solidFill>
                  <a:schemeClr val="accent5">
                    <a:lumMod val="50000"/>
                  </a:schemeClr>
                </a:solidFill>
              </a:rPr>
              <a:t>January 2025 </a:t>
            </a:r>
            <a:endParaRPr lang="en-US">
              <a:solidFill>
                <a:schemeClr val="accent5">
                  <a:lumMod val="50000"/>
                </a:schemeClr>
              </a:solidFill>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620">
            <a:off x="1028680" y="9263062"/>
            <a:ext cx="7086653" cy="0"/>
          </a:xfrm>
          <a:prstGeom prst="line">
            <a:avLst/>
          </a:prstGeom>
          <a:ln w="19050" cap="flat">
            <a:solidFill>
              <a:srgbClr val="01BFC2"/>
            </a:solidFill>
            <a:prstDash val="solid"/>
            <a:headEnd type="none" w="sm" len="sm"/>
            <a:tailEnd type="none" w="sm" len="sm"/>
          </a:ln>
        </p:spPr>
      </p:sp>
      <p:grpSp>
        <p:nvGrpSpPr>
          <p:cNvPr id="3" name="Group 3"/>
          <p:cNvGrpSpPr/>
          <p:nvPr/>
        </p:nvGrpSpPr>
        <p:grpSpPr>
          <a:xfrm>
            <a:off x="9380736" y="114288"/>
            <a:ext cx="8979835" cy="10172712"/>
            <a:chOff x="0" y="0"/>
            <a:chExt cx="2365059" cy="2709333"/>
          </a:xfrm>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p:grpSpPr>
        <p:sp>
          <p:nvSpPr>
            <p:cNvPr id="4" name="Freeform 4"/>
            <p:cNvSpPr/>
            <p:nvPr/>
          </p:nvSpPr>
          <p:spPr>
            <a:xfrm>
              <a:off x="0" y="0"/>
              <a:ext cx="2365059" cy="2709333"/>
            </a:xfrm>
            <a:custGeom>
              <a:avLst/>
              <a:gdLst/>
              <a:ahLst/>
              <a:cxnLst/>
              <a:rect l="l" t="t" r="r" b="b"/>
              <a:pathLst>
                <a:path w="2365059" h="2709333">
                  <a:moveTo>
                    <a:pt x="0" y="0"/>
                  </a:moveTo>
                  <a:lnTo>
                    <a:pt x="2365059" y="0"/>
                  </a:lnTo>
                  <a:lnTo>
                    <a:pt x="2365059" y="2709333"/>
                  </a:lnTo>
                  <a:lnTo>
                    <a:pt x="0" y="2709333"/>
                  </a:lnTo>
                  <a:close/>
                </a:path>
              </a:pathLst>
            </a:custGeom>
            <a:grpFill/>
          </p:spPr>
        </p:sp>
        <p:sp>
          <p:nvSpPr>
            <p:cNvPr id="5" name="TextBox 5"/>
            <p:cNvSpPr txBox="1"/>
            <p:nvPr/>
          </p:nvSpPr>
          <p:spPr>
            <a:xfrm>
              <a:off x="0" y="-28575"/>
              <a:ext cx="2365059" cy="2737908"/>
            </a:xfrm>
            <a:prstGeom prst="rect">
              <a:avLst/>
            </a:prstGeom>
            <a:grpFill/>
          </p:spPr>
          <p:txBody>
            <a:bodyPr lIns="50800" tIns="50800" rIns="50800" bIns="50800" rtlCol="0" anchor="ctr"/>
            <a:lstStyle/>
            <a:p>
              <a:pPr algn="ctr">
                <a:lnSpc>
                  <a:spcPts val="1960"/>
                </a:lnSpc>
              </a:pPr>
              <a:endParaRPr/>
            </a:p>
          </p:txBody>
        </p:sp>
      </p:grpSp>
      <p:sp>
        <p:nvSpPr>
          <p:cNvPr id="6" name="TextBox 6"/>
          <p:cNvSpPr txBox="1"/>
          <p:nvPr/>
        </p:nvSpPr>
        <p:spPr>
          <a:xfrm>
            <a:off x="1028683" y="981075"/>
            <a:ext cx="7832710" cy="769441"/>
          </a:xfrm>
          <a:prstGeom prst="rect">
            <a:avLst/>
          </a:prstGeom>
        </p:spPr>
        <p:txBody>
          <a:bodyPr lIns="0" tIns="0" rIns="0" bIns="0" rtlCol="0" anchor="t">
            <a:spAutoFit/>
          </a:bodyPr>
          <a:lstStyle/>
          <a:p>
            <a:pPr algn="l">
              <a:lnSpc>
                <a:spcPts val="6000"/>
              </a:lnSpc>
            </a:pPr>
            <a:r>
              <a:rPr lang="en-US" sz="5000" b="1">
                <a:solidFill>
                  <a:srgbClr val="0E3F54"/>
                </a:solidFill>
                <a:latin typeface="Poppins Bold"/>
                <a:ea typeface="Poppins Bold"/>
                <a:cs typeface="Poppins Bold"/>
                <a:sym typeface="Poppins Bold"/>
              </a:rPr>
              <a:t>Inspection findings</a:t>
            </a:r>
          </a:p>
        </p:txBody>
      </p:sp>
      <p:sp>
        <p:nvSpPr>
          <p:cNvPr id="7" name="TextBox 7"/>
          <p:cNvSpPr txBox="1"/>
          <p:nvPr/>
        </p:nvSpPr>
        <p:spPr>
          <a:xfrm>
            <a:off x="7070178" y="9629732"/>
            <a:ext cx="1045151" cy="242631"/>
          </a:xfrm>
          <a:prstGeom prst="rect">
            <a:avLst/>
          </a:prstGeom>
        </p:spPr>
        <p:txBody>
          <a:bodyPr lIns="0" tIns="0" rIns="0" bIns="0" rtlCol="0" anchor="t">
            <a:spAutoFit/>
          </a:bodyPr>
          <a:lstStyle/>
          <a:p>
            <a:pPr algn="r">
              <a:lnSpc>
                <a:spcPts val="1960"/>
              </a:lnSpc>
            </a:pPr>
            <a:r>
              <a:rPr lang="en-US" sz="1400" b="1">
                <a:solidFill>
                  <a:srgbClr val="2B2B2B"/>
                </a:solidFill>
                <a:latin typeface="Poppins Medium"/>
                <a:ea typeface="Poppins Medium"/>
                <a:cs typeface="Poppins Medium"/>
                <a:sym typeface="Poppins Medium"/>
              </a:rPr>
              <a:t>36</a:t>
            </a:r>
          </a:p>
        </p:txBody>
      </p:sp>
      <p:sp>
        <p:nvSpPr>
          <p:cNvPr id="8" name="TextBox 8"/>
          <p:cNvSpPr txBox="1"/>
          <p:nvPr/>
        </p:nvSpPr>
        <p:spPr>
          <a:xfrm>
            <a:off x="1028683" y="3085645"/>
            <a:ext cx="6996959" cy="4616648"/>
          </a:xfrm>
          <a:prstGeom prst="rect">
            <a:avLst/>
          </a:prstGeom>
        </p:spPr>
        <p:txBody>
          <a:bodyPr wrap="square" lIns="0" tIns="0" rIns="0" bIns="0" rtlCol="0" anchor="t">
            <a:spAutoFit/>
          </a:bodyPr>
          <a:lstStyle/>
          <a:p>
            <a:pPr>
              <a:lnSpc>
                <a:spcPts val="1960"/>
              </a:lnSpc>
              <a:spcBef>
                <a:spcPct val="0"/>
              </a:spcBef>
            </a:pPr>
            <a:r>
              <a:rPr lang="en-GB" sz="1650">
                <a:solidFill>
                  <a:schemeClr val="accent5">
                    <a:lumMod val="49000"/>
                  </a:schemeClr>
                </a:solidFill>
                <a:latin typeface="Nunito Sans" panose="020B0604020202020204" charset="0"/>
                <a:ea typeface="+mn-lt"/>
                <a:cs typeface="+mn-lt"/>
              </a:rPr>
              <a:t>Stoke-on-Trent Children's Serviced received a focused visit to services on 4 and 5 October 2023.  Inspectors looked at the local authority’s arrangements for planning and achieving permanence for children up to the age of 10 years. </a:t>
            </a:r>
            <a:endParaRPr lang="en-US" sz="1650">
              <a:solidFill>
                <a:schemeClr val="accent5">
                  <a:lumMod val="49000"/>
                </a:schemeClr>
              </a:solidFill>
              <a:latin typeface="Nunito Sans" panose="020B0604020202020204" charset="0"/>
              <a:ea typeface="Calibri"/>
              <a:cs typeface="Calibri"/>
            </a:endParaRPr>
          </a:p>
          <a:p>
            <a:pPr lvl="0">
              <a:lnSpc>
                <a:spcPts val="1960"/>
              </a:lnSpc>
              <a:spcBef>
                <a:spcPct val="0"/>
              </a:spcBef>
            </a:pPr>
            <a:endParaRPr lang="en-GB" sz="1650">
              <a:solidFill>
                <a:schemeClr val="accent5">
                  <a:lumMod val="49000"/>
                </a:schemeClr>
              </a:solidFill>
              <a:latin typeface="Nunito Sans" panose="020B0604020202020204" charset="0"/>
              <a:ea typeface="Poppins"/>
              <a:cs typeface="Poppins"/>
            </a:endParaRPr>
          </a:p>
          <a:p>
            <a:pPr lvl="0">
              <a:lnSpc>
                <a:spcPts val="1960"/>
              </a:lnSpc>
              <a:spcBef>
                <a:spcPct val="0"/>
              </a:spcBef>
            </a:pPr>
            <a:endParaRPr lang="en-GB" sz="1650">
              <a:solidFill>
                <a:schemeClr val="accent5">
                  <a:lumMod val="49000"/>
                </a:schemeClr>
              </a:solidFill>
              <a:latin typeface="Nunito Sans" panose="020B0604020202020204" charset="0"/>
              <a:ea typeface="Poppins"/>
              <a:cs typeface="Poppins"/>
            </a:endParaRPr>
          </a:p>
          <a:p>
            <a:pPr lvl="0">
              <a:lnSpc>
                <a:spcPts val="1960"/>
              </a:lnSpc>
              <a:spcBef>
                <a:spcPct val="0"/>
              </a:spcBef>
            </a:pPr>
            <a:r>
              <a:rPr lang="en-GB" sz="1650">
                <a:solidFill>
                  <a:schemeClr val="accent5">
                    <a:lumMod val="49000"/>
                  </a:schemeClr>
                </a:solidFill>
                <a:latin typeface="Nunito Sans" panose="020B0604020202020204" charset="0"/>
                <a:ea typeface="Poppins"/>
                <a:cs typeface="Poppins"/>
                <a:sym typeface="Poppins"/>
              </a:rPr>
              <a:t>Ofsted highlighted that:</a:t>
            </a:r>
            <a:endParaRPr lang="en-GB" sz="1650">
              <a:solidFill>
                <a:schemeClr val="accent5">
                  <a:lumMod val="49000"/>
                </a:schemeClr>
              </a:solidFill>
              <a:latin typeface="Nunito Sans" panose="020B0604020202020204" charset="0"/>
              <a:ea typeface="Poppins"/>
              <a:cs typeface="Poppins"/>
            </a:endParaRPr>
          </a:p>
          <a:p>
            <a:pPr lvl="0">
              <a:lnSpc>
                <a:spcPts val="1960"/>
              </a:lnSpc>
              <a:spcBef>
                <a:spcPct val="0"/>
              </a:spcBef>
            </a:pPr>
            <a:endParaRPr lang="en-GB" sz="1650">
              <a:solidFill>
                <a:schemeClr val="accent5">
                  <a:lumMod val="49000"/>
                </a:schemeClr>
              </a:solidFill>
              <a:latin typeface="Nunito Sans" panose="020B0604020202020204" charset="0"/>
              <a:ea typeface="Poppins"/>
              <a:cs typeface="Poppins"/>
            </a:endParaRPr>
          </a:p>
          <a:p>
            <a:pPr lvl="0">
              <a:lnSpc>
                <a:spcPts val="1960"/>
              </a:lnSpc>
              <a:spcBef>
                <a:spcPct val="0"/>
              </a:spcBef>
            </a:pPr>
            <a:r>
              <a:rPr lang="en-GB" sz="1650">
                <a:solidFill>
                  <a:schemeClr val="accent5">
                    <a:lumMod val="49000"/>
                  </a:schemeClr>
                </a:solidFill>
                <a:latin typeface="Nunito Sans" panose="020B0604020202020204" charset="0"/>
                <a:ea typeface="Poppins"/>
                <a:cs typeface="Poppins"/>
                <a:sym typeface="Poppins"/>
              </a:rPr>
              <a:t>Adoption work is a strength in Stoke-on-Trent</a:t>
            </a:r>
            <a:endParaRPr lang="en-GB" sz="1650">
              <a:solidFill>
                <a:schemeClr val="accent5">
                  <a:lumMod val="49000"/>
                </a:schemeClr>
              </a:solidFill>
              <a:latin typeface="Nunito Sans" panose="020B0604020202020204" charset="0"/>
              <a:ea typeface="Poppins"/>
              <a:cs typeface="Poppins"/>
            </a:endParaRPr>
          </a:p>
          <a:p>
            <a:pPr lvl="0">
              <a:lnSpc>
                <a:spcPts val="1960"/>
              </a:lnSpc>
              <a:spcBef>
                <a:spcPct val="0"/>
              </a:spcBef>
            </a:pPr>
            <a:r>
              <a:rPr lang="en-GB" sz="1650">
                <a:solidFill>
                  <a:schemeClr val="accent5">
                    <a:lumMod val="49000"/>
                  </a:schemeClr>
                </a:solidFill>
                <a:latin typeface="Nunito Sans" panose="020B0604020202020204" charset="0"/>
                <a:ea typeface="Poppins"/>
                <a:cs typeface="Poppins"/>
                <a:sym typeface="Poppins"/>
              </a:rPr>
              <a:t>The senior leadership team in children’s services is visible and approachable</a:t>
            </a:r>
            <a:endParaRPr lang="en-GB" sz="1650">
              <a:solidFill>
                <a:schemeClr val="accent5">
                  <a:lumMod val="49000"/>
                </a:schemeClr>
              </a:solidFill>
              <a:latin typeface="Nunito Sans" panose="020B0604020202020204" charset="0"/>
              <a:ea typeface="Poppins"/>
              <a:cs typeface="Poppins"/>
            </a:endParaRPr>
          </a:p>
          <a:p>
            <a:pPr lvl="0">
              <a:lnSpc>
                <a:spcPts val="1960"/>
              </a:lnSpc>
              <a:spcBef>
                <a:spcPct val="0"/>
              </a:spcBef>
            </a:pPr>
            <a:r>
              <a:rPr lang="en-GB" sz="1650">
                <a:solidFill>
                  <a:schemeClr val="accent5">
                    <a:lumMod val="49000"/>
                  </a:schemeClr>
                </a:solidFill>
                <a:latin typeface="Nunito Sans" panose="020B0604020202020204" charset="0"/>
                <a:ea typeface="Poppins"/>
                <a:cs typeface="Poppins"/>
                <a:sym typeface="Poppins"/>
              </a:rPr>
              <a:t>Social workers know their children well and the voice of the child is strong throughout children’s records</a:t>
            </a:r>
            <a:endParaRPr lang="en-GB" sz="1650">
              <a:solidFill>
                <a:schemeClr val="accent5">
                  <a:lumMod val="49000"/>
                </a:schemeClr>
              </a:solidFill>
              <a:latin typeface="Nunito Sans" panose="020B0604020202020204" charset="0"/>
              <a:ea typeface="Poppins"/>
              <a:cs typeface="Poppins"/>
            </a:endParaRPr>
          </a:p>
          <a:p>
            <a:pPr lvl="0">
              <a:lnSpc>
                <a:spcPts val="1960"/>
              </a:lnSpc>
              <a:spcBef>
                <a:spcPct val="0"/>
              </a:spcBef>
            </a:pPr>
            <a:r>
              <a:rPr lang="en-GB" sz="1650">
                <a:solidFill>
                  <a:schemeClr val="accent5">
                    <a:lumMod val="49000"/>
                  </a:schemeClr>
                </a:solidFill>
                <a:latin typeface="Nunito Sans" panose="020B0604020202020204" charset="0"/>
                <a:ea typeface="Poppins"/>
                <a:cs typeface="Poppins"/>
                <a:sym typeface="Poppins"/>
              </a:rPr>
              <a:t>The inspection found that ‘with strong political and corporate support’ Children’s Services Teams are ‘improving the outcomes for children in Stoke-on-Trent’.</a:t>
            </a:r>
            <a:endParaRPr lang="en-GB" sz="1650">
              <a:solidFill>
                <a:schemeClr val="accent5">
                  <a:lumMod val="49000"/>
                </a:schemeClr>
              </a:solidFill>
              <a:latin typeface="Nunito Sans" panose="020B0604020202020204" charset="0"/>
              <a:ea typeface="Poppins"/>
              <a:cs typeface="Poppins"/>
            </a:endParaRPr>
          </a:p>
          <a:p>
            <a:pPr lvl="0">
              <a:lnSpc>
                <a:spcPts val="1960"/>
              </a:lnSpc>
              <a:spcBef>
                <a:spcPct val="0"/>
              </a:spcBef>
            </a:pPr>
            <a:endParaRPr lang="en-GB" sz="1650">
              <a:solidFill>
                <a:schemeClr val="accent5">
                  <a:lumMod val="49000"/>
                </a:schemeClr>
              </a:solidFill>
              <a:latin typeface="Nunito Sans" panose="020B0604020202020204" charset="0"/>
              <a:ea typeface="Poppins"/>
              <a:cs typeface="Poppins"/>
            </a:endParaRPr>
          </a:p>
          <a:p>
            <a:pPr lvl="0">
              <a:lnSpc>
                <a:spcPts val="1960"/>
              </a:lnSpc>
              <a:spcBef>
                <a:spcPct val="0"/>
              </a:spcBef>
            </a:pPr>
            <a:r>
              <a:rPr lang="en-GB" sz="1650">
                <a:solidFill>
                  <a:schemeClr val="accent5">
                    <a:lumMod val="49000"/>
                  </a:schemeClr>
                </a:solidFill>
                <a:latin typeface="Nunito Sans" panose="020B0604020202020204" charset="0"/>
                <a:ea typeface="Poppins"/>
                <a:cs typeface="Poppins"/>
                <a:sym typeface="Poppins"/>
              </a:rPr>
              <a:t>The full report can be read at: https://files.ofsted.gov.uk/v1/file/50232125</a:t>
            </a:r>
            <a:endParaRPr lang="en-US" sz="1650">
              <a:solidFill>
                <a:schemeClr val="accent5">
                  <a:lumMod val="49000"/>
                </a:schemeClr>
              </a:solidFill>
              <a:latin typeface="Nunito Sans" panose="020B0604020202020204" charset="0"/>
              <a:ea typeface="Poppins"/>
              <a:cs typeface="Poppins"/>
              <a:sym typeface="Poppins"/>
            </a:endParaRPr>
          </a:p>
        </p:txBody>
      </p:sp>
      <p:sp>
        <p:nvSpPr>
          <p:cNvPr id="11" name="TextBox 11"/>
          <p:cNvSpPr txBox="1"/>
          <p:nvPr/>
        </p:nvSpPr>
        <p:spPr>
          <a:xfrm>
            <a:off x="1028683" y="9382032"/>
            <a:ext cx="4057650" cy="755015"/>
          </a:xfrm>
          <a:prstGeom prst="rect">
            <a:avLst/>
          </a:prstGeom>
        </p:spPr>
        <p:txBody>
          <a:bodyPr lIns="0" tIns="0" rIns="0" bIns="0" rtlCol="0" anchor="t">
            <a:spAutoFit/>
          </a:bodyPr>
          <a:lstStyle/>
          <a:p>
            <a:pPr algn="l">
              <a:lnSpc>
                <a:spcPts val="1960"/>
              </a:lnSpc>
            </a:pPr>
            <a:r>
              <a:rPr lang="en-US" sz="1400" b="1">
                <a:solidFill>
                  <a:srgbClr val="2B2B2B"/>
                </a:solidFill>
                <a:latin typeface="Poppins Medium"/>
                <a:ea typeface="Poppins Medium"/>
                <a:cs typeface="Poppins Medium"/>
                <a:sym typeface="Poppins Medium"/>
              </a:rPr>
              <a:t>Stoke-on-Trent Safeguarding Children Partnership Yearly Report 2023/24</a:t>
            </a:r>
          </a:p>
          <a:p>
            <a:pPr algn="l">
              <a:lnSpc>
                <a:spcPts val="1960"/>
              </a:lnSpc>
            </a:pPr>
            <a:endParaRPr lang="en-US" sz="1400" b="1">
              <a:solidFill>
                <a:srgbClr val="2B2B2B"/>
              </a:solidFill>
              <a:latin typeface="Poppins Medium"/>
              <a:ea typeface="Poppins Medium"/>
              <a:cs typeface="Poppins Medium"/>
              <a:sym typeface="Poppins Medium"/>
            </a:endParaRPr>
          </a:p>
        </p:txBody>
      </p:sp>
      <p:sp>
        <p:nvSpPr>
          <p:cNvPr id="13" name="Rectangle 12">
            <a:extLst>
              <a:ext uri="{FF2B5EF4-FFF2-40B4-BE49-F238E27FC236}">
                <a16:creationId xmlns:a16="http://schemas.microsoft.com/office/drawing/2014/main" id="{1EA5A47C-1DAE-4ED0-8CC2-C63ACCEFC5BC}"/>
              </a:ext>
            </a:extLst>
          </p:cNvPr>
          <p:cNvSpPr/>
          <p:nvPr/>
        </p:nvSpPr>
        <p:spPr>
          <a:xfrm>
            <a:off x="10489321" y="3085645"/>
            <a:ext cx="7131021" cy="3426579"/>
          </a:xfrm>
          <a:prstGeom prst="rect">
            <a:avLst/>
          </a:prstGeom>
        </p:spPr>
        <p:txBody>
          <a:bodyPr wrap="square">
            <a:spAutoFit/>
          </a:bodyPr>
          <a:lstStyle/>
          <a:p>
            <a:pPr marL="302261" lvl="1" indent="-151130" algn="just">
              <a:lnSpc>
                <a:spcPts val="1960"/>
              </a:lnSpc>
              <a:buFont typeface="Arial"/>
              <a:buChar char="•"/>
            </a:pPr>
            <a:r>
              <a:rPr lang="en-US" sz="1660">
                <a:solidFill>
                  <a:schemeClr val="accent5">
                    <a:lumMod val="50000"/>
                  </a:schemeClr>
                </a:solidFill>
                <a:latin typeface="Nunito Sans"/>
                <a:ea typeface="Nunito Sans"/>
                <a:cs typeface="Nunito Sans"/>
                <a:sym typeface="Nunito Sans"/>
              </a:rPr>
              <a:t>Ensure momentum is maintained to areas of identified work for 2024-25: </a:t>
            </a:r>
          </a:p>
          <a:p>
            <a:pPr marL="302261" lvl="1" indent="-151130" algn="just">
              <a:lnSpc>
                <a:spcPts val="1960"/>
              </a:lnSpc>
              <a:buFont typeface="Arial"/>
              <a:buChar char="•"/>
            </a:pPr>
            <a:r>
              <a:rPr lang="en-US" sz="1660">
                <a:solidFill>
                  <a:schemeClr val="accent5">
                    <a:lumMod val="50000"/>
                  </a:schemeClr>
                </a:solidFill>
                <a:latin typeface="Nunito Sans"/>
                <a:ea typeface="Nunito Sans"/>
                <a:cs typeface="Nunito Sans"/>
                <a:sym typeface="Nunito Sans"/>
              </a:rPr>
              <a:t>Publish the multi-agency safeguarding arrangements </a:t>
            </a:r>
          </a:p>
          <a:p>
            <a:pPr marL="302261" lvl="1" indent="-151130" algn="just">
              <a:lnSpc>
                <a:spcPts val="1960"/>
              </a:lnSpc>
              <a:buFont typeface="Arial"/>
              <a:buChar char="•"/>
            </a:pPr>
            <a:r>
              <a:rPr lang="en-US" sz="1660">
                <a:solidFill>
                  <a:schemeClr val="accent5">
                    <a:lumMod val="50000"/>
                  </a:schemeClr>
                </a:solidFill>
                <a:latin typeface="Nunito Sans"/>
                <a:ea typeface="Nunito Sans"/>
                <a:cs typeface="Nunito Sans"/>
                <a:sym typeface="Nunito Sans"/>
              </a:rPr>
              <a:t>Undertake a Partnership Self-Assessment </a:t>
            </a:r>
          </a:p>
          <a:p>
            <a:pPr marL="302261" lvl="1" indent="-151130" algn="just">
              <a:lnSpc>
                <a:spcPts val="1960"/>
              </a:lnSpc>
              <a:buFont typeface="Arial"/>
              <a:buChar char="•"/>
            </a:pPr>
            <a:r>
              <a:rPr lang="en-US" sz="1660">
                <a:solidFill>
                  <a:schemeClr val="accent5">
                    <a:lumMod val="50000"/>
                  </a:schemeClr>
                </a:solidFill>
                <a:latin typeface="Nunito Sans"/>
                <a:ea typeface="Nunito Sans"/>
                <a:cs typeface="Nunito Sans"/>
                <a:sym typeface="Nunito Sans"/>
              </a:rPr>
              <a:t>Deliver the implementation plan for Working Together 2023</a:t>
            </a:r>
          </a:p>
          <a:p>
            <a:pPr marL="302261" lvl="1" indent="-151130" algn="just">
              <a:lnSpc>
                <a:spcPts val="1960"/>
              </a:lnSpc>
              <a:buFont typeface="Arial"/>
              <a:buChar char="•"/>
            </a:pPr>
            <a:r>
              <a:rPr lang="en-US" sz="1660">
                <a:solidFill>
                  <a:schemeClr val="accent5">
                    <a:lumMod val="50000"/>
                  </a:schemeClr>
                </a:solidFill>
                <a:latin typeface="Nunito Sans"/>
                <a:ea typeface="Nunito Sans"/>
                <a:cs typeface="Nunito Sans"/>
                <a:sym typeface="Nunito Sans"/>
              </a:rPr>
              <a:t>Further develop systems to demonstrate impact and levels of assurance </a:t>
            </a:r>
          </a:p>
          <a:p>
            <a:pPr marL="302261" lvl="1" indent="-151130" algn="just">
              <a:lnSpc>
                <a:spcPts val="1960"/>
              </a:lnSpc>
              <a:buFont typeface="Arial"/>
              <a:buChar char="•"/>
            </a:pPr>
            <a:r>
              <a:rPr lang="en-US" sz="1660">
                <a:solidFill>
                  <a:schemeClr val="accent5">
                    <a:lumMod val="50000"/>
                  </a:schemeClr>
                </a:solidFill>
                <a:latin typeface="Nunito Sans"/>
                <a:ea typeface="Nunito Sans"/>
                <a:cs typeface="Nunito Sans"/>
                <a:sym typeface="Nunito Sans"/>
              </a:rPr>
              <a:t>Further develop the voice and influence of children, young people, parents, </a:t>
            </a:r>
            <a:r>
              <a:rPr lang="en-US" sz="1660" err="1">
                <a:solidFill>
                  <a:schemeClr val="accent5">
                    <a:lumMod val="50000"/>
                  </a:schemeClr>
                </a:solidFill>
                <a:latin typeface="Nunito Sans"/>
                <a:ea typeface="Nunito Sans"/>
                <a:cs typeface="Nunito Sans"/>
                <a:sym typeface="Nunito Sans"/>
              </a:rPr>
              <a:t>carers</a:t>
            </a:r>
            <a:r>
              <a:rPr lang="en-US" sz="1660">
                <a:solidFill>
                  <a:schemeClr val="accent5">
                    <a:lumMod val="50000"/>
                  </a:schemeClr>
                </a:solidFill>
                <a:latin typeface="Nunito Sans"/>
                <a:ea typeface="Nunito Sans"/>
                <a:cs typeface="Nunito Sans"/>
                <a:sym typeface="Nunito Sans"/>
              </a:rPr>
              <a:t> and families, in particular those with experience of the safeguarding system. </a:t>
            </a:r>
          </a:p>
          <a:p>
            <a:pPr marL="302261" lvl="1" indent="-151130" algn="just">
              <a:lnSpc>
                <a:spcPts val="1960"/>
              </a:lnSpc>
              <a:buFont typeface="Arial"/>
              <a:buChar char="•"/>
            </a:pPr>
            <a:r>
              <a:rPr lang="en-US" sz="1660">
                <a:solidFill>
                  <a:schemeClr val="accent5">
                    <a:lumMod val="50000"/>
                  </a:schemeClr>
                </a:solidFill>
                <a:latin typeface="Nunito Sans"/>
                <a:ea typeface="Nunito Sans"/>
                <a:cs typeface="Nunito Sans"/>
                <a:sym typeface="Nunito Sans"/>
              </a:rPr>
              <a:t>Embed Education as part of Executive and strengthening their voice at strategic level</a:t>
            </a:r>
          </a:p>
          <a:p>
            <a:pPr marL="302261" lvl="1" indent="-151130" algn="just">
              <a:lnSpc>
                <a:spcPts val="1960"/>
              </a:lnSpc>
              <a:buFont typeface="Arial"/>
              <a:buChar char="•"/>
            </a:pPr>
            <a:r>
              <a:rPr lang="en-US" sz="1660">
                <a:solidFill>
                  <a:schemeClr val="accent5">
                    <a:lumMod val="50000"/>
                  </a:schemeClr>
                </a:solidFill>
                <a:latin typeface="Nunito Sans"/>
                <a:ea typeface="Nunito Sans"/>
                <a:cs typeface="Nunito Sans"/>
                <a:sym typeface="Nunito Sans"/>
              </a:rPr>
              <a:t>Roll out the programme of scrutiny.</a:t>
            </a:r>
          </a:p>
        </p:txBody>
      </p:sp>
      <p:sp>
        <p:nvSpPr>
          <p:cNvPr id="14" name="Rectangle 13">
            <a:extLst>
              <a:ext uri="{FF2B5EF4-FFF2-40B4-BE49-F238E27FC236}">
                <a16:creationId xmlns:a16="http://schemas.microsoft.com/office/drawing/2014/main" id="{61732F29-4346-499B-93FE-E8EEF9CE6B40}"/>
              </a:ext>
            </a:extLst>
          </p:cNvPr>
          <p:cNvSpPr/>
          <p:nvPr/>
        </p:nvSpPr>
        <p:spPr>
          <a:xfrm>
            <a:off x="10489321" y="902581"/>
            <a:ext cx="7260843" cy="1631216"/>
          </a:xfrm>
          <a:prstGeom prst="rect">
            <a:avLst/>
          </a:prstGeom>
        </p:spPr>
        <p:txBody>
          <a:bodyPr wrap="square">
            <a:spAutoFit/>
          </a:bodyPr>
          <a:lstStyle/>
          <a:p>
            <a:pPr>
              <a:lnSpc>
                <a:spcPts val="6000"/>
              </a:lnSpc>
            </a:pPr>
            <a:r>
              <a:rPr lang="en-US" sz="5000" b="1">
                <a:solidFill>
                  <a:srgbClr val="0E3F54"/>
                </a:solidFill>
                <a:latin typeface="Nunito Sans Heavy"/>
                <a:ea typeface="Nunito Sans Heavy"/>
                <a:cs typeface="Nunito Sans Heavy"/>
                <a:sym typeface="Nunito Sans Heavy"/>
              </a:rPr>
              <a:t>Immediate next steps for the partnership</a:t>
            </a:r>
          </a:p>
        </p:txBody>
      </p:sp>
      <p:sp>
        <p:nvSpPr>
          <p:cNvPr id="15" name="Freeform 3">
            <a:extLst>
              <a:ext uri="{FF2B5EF4-FFF2-40B4-BE49-F238E27FC236}">
                <a16:creationId xmlns:a16="http://schemas.microsoft.com/office/drawing/2014/main" id="{1B910202-49CD-4667-A68B-A7A11A07E33E}"/>
              </a:ext>
            </a:extLst>
          </p:cNvPr>
          <p:cNvSpPr/>
          <p:nvPr/>
        </p:nvSpPr>
        <p:spPr>
          <a:xfrm>
            <a:off x="15402048" y="8294492"/>
            <a:ext cx="1770679" cy="1089927"/>
          </a:xfrm>
          <a:custGeom>
            <a:avLst/>
            <a:gdLst/>
            <a:ahLst/>
            <a:cxnLst/>
            <a:rect l="l" t="t" r="r" b="b"/>
            <a:pathLst>
              <a:path w="1770679" h="1089927">
                <a:moveTo>
                  <a:pt x="0" y="0"/>
                </a:moveTo>
                <a:lnTo>
                  <a:pt x="1770679" y="0"/>
                </a:lnTo>
                <a:lnTo>
                  <a:pt x="1770679" y="1089927"/>
                </a:lnTo>
                <a:lnTo>
                  <a:pt x="0" y="1089927"/>
                </a:lnTo>
                <a:lnTo>
                  <a:pt x="0" y="0"/>
                </a:lnTo>
                <a:close/>
              </a:path>
            </a:pathLst>
          </a:custGeom>
          <a:blipFill>
            <a:blip r:embed="rId2"/>
            <a:stretch>
              <a:fillRect/>
            </a:stretch>
          </a:blipFill>
        </p:spPr>
      </p:sp>
    </p:spTree>
    <p:extLst>
      <p:ext uri="{BB962C8B-B14F-4D97-AF65-F5344CB8AC3E}">
        <p14:creationId xmlns:p14="http://schemas.microsoft.com/office/powerpoint/2010/main" val="1924179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a:effectLst/>
      </p:bgPr>
    </p:bg>
    <p:spTree>
      <p:nvGrpSpPr>
        <p:cNvPr id="1" name=""/>
        <p:cNvGrpSpPr/>
        <p:nvPr/>
      </p:nvGrpSpPr>
      <p:grpSpPr>
        <a:xfrm>
          <a:off x="0" y="0"/>
          <a:ext cx="0" cy="0"/>
          <a:chOff x="0" y="0"/>
          <a:chExt cx="0" cy="0"/>
        </a:xfrm>
      </p:grpSpPr>
      <p:sp>
        <p:nvSpPr>
          <p:cNvPr id="2" name="TextBox 2"/>
          <p:cNvSpPr txBox="1"/>
          <p:nvPr/>
        </p:nvSpPr>
        <p:spPr>
          <a:xfrm>
            <a:off x="1028700" y="1314403"/>
            <a:ext cx="12925472" cy="1228725"/>
          </a:xfrm>
          <a:prstGeom prst="rect">
            <a:avLst/>
          </a:prstGeom>
        </p:spPr>
        <p:txBody>
          <a:bodyPr lIns="0" tIns="0" rIns="0" bIns="0" rtlCol="0" anchor="t">
            <a:spAutoFit/>
          </a:bodyPr>
          <a:lstStyle/>
          <a:p>
            <a:pPr algn="l">
              <a:lnSpc>
                <a:spcPts val="9600"/>
              </a:lnSpc>
            </a:pPr>
            <a:r>
              <a:rPr lang="en-US" sz="8000" b="1">
                <a:solidFill>
                  <a:srgbClr val="0E3F54"/>
                </a:solidFill>
                <a:latin typeface="Nunito Sans Heavy"/>
                <a:ea typeface="Nunito Sans Heavy"/>
                <a:cs typeface="Nunito Sans Heavy"/>
                <a:sym typeface="Nunito Sans Heavy"/>
              </a:rPr>
              <a:t>A final word</a:t>
            </a:r>
          </a:p>
        </p:txBody>
      </p:sp>
      <p:sp>
        <p:nvSpPr>
          <p:cNvPr id="5" name="AutoShape 5"/>
          <p:cNvSpPr/>
          <p:nvPr/>
        </p:nvSpPr>
        <p:spPr>
          <a:xfrm rot="4620">
            <a:off x="1028680" y="9263062"/>
            <a:ext cx="7086653" cy="0"/>
          </a:xfrm>
          <a:prstGeom prst="line">
            <a:avLst/>
          </a:prstGeom>
          <a:ln w="19050" cap="flat">
            <a:solidFill>
              <a:srgbClr val="00C2CB"/>
            </a:solidFill>
            <a:prstDash val="solid"/>
            <a:headEnd type="none" w="sm" len="sm"/>
            <a:tailEnd type="none" w="sm" len="sm"/>
          </a:ln>
        </p:spPr>
      </p:sp>
      <p:sp>
        <p:nvSpPr>
          <p:cNvPr id="9" name="TextBox 9"/>
          <p:cNvSpPr txBox="1"/>
          <p:nvPr/>
        </p:nvSpPr>
        <p:spPr>
          <a:xfrm>
            <a:off x="1028683" y="2589240"/>
            <a:ext cx="7495483" cy="6412012"/>
          </a:xfrm>
          <a:prstGeom prst="rect">
            <a:avLst/>
          </a:prstGeom>
        </p:spPr>
        <p:txBody>
          <a:bodyPr lIns="0" tIns="0" rIns="0" bIns="0" rtlCol="0" anchor="t">
            <a:spAutoFit/>
          </a:bodyPr>
          <a:lstStyle/>
          <a:p>
            <a:pPr algn="l">
              <a:lnSpc>
                <a:spcPts val="1960"/>
              </a:lnSpc>
            </a:pPr>
            <a:r>
              <a:rPr lang="en-US" sz="1660">
                <a:solidFill>
                  <a:schemeClr val="accent5">
                    <a:lumMod val="50000"/>
                  </a:schemeClr>
                </a:solidFill>
                <a:latin typeface="Nunito Sans" panose="020B0604020202020204" charset="0"/>
                <a:ea typeface="Nunito Sans Semi-Bold"/>
                <a:cs typeface="Nunito Sans Semi-Bold"/>
                <a:sym typeface="Nunito Sans Semi-Bold"/>
              </a:rPr>
              <a:t>The partnership leaders have been working closely together to support a partnership culture of collaborative leadership. The partnership is committed to effective multi-agency working driven by evidenced based timely decision making that reflects the needs and concerns of our communities and partners in and across the local area.</a:t>
            </a:r>
          </a:p>
          <a:p>
            <a:pPr algn="l">
              <a:lnSpc>
                <a:spcPts val="1960"/>
              </a:lnSpc>
            </a:pPr>
            <a:endParaRPr lang="en-US" sz="1660">
              <a:solidFill>
                <a:schemeClr val="accent5">
                  <a:lumMod val="50000"/>
                </a:schemeClr>
              </a:solidFill>
              <a:latin typeface="Nunito Sans" panose="020B0604020202020204" charset="0"/>
              <a:ea typeface="Nunito Sans Semi-Bold"/>
              <a:cs typeface="Nunito Sans Semi-Bold"/>
              <a:sym typeface="Nunito Sans Semi-Bold"/>
            </a:endParaRPr>
          </a:p>
          <a:p>
            <a:pPr algn="l">
              <a:lnSpc>
                <a:spcPts val="1960"/>
              </a:lnSpc>
            </a:pPr>
            <a:r>
              <a:rPr lang="en-US" sz="1660">
                <a:solidFill>
                  <a:schemeClr val="accent5">
                    <a:lumMod val="50000"/>
                  </a:schemeClr>
                </a:solidFill>
                <a:latin typeface="Nunito Sans" panose="020B0604020202020204" charset="0"/>
                <a:ea typeface="Nunito Sans Semi-Bold"/>
                <a:cs typeface="Nunito Sans Semi-Bold"/>
                <a:sym typeface="Nunito Sans Semi-Bold"/>
              </a:rPr>
              <a:t>During 2024-25 we will be reviewing and updating our Multi-Agency Safeguarding Arrangements (MASA) in line with Working Together to Safeguard Children 2023, evaluating what we are doing well and what we need to make our focus going forward. </a:t>
            </a:r>
          </a:p>
          <a:p>
            <a:pPr algn="l">
              <a:lnSpc>
                <a:spcPts val="1960"/>
              </a:lnSpc>
            </a:pPr>
            <a:endParaRPr lang="en-US" sz="1660">
              <a:solidFill>
                <a:schemeClr val="accent5">
                  <a:lumMod val="50000"/>
                </a:schemeClr>
              </a:solidFill>
              <a:latin typeface="Nunito Sans" panose="020B0604020202020204" charset="0"/>
              <a:ea typeface="Nunito Sans Semi-Bold"/>
              <a:cs typeface="Nunito Sans Semi-Bold"/>
              <a:sym typeface="Nunito Sans Semi-Bold"/>
            </a:endParaRPr>
          </a:p>
          <a:p>
            <a:pPr algn="l">
              <a:lnSpc>
                <a:spcPts val="1960"/>
              </a:lnSpc>
            </a:pPr>
            <a:r>
              <a:rPr lang="en-US" sz="1660">
                <a:solidFill>
                  <a:schemeClr val="accent5">
                    <a:lumMod val="50000"/>
                  </a:schemeClr>
                </a:solidFill>
                <a:latin typeface="Nunito Sans" panose="020B0604020202020204" charset="0"/>
                <a:ea typeface="Nunito Sans Semi-Bold"/>
                <a:cs typeface="Nunito Sans Semi-Bold"/>
                <a:sym typeface="Nunito Sans Semi-Bold"/>
              </a:rPr>
              <a:t>We know that strong partnership relationships and joint working is the bedrock for effective multi—agency safeguarding arrangements and to achieve change. </a:t>
            </a:r>
          </a:p>
          <a:p>
            <a:pPr algn="l">
              <a:lnSpc>
                <a:spcPts val="1960"/>
              </a:lnSpc>
            </a:pPr>
            <a:endParaRPr lang="en-US" sz="1660">
              <a:solidFill>
                <a:schemeClr val="accent5">
                  <a:lumMod val="50000"/>
                </a:schemeClr>
              </a:solidFill>
              <a:latin typeface="Nunito Sans" panose="020B0604020202020204" charset="0"/>
              <a:ea typeface="Nunito Sans Semi-Bold"/>
              <a:cs typeface="Nunito Sans Semi-Bold"/>
              <a:sym typeface="Nunito Sans Semi-Bold"/>
            </a:endParaRPr>
          </a:p>
          <a:p>
            <a:pPr algn="l">
              <a:lnSpc>
                <a:spcPts val="1960"/>
              </a:lnSpc>
            </a:pPr>
            <a:r>
              <a:rPr lang="en-US" sz="1660">
                <a:solidFill>
                  <a:schemeClr val="accent5">
                    <a:lumMod val="50000"/>
                  </a:schemeClr>
                </a:solidFill>
                <a:latin typeface="Nunito Sans" panose="020B0604020202020204" charset="0"/>
                <a:ea typeface="Chewy"/>
                <a:cs typeface="Chewy"/>
                <a:sym typeface="Chewy"/>
              </a:rPr>
              <a:t>The Partnership will </a:t>
            </a:r>
          </a:p>
          <a:p>
            <a:pPr algn="l">
              <a:lnSpc>
                <a:spcPts val="1960"/>
              </a:lnSpc>
            </a:pPr>
            <a:endParaRPr lang="en-US" sz="1660">
              <a:solidFill>
                <a:schemeClr val="accent5">
                  <a:lumMod val="50000"/>
                </a:schemeClr>
              </a:solidFill>
              <a:latin typeface="Nunito Sans" panose="020B0604020202020204" charset="0"/>
              <a:ea typeface="Chewy"/>
              <a:cs typeface="Chewy"/>
              <a:sym typeface="Chewy"/>
            </a:endParaRPr>
          </a:p>
          <a:p>
            <a:pPr marL="302261" lvl="1" indent="-151130" algn="l">
              <a:lnSpc>
                <a:spcPts val="1960"/>
              </a:lnSpc>
              <a:buFont typeface="Arial"/>
              <a:buChar char="•"/>
            </a:pPr>
            <a:r>
              <a:rPr lang="en-US" sz="1660">
                <a:solidFill>
                  <a:schemeClr val="accent5">
                    <a:lumMod val="50000"/>
                  </a:schemeClr>
                </a:solidFill>
                <a:latin typeface="Nunito Sans" panose="020B0604020202020204" charset="0"/>
                <a:ea typeface="Nunito Sans Semi-Bold"/>
                <a:cs typeface="Nunito Sans Semi-Bold"/>
                <a:sym typeface="Nunito Sans Semi-Bold"/>
              </a:rPr>
              <a:t>build resilience into its system to ensure that in times of unexpected reduction in business support, its business continuity is not significantly impacted upon. </a:t>
            </a:r>
          </a:p>
          <a:p>
            <a:pPr marL="302261" lvl="1" indent="-151130" algn="l">
              <a:lnSpc>
                <a:spcPts val="1960"/>
              </a:lnSpc>
              <a:buFont typeface="Arial"/>
              <a:buChar char="•"/>
            </a:pPr>
            <a:r>
              <a:rPr lang="en-US" sz="1660">
                <a:solidFill>
                  <a:schemeClr val="accent5">
                    <a:lumMod val="50000"/>
                  </a:schemeClr>
                </a:solidFill>
                <a:latin typeface="Nunito Sans" panose="020B0604020202020204" charset="0"/>
                <a:ea typeface="Nunito Sans Semi-Bold"/>
                <a:cs typeface="Nunito Sans Semi-Bold"/>
                <a:sym typeface="Nunito Sans Semi-Bold"/>
              </a:rPr>
              <a:t>develop stronger relationships with other strategic partnerships in Stoke-on-Trent to ensure the alignment of strategic priorities and to develop stronger reporting and assurances processes for cross cutting work. </a:t>
            </a:r>
          </a:p>
          <a:p>
            <a:pPr marL="302261" lvl="1" indent="-151130" algn="l">
              <a:lnSpc>
                <a:spcPts val="1960"/>
              </a:lnSpc>
              <a:buFont typeface="Arial"/>
              <a:buChar char="•"/>
            </a:pPr>
            <a:r>
              <a:rPr lang="en-US" sz="1660">
                <a:solidFill>
                  <a:schemeClr val="accent5">
                    <a:lumMod val="50000"/>
                  </a:schemeClr>
                </a:solidFill>
                <a:latin typeface="Nunito Sans" panose="020B0604020202020204" charset="0"/>
                <a:ea typeface="Nunito Sans Semi-Bold"/>
                <a:cs typeface="Nunito Sans Semi-Bold"/>
                <a:sym typeface="Nunito Sans Semi-Bold"/>
              </a:rPr>
              <a:t>ensure that we have the right priorities for Stoke on Trent.</a:t>
            </a:r>
          </a:p>
          <a:p>
            <a:pPr marL="302261" lvl="1" indent="-151130" algn="l">
              <a:lnSpc>
                <a:spcPts val="1960"/>
              </a:lnSpc>
              <a:buFont typeface="Arial"/>
              <a:buChar char="•"/>
            </a:pPr>
            <a:r>
              <a:rPr lang="en-US" sz="1660">
                <a:solidFill>
                  <a:schemeClr val="accent5">
                    <a:lumMod val="50000"/>
                  </a:schemeClr>
                </a:solidFill>
                <a:latin typeface="Nunito Sans" panose="020B0604020202020204" charset="0"/>
                <a:ea typeface="Nunito Sans Semi-Bold"/>
                <a:cs typeface="Nunito Sans Semi-Bold"/>
                <a:sym typeface="Nunito Sans Semi-Bold"/>
              </a:rPr>
              <a:t>strengthen our relationship with relevant agencies, especially education.</a:t>
            </a:r>
          </a:p>
          <a:p>
            <a:pPr marL="302261" lvl="1" indent="-151130" algn="l">
              <a:lnSpc>
                <a:spcPts val="1960"/>
              </a:lnSpc>
              <a:buFont typeface="Arial"/>
              <a:buChar char="•"/>
            </a:pPr>
            <a:r>
              <a:rPr lang="en-US" sz="1660">
                <a:solidFill>
                  <a:schemeClr val="accent5">
                    <a:lumMod val="50000"/>
                  </a:schemeClr>
                </a:solidFill>
                <a:latin typeface="Nunito Sans" panose="020B0604020202020204" charset="0"/>
                <a:ea typeface="Nunito Sans Semi-Bold"/>
                <a:cs typeface="Nunito Sans Semi-Bold"/>
                <a:sym typeface="Nunito Sans Semi-Bold"/>
              </a:rPr>
              <a:t>continue to strengthen the Quality assurance and scrutiny arrangements.</a:t>
            </a:r>
            <a:endParaRPr lang="en-US" sz="1400" b="1">
              <a:solidFill>
                <a:srgbClr val="FFFFFF"/>
              </a:solidFill>
              <a:latin typeface="Nunito Sans Semi-Bold"/>
              <a:ea typeface="Nunito Sans Semi-Bold"/>
              <a:cs typeface="Nunito Sans Semi-Bold"/>
              <a:sym typeface="Nunito Sans Semi-Bold"/>
            </a:endParaRPr>
          </a:p>
        </p:txBody>
      </p:sp>
      <p:sp>
        <p:nvSpPr>
          <p:cNvPr id="10" name="TextBox 10"/>
          <p:cNvSpPr txBox="1"/>
          <p:nvPr/>
        </p:nvSpPr>
        <p:spPr>
          <a:xfrm>
            <a:off x="1028700" y="9515459"/>
            <a:ext cx="4057650" cy="755015"/>
          </a:xfrm>
          <a:prstGeom prst="rect">
            <a:avLst/>
          </a:prstGeom>
        </p:spPr>
        <p:txBody>
          <a:bodyPr lIns="0" tIns="0" rIns="0" bIns="0" rtlCol="0" anchor="t">
            <a:spAutoFit/>
          </a:bodyPr>
          <a:lstStyle/>
          <a:p>
            <a:pPr algn="l">
              <a:lnSpc>
                <a:spcPts val="1960"/>
              </a:lnSpc>
            </a:pPr>
            <a:r>
              <a:rPr lang="en-US" sz="1400" b="1">
                <a:solidFill>
                  <a:srgbClr val="2B2B2B"/>
                </a:solidFill>
                <a:latin typeface="Poppins Medium"/>
                <a:ea typeface="Poppins Medium"/>
                <a:cs typeface="Poppins Medium"/>
                <a:sym typeface="Poppins Medium"/>
              </a:rPr>
              <a:t>Stoke-on-Trent Safeguarding Children Partnership Yearly Report 2023/24</a:t>
            </a:r>
          </a:p>
          <a:p>
            <a:pPr algn="l">
              <a:lnSpc>
                <a:spcPts val="1960"/>
              </a:lnSpc>
            </a:pPr>
            <a:endParaRPr lang="en-US" sz="1400" b="1">
              <a:solidFill>
                <a:srgbClr val="2B2B2B"/>
              </a:solidFill>
              <a:latin typeface="Poppins Medium"/>
              <a:ea typeface="Poppins Medium"/>
              <a:cs typeface="Poppins Medium"/>
              <a:sym typeface="Poppins Medium"/>
            </a:endParaRPr>
          </a:p>
        </p:txBody>
      </p:sp>
      <p:sp>
        <p:nvSpPr>
          <p:cNvPr id="11" name="TextBox 11"/>
          <p:cNvSpPr txBox="1"/>
          <p:nvPr/>
        </p:nvSpPr>
        <p:spPr>
          <a:xfrm>
            <a:off x="7047661" y="9629732"/>
            <a:ext cx="1067669" cy="242631"/>
          </a:xfrm>
          <a:prstGeom prst="rect">
            <a:avLst/>
          </a:prstGeom>
        </p:spPr>
        <p:txBody>
          <a:bodyPr lIns="0" tIns="0" rIns="0" bIns="0" rtlCol="0" anchor="t">
            <a:spAutoFit/>
          </a:bodyPr>
          <a:lstStyle/>
          <a:p>
            <a:pPr algn="r">
              <a:lnSpc>
                <a:spcPts val="1960"/>
              </a:lnSpc>
            </a:pPr>
            <a:r>
              <a:rPr lang="en-US" sz="1400" b="1">
                <a:solidFill>
                  <a:srgbClr val="2B2B2B"/>
                </a:solidFill>
                <a:latin typeface="Poppins Medium"/>
                <a:ea typeface="Poppins Medium"/>
                <a:cs typeface="Poppins Medium"/>
                <a:sym typeface="Poppins Medium"/>
              </a:rPr>
              <a:t>37</a:t>
            </a:r>
          </a:p>
        </p:txBody>
      </p:sp>
      <p:sp>
        <p:nvSpPr>
          <p:cNvPr id="12" name="TextBox 12"/>
          <p:cNvSpPr txBox="1"/>
          <p:nvPr/>
        </p:nvSpPr>
        <p:spPr>
          <a:xfrm>
            <a:off x="10667999" y="2919941"/>
            <a:ext cx="6799879" cy="5386090"/>
          </a:xfrm>
          <a:prstGeom prst="rect">
            <a:avLst/>
          </a:prstGeom>
        </p:spPr>
        <p:txBody>
          <a:bodyPr wrap="square" lIns="0" tIns="0" rIns="0" bIns="0" rtlCol="0" anchor="t">
            <a:spAutoFit/>
          </a:bodyPr>
          <a:lstStyle/>
          <a:p>
            <a:pPr marL="0" lvl="0" indent="0" algn="l">
              <a:lnSpc>
                <a:spcPts val="1960"/>
              </a:lnSpc>
              <a:spcBef>
                <a:spcPct val="0"/>
              </a:spcBef>
            </a:pPr>
            <a:r>
              <a:rPr lang="en-US" sz="1660">
                <a:solidFill>
                  <a:schemeClr val="accent5">
                    <a:lumMod val="50000"/>
                  </a:schemeClr>
                </a:solidFill>
                <a:latin typeface="Nunito Sans"/>
                <a:ea typeface="Nunito Sans"/>
                <a:cs typeface="Nunito Sans"/>
                <a:sym typeface="Nunito Sans"/>
              </a:rPr>
              <a:t>Child neglect remains a significant issue in Stoke-on-Trent, despite a decrease in child protection plans (CPPs) for neglect and an increase for emotional abuse. The Partnership will form a task group to address child neglect, including the use of the Neglect Graded Care Profile 2 assessment tool. Emphasis will be placed on engaging fathers and male carers in assessments for children, which will be part of the 2024/2025 audit program.</a:t>
            </a:r>
          </a:p>
          <a:p>
            <a:pPr marL="0" lvl="0" indent="0" algn="l">
              <a:lnSpc>
                <a:spcPts val="1960"/>
              </a:lnSpc>
              <a:spcBef>
                <a:spcPct val="0"/>
              </a:spcBef>
            </a:pPr>
            <a:endParaRPr lang="en-US" sz="1660">
              <a:solidFill>
                <a:schemeClr val="accent5">
                  <a:lumMod val="50000"/>
                </a:schemeClr>
              </a:solidFill>
              <a:latin typeface="Nunito Sans"/>
              <a:ea typeface="Nunito Sans"/>
              <a:cs typeface="Nunito Sans"/>
              <a:sym typeface="Nunito Sans"/>
            </a:endParaRPr>
          </a:p>
          <a:p>
            <a:pPr marL="0" lvl="0" indent="0" algn="l">
              <a:lnSpc>
                <a:spcPts val="1960"/>
              </a:lnSpc>
              <a:spcBef>
                <a:spcPct val="0"/>
              </a:spcBef>
            </a:pPr>
            <a:r>
              <a:rPr lang="en-US" sz="1660">
                <a:solidFill>
                  <a:schemeClr val="accent5">
                    <a:lumMod val="50000"/>
                  </a:schemeClr>
                </a:solidFill>
                <a:latin typeface="Nunito Sans"/>
                <a:ea typeface="Nunito Sans"/>
                <a:cs typeface="Nunito Sans"/>
                <a:sym typeface="Nunito Sans"/>
              </a:rPr>
              <a:t>Key actions include:</a:t>
            </a:r>
          </a:p>
          <a:p>
            <a:pPr marL="0" lvl="0" indent="0" algn="l">
              <a:lnSpc>
                <a:spcPts val="1960"/>
              </a:lnSpc>
              <a:spcBef>
                <a:spcPct val="0"/>
              </a:spcBef>
            </a:pPr>
            <a:endParaRPr lang="en-US" sz="1660">
              <a:solidFill>
                <a:schemeClr val="accent5">
                  <a:lumMod val="50000"/>
                </a:schemeClr>
              </a:solidFill>
              <a:latin typeface="Nunito Sans"/>
              <a:ea typeface="Nunito Sans"/>
              <a:cs typeface="Nunito Sans"/>
              <a:sym typeface="Nunito Sans"/>
            </a:endParaRPr>
          </a:p>
          <a:p>
            <a:pPr marL="302261" lvl="1" indent="-151130" algn="l">
              <a:lnSpc>
                <a:spcPts val="1960"/>
              </a:lnSpc>
              <a:spcBef>
                <a:spcPct val="0"/>
              </a:spcBef>
              <a:buFont typeface="Arial"/>
              <a:buChar char="•"/>
            </a:pPr>
            <a:r>
              <a:rPr lang="en-US" sz="1660">
                <a:solidFill>
                  <a:schemeClr val="accent5">
                    <a:lumMod val="50000"/>
                  </a:schemeClr>
                </a:solidFill>
                <a:latin typeface="Nunito Sans"/>
                <a:ea typeface="Nunito Sans"/>
                <a:cs typeface="Nunito Sans"/>
                <a:sym typeface="Nunito Sans"/>
              </a:rPr>
              <a:t>Sharing core multi-agency documents promptly.</a:t>
            </a:r>
          </a:p>
          <a:p>
            <a:pPr marL="302261" lvl="1" indent="-151130" algn="l">
              <a:lnSpc>
                <a:spcPts val="1960"/>
              </a:lnSpc>
              <a:spcBef>
                <a:spcPct val="0"/>
              </a:spcBef>
              <a:buFont typeface="Arial"/>
              <a:buChar char="•"/>
            </a:pPr>
            <a:r>
              <a:rPr lang="en-US" sz="1660">
                <a:solidFill>
                  <a:schemeClr val="accent5">
                    <a:lumMod val="50000"/>
                  </a:schemeClr>
                </a:solidFill>
                <a:latin typeface="Nunito Sans"/>
                <a:ea typeface="Nunito Sans"/>
                <a:cs typeface="Nunito Sans"/>
                <a:sym typeface="Nunito Sans"/>
              </a:rPr>
              <a:t>Including assurance reports in the Quality Assurance Group's 2024 plan.</a:t>
            </a:r>
          </a:p>
          <a:p>
            <a:pPr marL="302261" lvl="1" indent="-151130" algn="l">
              <a:lnSpc>
                <a:spcPts val="1960"/>
              </a:lnSpc>
              <a:spcBef>
                <a:spcPct val="0"/>
              </a:spcBef>
              <a:buFont typeface="Arial"/>
              <a:buChar char="•"/>
            </a:pPr>
            <a:r>
              <a:rPr lang="en-US" sz="1660">
                <a:solidFill>
                  <a:schemeClr val="accent5">
                    <a:lumMod val="50000"/>
                  </a:schemeClr>
                </a:solidFill>
                <a:latin typeface="Nunito Sans"/>
                <a:ea typeface="Nunito Sans"/>
                <a:cs typeface="Nunito Sans"/>
                <a:sym typeface="Nunito Sans"/>
              </a:rPr>
              <a:t>Circulating a newsletter three times a year to enhance communication about practice priorities.</a:t>
            </a:r>
          </a:p>
          <a:p>
            <a:pPr marL="302261" lvl="1" indent="-151130" algn="l">
              <a:lnSpc>
                <a:spcPts val="1960"/>
              </a:lnSpc>
              <a:spcBef>
                <a:spcPct val="0"/>
              </a:spcBef>
              <a:buFont typeface="Arial"/>
              <a:buChar char="•"/>
            </a:pPr>
            <a:r>
              <a:rPr lang="en-US" sz="1660">
                <a:solidFill>
                  <a:schemeClr val="accent5">
                    <a:lumMod val="50000"/>
                  </a:schemeClr>
                </a:solidFill>
                <a:latin typeface="Nunito Sans"/>
                <a:ea typeface="Nunito Sans"/>
                <a:cs typeface="Nunito Sans"/>
                <a:sym typeface="Nunito Sans"/>
              </a:rPr>
              <a:t>Involving children and young people in Partnership discussions to reflect their experiences in future planning.</a:t>
            </a:r>
          </a:p>
          <a:p>
            <a:pPr marL="302261" lvl="1" indent="-151130" algn="l">
              <a:lnSpc>
                <a:spcPts val="1960"/>
              </a:lnSpc>
              <a:spcBef>
                <a:spcPct val="0"/>
              </a:spcBef>
              <a:buFont typeface="Arial"/>
              <a:buChar char="•"/>
            </a:pPr>
            <a:r>
              <a:rPr lang="en-US" sz="1660">
                <a:solidFill>
                  <a:schemeClr val="accent5">
                    <a:lumMod val="50000"/>
                  </a:schemeClr>
                </a:solidFill>
                <a:latin typeface="Nunito Sans"/>
                <a:ea typeface="Nunito Sans"/>
                <a:cs typeface="Nunito Sans"/>
                <a:sym typeface="Nunito Sans"/>
              </a:rPr>
              <a:t>Improving evidence of learning impacts on children’s outcomes through performance monitoring.</a:t>
            </a:r>
          </a:p>
          <a:p>
            <a:pPr marL="302261" lvl="1" indent="-151130" algn="l">
              <a:lnSpc>
                <a:spcPts val="1960"/>
              </a:lnSpc>
              <a:spcBef>
                <a:spcPct val="0"/>
              </a:spcBef>
              <a:buFont typeface="Arial"/>
              <a:buChar char="•"/>
            </a:pPr>
            <a:r>
              <a:rPr lang="en-US" sz="1660">
                <a:solidFill>
                  <a:schemeClr val="accent5">
                    <a:lumMod val="50000"/>
                  </a:schemeClr>
                </a:solidFill>
                <a:latin typeface="Nunito Sans"/>
                <a:ea typeface="Nunito Sans"/>
                <a:cs typeface="Nunito Sans"/>
                <a:sym typeface="Nunito Sans"/>
              </a:rPr>
              <a:t>Focusing on domestic abuse with a new strategy and action plan.</a:t>
            </a:r>
          </a:p>
          <a:p>
            <a:pPr marL="302261" lvl="1" indent="-151130" algn="l">
              <a:lnSpc>
                <a:spcPts val="1960"/>
              </a:lnSpc>
              <a:spcBef>
                <a:spcPct val="0"/>
              </a:spcBef>
              <a:buFont typeface="Arial"/>
              <a:buChar char="•"/>
            </a:pPr>
            <a:r>
              <a:rPr lang="en-US" sz="1660">
                <a:solidFill>
                  <a:schemeClr val="accent5">
                    <a:lumMod val="50000"/>
                  </a:schemeClr>
                </a:solidFill>
                <a:latin typeface="Nunito Sans"/>
                <a:ea typeface="Nunito Sans"/>
                <a:cs typeface="Nunito Sans"/>
                <a:sym typeface="Nunito Sans"/>
              </a:rPr>
              <a:t>A review of strategic priorities is scheduled for January 2025.</a:t>
            </a:r>
          </a:p>
        </p:txBody>
      </p:sp>
      <p:sp>
        <p:nvSpPr>
          <p:cNvPr id="13" name="Freeform 13"/>
          <p:cNvSpPr/>
          <p:nvPr/>
        </p:nvSpPr>
        <p:spPr>
          <a:xfrm>
            <a:off x="15697200" y="8425532"/>
            <a:ext cx="1770679" cy="1089927"/>
          </a:xfrm>
          <a:custGeom>
            <a:avLst/>
            <a:gdLst/>
            <a:ahLst/>
            <a:cxnLst/>
            <a:rect l="l" t="t" r="r" b="b"/>
            <a:pathLst>
              <a:path w="1770679" h="1089927">
                <a:moveTo>
                  <a:pt x="0" y="0"/>
                </a:moveTo>
                <a:lnTo>
                  <a:pt x="1770679" y="0"/>
                </a:lnTo>
                <a:lnTo>
                  <a:pt x="1770679" y="1089927"/>
                </a:lnTo>
                <a:lnTo>
                  <a:pt x="0" y="1089927"/>
                </a:lnTo>
                <a:lnTo>
                  <a:pt x="0" y="0"/>
                </a:lnTo>
                <a:close/>
              </a:path>
            </a:pathLst>
          </a:custGeom>
          <a:blipFill>
            <a:blip r:embed="rId2"/>
            <a:stretch>
              <a:fillRect/>
            </a:stretch>
          </a:blipFill>
        </p:spPr>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8499410"/>
            <a:ext cx="161382" cy="230545"/>
          </a:xfrm>
          <a:custGeom>
            <a:avLst/>
            <a:gdLst/>
            <a:ahLst/>
            <a:cxnLst/>
            <a:rect l="l" t="t" r="r" b="b"/>
            <a:pathLst>
              <a:path w="161382" h="230545">
                <a:moveTo>
                  <a:pt x="0" y="0"/>
                </a:moveTo>
                <a:lnTo>
                  <a:pt x="161382" y="0"/>
                </a:lnTo>
                <a:lnTo>
                  <a:pt x="161382" y="230545"/>
                </a:lnTo>
                <a:lnTo>
                  <a:pt x="0" y="2305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009103" y="8537470"/>
            <a:ext cx="230545" cy="230545"/>
          </a:xfrm>
          <a:custGeom>
            <a:avLst/>
            <a:gdLst/>
            <a:ahLst/>
            <a:cxnLst/>
            <a:rect l="l" t="t" r="r" b="b"/>
            <a:pathLst>
              <a:path w="230545" h="230545">
                <a:moveTo>
                  <a:pt x="0" y="0"/>
                </a:moveTo>
                <a:lnTo>
                  <a:pt x="230545" y="0"/>
                </a:lnTo>
                <a:lnTo>
                  <a:pt x="230545" y="230545"/>
                </a:lnTo>
                <a:lnTo>
                  <a:pt x="0" y="2305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7441240" y="8556500"/>
            <a:ext cx="230545" cy="230545"/>
          </a:xfrm>
          <a:custGeom>
            <a:avLst/>
            <a:gdLst/>
            <a:ahLst/>
            <a:cxnLst/>
            <a:rect l="l" t="t" r="r" b="b"/>
            <a:pathLst>
              <a:path w="230545" h="230545">
                <a:moveTo>
                  <a:pt x="0" y="0"/>
                </a:moveTo>
                <a:lnTo>
                  <a:pt x="230545" y="0"/>
                </a:lnTo>
                <a:lnTo>
                  <a:pt x="230545" y="230545"/>
                </a:lnTo>
                <a:lnTo>
                  <a:pt x="0" y="2305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1028700" y="8961120"/>
            <a:ext cx="4346558" cy="488315"/>
          </a:xfrm>
          <a:prstGeom prst="rect">
            <a:avLst/>
          </a:prstGeom>
        </p:spPr>
        <p:txBody>
          <a:bodyPr lIns="0" tIns="0" rIns="0" bIns="0" rtlCol="0" anchor="t">
            <a:spAutoFit/>
          </a:bodyPr>
          <a:lstStyle/>
          <a:p>
            <a:pPr algn="l">
              <a:lnSpc>
                <a:spcPts val="1960"/>
              </a:lnSpc>
            </a:pPr>
            <a:r>
              <a:rPr lang="en-US" sz="1400" b="1">
                <a:solidFill>
                  <a:srgbClr val="2B2B2B"/>
                </a:solidFill>
                <a:latin typeface="Nunito Sans Semi-Bold"/>
                <a:ea typeface="Nunito Sans Semi-Bold"/>
                <a:cs typeface="Nunito Sans Semi-Bold"/>
                <a:sym typeface="Nunito Sans Semi-Bold"/>
              </a:rPr>
              <a:t>Civic Centre, Glebe Street, </a:t>
            </a:r>
          </a:p>
          <a:p>
            <a:pPr algn="l">
              <a:lnSpc>
                <a:spcPts val="1960"/>
              </a:lnSpc>
              <a:spcBef>
                <a:spcPct val="0"/>
              </a:spcBef>
            </a:pPr>
            <a:r>
              <a:rPr lang="en-US" sz="1400" b="1">
                <a:solidFill>
                  <a:srgbClr val="2B2B2B"/>
                </a:solidFill>
                <a:latin typeface="Nunito Sans Semi-Bold"/>
                <a:ea typeface="Nunito Sans Semi-Bold"/>
                <a:cs typeface="Nunito Sans Semi-Bold"/>
                <a:sym typeface="Nunito Sans Semi-Bold"/>
              </a:rPr>
              <a:t>Stoke-on-Trent, ST4 1HH</a:t>
            </a:r>
          </a:p>
        </p:txBody>
      </p:sp>
      <p:sp>
        <p:nvSpPr>
          <p:cNvPr id="6" name="AutoShape 6"/>
          <p:cNvSpPr/>
          <p:nvPr/>
        </p:nvSpPr>
        <p:spPr>
          <a:xfrm>
            <a:off x="3721102" y="8610250"/>
            <a:ext cx="0" cy="758890"/>
          </a:xfrm>
          <a:prstGeom prst="line">
            <a:avLst/>
          </a:prstGeom>
          <a:ln w="19050" cap="flat">
            <a:solidFill>
              <a:srgbClr val="00C2CB"/>
            </a:solidFill>
            <a:prstDash val="solid"/>
            <a:headEnd type="none" w="sm" len="sm"/>
            <a:tailEnd type="none" w="sm" len="sm"/>
          </a:ln>
        </p:spPr>
      </p:sp>
      <p:sp>
        <p:nvSpPr>
          <p:cNvPr id="7" name="AutoShape 7"/>
          <p:cNvSpPr/>
          <p:nvPr/>
        </p:nvSpPr>
        <p:spPr>
          <a:xfrm>
            <a:off x="7100023" y="8499410"/>
            <a:ext cx="0" cy="758890"/>
          </a:xfrm>
          <a:prstGeom prst="line">
            <a:avLst/>
          </a:prstGeom>
          <a:ln w="19050" cap="flat">
            <a:solidFill>
              <a:srgbClr val="00C2CB"/>
            </a:solidFill>
            <a:prstDash val="solid"/>
            <a:headEnd type="none" w="sm" len="sm"/>
            <a:tailEnd type="none" w="sm" len="sm"/>
          </a:ln>
        </p:spPr>
      </p:sp>
      <p:grpSp>
        <p:nvGrpSpPr>
          <p:cNvPr id="8" name="Group 8"/>
          <p:cNvGrpSpPr/>
          <p:nvPr/>
        </p:nvGrpSpPr>
        <p:grpSpPr>
          <a:xfrm>
            <a:off x="11890014" y="114300"/>
            <a:ext cx="6397986" cy="10158705"/>
            <a:chOff x="0" y="0"/>
            <a:chExt cx="1685066" cy="2705647"/>
          </a:xfrm>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p:grpSpPr>
        <p:sp>
          <p:nvSpPr>
            <p:cNvPr id="9" name="Freeform 9"/>
            <p:cNvSpPr/>
            <p:nvPr/>
          </p:nvSpPr>
          <p:spPr>
            <a:xfrm>
              <a:off x="0" y="0"/>
              <a:ext cx="1685066" cy="2705647"/>
            </a:xfrm>
            <a:custGeom>
              <a:avLst/>
              <a:gdLst/>
              <a:ahLst/>
              <a:cxnLst/>
              <a:rect l="l" t="t" r="r" b="b"/>
              <a:pathLst>
                <a:path w="1685066" h="2705647">
                  <a:moveTo>
                    <a:pt x="0" y="0"/>
                  </a:moveTo>
                  <a:lnTo>
                    <a:pt x="1685066" y="0"/>
                  </a:lnTo>
                  <a:lnTo>
                    <a:pt x="1685066" y="2705647"/>
                  </a:lnTo>
                  <a:lnTo>
                    <a:pt x="0" y="2705647"/>
                  </a:lnTo>
                  <a:close/>
                </a:path>
              </a:pathLst>
            </a:custGeom>
            <a:grpFill/>
          </p:spPr>
        </p:sp>
        <p:sp>
          <p:nvSpPr>
            <p:cNvPr id="10" name="TextBox 10"/>
            <p:cNvSpPr txBox="1"/>
            <p:nvPr/>
          </p:nvSpPr>
          <p:spPr>
            <a:xfrm>
              <a:off x="0" y="-28575"/>
              <a:ext cx="1685066" cy="2734222"/>
            </a:xfrm>
            <a:prstGeom prst="rect">
              <a:avLst/>
            </a:prstGeom>
            <a:grpFill/>
          </p:spPr>
          <p:txBody>
            <a:bodyPr lIns="50800" tIns="50800" rIns="50800" bIns="50800" rtlCol="0" anchor="ctr"/>
            <a:lstStyle/>
            <a:p>
              <a:pPr algn="ctr">
                <a:lnSpc>
                  <a:spcPts val="1960"/>
                </a:lnSpc>
              </a:pPr>
              <a:endParaRPr/>
            </a:p>
          </p:txBody>
        </p:sp>
      </p:grpSp>
      <p:sp>
        <p:nvSpPr>
          <p:cNvPr id="11" name="TextBox 11"/>
          <p:cNvSpPr txBox="1"/>
          <p:nvPr/>
        </p:nvSpPr>
        <p:spPr>
          <a:xfrm>
            <a:off x="1380280" y="8470835"/>
            <a:ext cx="1748519" cy="297180"/>
          </a:xfrm>
          <a:prstGeom prst="rect">
            <a:avLst/>
          </a:prstGeom>
        </p:spPr>
        <p:txBody>
          <a:bodyPr lIns="0" tIns="0" rIns="0" bIns="0" rtlCol="0" anchor="t">
            <a:spAutoFit/>
          </a:bodyPr>
          <a:lstStyle/>
          <a:p>
            <a:pPr algn="l">
              <a:lnSpc>
                <a:spcPts val="2520"/>
              </a:lnSpc>
            </a:pPr>
            <a:r>
              <a:rPr lang="en-US" sz="1800" b="1">
                <a:solidFill>
                  <a:srgbClr val="2B2B2B"/>
                </a:solidFill>
                <a:latin typeface="Nunito Sans Semi-Bold"/>
                <a:ea typeface="Nunito Sans Semi-Bold"/>
                <a:cs typeface="Nunito Sans Semi-Bold"/>
                <a:sym typeface="Nunito Sans Semi-Bold"/>
              </a:rPr>
              <a:t>Address</a:t>
            </a:r>
          </a:p>
        </p:txBody>
      </p:sp>
      <p:sp>
        <p:nvSpPr>
          <p:cNvPr id="12" name="TextBox 12"/>
          <p:cNvSpPr txBox="1"/>
          <p:nvPr/>
        </p:nvSpPr>
        <p:spPr>
          <a:xfrm>
            <a:off x="4515873" y="8508895"/>
            <a:ext cx="1537069" cy="297180"/>
          </a:xfrm>
          <a:prstGeom prst="rect">
            <a:avLst/>
          </a:prstGeom>
        </p:spPr>
        <p:txBody>
          <a:bodyPr lIns="0" tIns="0" rIns="0" bIns="0" rtlCol="0" anchor="t">
            <a:spAutoFit/>
          </a:bodyPr>
          <a:lstStyle/>
          <a:p>
            <a:pPr algn="l">
              <a:lnSpc>
                <a:spcPts val="2520"/>
              </a:lnSpc>
            </a:pPr>
            <a:r>
              <a:rPr lang="en-US" sz="1800" b="1">
                <a:solidFill>
                  <a:srgbClr val="2B2B2B"/>
                </a:solidFill>
                <a:latin typeface="Nunito Sans Semi-Bold"/>
                <a:ea typeface="Nunito Sans Semi-Bold"/>
                <a:cs typeface="Nunito Sans Semi-Bold"/>
                <a:sym typeface="Nunito Sans Semi-Bold"/>
              </a:rPr>
              <a:t>Email</a:t>
            </a:r>
          </a:p>
        </p:txBody>
      </p:sp>
      <p:sp>
        <p:nvSpPr>
          <p:cNvPr id="13" name="TextBox 13"/>
          <p:cNvSpPr txBox="1"/>
          <p:nvPr/>
        </p:nvSpPr>
        <p:spPr>
          <a:xfrm>
            <a:off x="4009103" y="8961120"/>
            <a:ext cx="2805170" cy="240665"/>
          </a:xfrm>
          <a:prstGeom prst="rect">
            <a:avLst/>
          </a:prstGeom>
        </p:spPr>
        <p:txBody>
          <a:bodyPr lIns="0" tIns="0" rIns="0" bIns="0" rtlCol="0" anchor="t">
            <a:spAutoFit/>
          </a:bodyPr>
          <a:lstStyle/>
          <a:p>
            <a:pPr algn="l">
              <a:lnSpc>
                <a:spcPts val="1960"/>
              </a:lnSpc>
            </a:pPr>
            <a:r>
              <a:rPr lang="en-US" sz="1400" b="1">
                <a:solidFill>
                  <a:srgbClr val="2B2B2B"/>
                </a:solidFill>
                <a:latin typeface="Nunito Sans Semi-Bold"/>
                <a:ea typeface="Nunito Sans Semi-Bold"/>
                <a:cs typeface="Nunito Sans Semi-Bold"/>
                <a:sym typeface="Nunito Sans Semi-Bold"/>
              </a:rPr>
              <a:t>SSCP.Information@stoke.gov.uk</a:t>
            </a:r>
          </a:p>
        </p:txBody>
      </p:sp>
      <p:sp>
        <p:nvSpPr>
          <p:cNvPr id="14" name="TextBox 14"/>
          <p:cNvSpPr txBox="1"/>
          <p:nvPr/>
        </p:nvSpPr>
        <p:spPr>
          <a:xfrm>
            <a:off x="7948010" y="8451805"/>
            <a:ext cx="1707814" cy="297180"/>
          </a:xfrm>
          <a:prstGeom prst="rect">
            <a:avLst/>
          </a:prstGeom>
        </p:spPr>
        <p:txBody>
          <a:bodyPr lIns="0" tIns="0" rIns="0" bIns="0" rtlCol="0" anchor="t">
            <a:spAutoFit/>
          </a:bodyPr>
          <a:lstStyle/>
          <a:p>
            <a:pPr algn="l">
              <a:lnSpc>
                <a:spcPts val="2520"/>
              </a:lnSpc>
            </a:pPr>
            <a:r>
              <a:rPr lang="en-US" sz="1800" b="1">
                <a:solidFill>
                  <a:srgbClr val="2B2B2B"/>
                </a:solidFill>
                <a:latin typeface="Nunito Sans Semi-Bold"/>
                <a:ea typeface="Nunito Sans Semi-Bold"/>
                <a:cs typeface="Nunito Sans Semi-Bold"/>
                <a:sym typeface="Nunito Sans Semi-Bold"/>
              </a:rPr>
              <a:t>Website</a:t>
            </a:r>
          </a:p>
        </p:txBody>
      </p:sp>
      <p:sp>
        <p:nvSpPr>
          <p:cNvPr id="15" name="TextBox 15"/>
          <p:cNvSpPr txBox="1"/>
          <p:nvPr/>
        </p:nvSpPr>
        <p:spPr>
          <a:xfrm>
            <a:off x="7441240" y="8961120"/>
            <a:ext cx="3349269" cy="240665"/>
          </a:xfrm>
          <a:prstGeom prst="rect">
            <a:avLst/>
          </a:prstGeom>
        </p:spPr>
        <p:txBody>
          <a:bodyPr lIns="0" tIns="0" rIns="0" bIns="0" rtlCol="0" anchor="t">
            <a:spAutoFit/>
          </a:bodyPr>
          <a:lstStyle/>
          <a:p>
            <a:pPr algn="l">
              <a:lnSpc>
                <a:spcPts val="1960"/>
              </a:lnSpc>
            </a:pPr>
            <a:r>
              <a:rPr lang="en-US" sz="1400" b="1">
                <a:solidFill>
                  <a:srgbClr val="2B2B2B"/>
                </a:solidFill>
                <a:latin typeface="Nunito Sans Semi-Bold"/>
                <a:ea typeface="Nunito Sans Semi-Bold"/>
                <a:cs typeface="Nunito Sans Semi-Bold"/>
                <a:sym typeface="Nunito Sans Semi-Bold"/>
              </a:rPr>
              <a:t>https://safeguardingchildren.stoke.gov.uk</a:t>
            </a:r>
          </a:p>
        </p:txBody>
      </p:sp>
      <p:sp>
        <p:nvSpPr>
          <p:cNvPr id="16" name="TextBox 16"/>
          <p:cNvSpPr txBox="1"/>
          <p:nvPr/>
        </p:nvSpPr>
        <p:spPr>
          <a:xfrm>
            <a:off x="1050436" y="4044619"/>
            <a:ext cx="6147878" cy="2298065"/>
          </a:xfrm>
          <a:prstGeom prst="rect">
            <a:avLst/>
          </a:prstGeom>
        </p:spPr>
        <p:txBody>
          <a:bodyPr wrap="square" lIns="0" tIns="0" rIns="0" bIns="0" rtlCol="0" anchor="t">
            <a:spAutoFit/>
          </a:bodyPr>
          <a:lstStyle/>
          <a:p>
            <a:pPr algn="l">
              <a:lnSpc>
                <a:spcPts val="1960"/>
              </a:lnSpc>
              <a:spcBef>
                <a:spcPct val="0"/>
              </a:spcBef>
            </a:pPr>
            <a:r>
              <a:rPr lang="en-US" sz="1660">
                <a:solidFill>
                  <a:schemeClr val="accent5">
                    <a:lumMod val="50000"/>
                  </a:schemeClr>
                </a:solidFill>
                <a:latin typeface="Nunito Sans"/>
                <a:ea typeface="Nunito Sans"/>
                <a:cs typeface="Nunito Sans"/>
                <a:sym typeface="Nunito Sans"/>
              </a:rPr>
              <a:t>Working Together to Safeguard Children (2023) requires Lead Safeguarding Partners to agree the level of funding needed to deliver the multi-agency safeguarding arrangements. This includes business and analytical support, independent scrutiny, infrastructure and core functions including local child safeguarding practice reviews (CSPRs), multi-agency training and learning events.</a:t>
            </a:r>
          </a:p>
          <a:p>
            <a:pPr algn="l">
              <a:lnSpc>
                <a:spcPts val="1960"/>
              </a:lnSpc>
              <a:spcBef>
                <a:spcPct val="0"/>
              </a:spcBef>
            </a:pPr>
            <a:endParaRPr lang="en-US" sz="1400">
              <a:solidFill>
                <a:schemeClr val="accent5">
                  <a:lumMod val="50000"/>
                </a:schemeClr>
              </a:solidFill>
              <a:latin typeface="Nunito Sans"/>
              <a:ea typeface="Nunito Sans"/>
              <a:cs typeface="Nunito Sans"/>
              <a:sym typeface="Nunito Sans"/>
            </a:endParaRPr>
          </a:p>
          <a:p>
            <a:pPr algn="l">
              <a:lnSpc>
                <a:spcPts val="1960"/>
              </a:lnSpc>
              <a:spcBef>
                <a:spcPct val="0"/>
              </a:spcBef>
            </a:pPr>
            <a:endParaRPr lang="en-US" sz="1400">
              <a:solidFill>
                <a:schemeClr val="accent5">
                  <a:lumMod val="50000"/>
                </a:schemeClr>
              </a:solidFill>
              <a:latin typeface="Nunito Sans"/>
              <a:ea typeface="Nunito Sans"/>
              <a:cs typeface="Nunito Sans"/>
              <a:sym typeface="Nunito Sans"/>
            </a:endParaRPr>
          </a:p>
        </p:txBody>
      </p:sp>
      <p:sp>
        <p:nvSpPr>
          <p:cNvPr id="17" name="TextBox 17"/>
          <p:cNvSpPr txBox="1"/>
          <p:nvPr/>
        </p:nvSpPr>
        <p:spPr>
          <a:xfrm>
            <a:off x="12088655" y="7493000"/>
            <a:ext cx="5808032" cy="1785104"/>
          </a:xfrm>
          <a:prstGeom prst="rect">
            <a:avLst/>
          </a:prstGeom>
        </p:spPr>
        <p:txBody>
          <a:bodyPr lIns="0" tIns="0" rIns="0" bIns="0" rtlCol="0" anchor="t">
            <a:spAutoFit/>
          </a:bodyPr>
          <a:lstStyle/>
          <a:p>
            <a:pPr algn="ctr">
              <a:lnSpc>
                <a:spcPts val="1960"/>
              </a:lnSpc>
              <a:spcBef>
                <a:spcPct val="0"/>
              </a:spcBef>
            </a:pPr>
            <a:endParaRPr>
              <a:solidFill>
                <a:schemeClr val="accent5">
                  <a:lumMod val="50000"/>
                </a:schemeClr>
              </a:solidFill>
            </a:endParaRPr>
          </a:p>
          <a:p>
            <a:pPr algn="ctr">
              <a:lnSpc>
                <a:spcPts val="1960"/>
              </a:lnSpc>
              <a:spcBef>
                <a:spcPct val="0"/>
              </a:spcBef>
            </a:pPr>
            <a:r>
              <a:rPr lang="en-US" sz="1400" b="1">
                <a:solidFill>
                  <a:schemeClr val="accent5">
                    <a:lumMod val="50000"/>
                  </a:schemeClr>
                </a:solidFill>
                <a:latin typeface="Nunito Sans Bold"/>
                <a:ea typeface="Nunito Sans Bold"/>
                <a:cs typeface="Nunito Sans Bold"/>
                <a:sym typeface="Nunito Sans Bold"/>
              </a:rPr>
              <a:t> </a:t>
            </a:r>
          </a:p>
          <a:p>
            <a:pPr algn="ctr">
              <a:lnSpc>
                <a:spcPts val="1960"/>
              </a:lnSpc>
              <a:spcBef>
                <a:spcPct val="0"/>
              </a:spcBef>
            </a:pPr>
            <a:r>
              <a:rPr lang="en-US" sz="1400" b="1">
                <a:solidFill>
                  <a:schemeClr val="accent5">
                    <a:lumMod val="50000"/>
                  </a:schemeClr>
                </a:solidFill>
                <a:latin typeface="Nunito Sans Bold"/>
                <a:ea typeface="Nunito Sans Bold"/>
                <a:cs typeface="Nunito Sans Bold"/>
                <a:sym typeface="Nunito Sans Bold"/>
              </a:rPr>
              <a:t>IF YOU ARE CONCERNED ABOUT A CHILD IN STOKE-ON-TRENT</a:t>
            </a:r>
          </a:p>
          <a:p>
            <a:pPr algn="ctr">
              <a:lnSpc>
                <a:spcPts val="1960"/>
              </a:lnSpc>
              <a:spcBef>
                <a:spcPct val="0"/>
              </a:spcBef>
            </a:pPr>
            <a:r>
              <a:rPr lang="en-US" sz="1400" b="1">
                <a:solidFill>
                  <a:schemeClr val="accent5">
                    <a:lumMod val="50000"/>
                  </a:schemeClr>
                </a:solidFill>
                <a:latin typeface="Nunito Sans Bold"/>
                <a:ea typeface="Nunito Sans Bold"/>
                <a:cs typeface="Nunito Sans Bold"/>
                <a:sym typeface="Nunito Sans Bold"/>
              </a:rPr>
              <a:t>Call the Children's advice and duty service (CHAD) on 01782 235100 (Monday to Friday 8.30am to 6pm). </a:t>
            </a:r>
          </a:p>
          <a:p>
            <a:pPr algn="ctr">
              <a:lnSpc>
                <a:spcPts val="1960"/>
              </a:lnSpc>
              <a:spcBef>
                <a:spcPct val="0"/>
              </a:spcBef>
            </a:pPr>
            <a:r>
              <a:rPr lang="en-US" sz="1400" b="1">
                <a:solidFill>
                  <a:schemeClr val="accent5">
                    <a:lumMod val="50000"/>
                  </a:schemeClr>
                </a:solidFill>
                <a:latin typeface="Nunito Sans Bold"/>
                <a:ea typeface="Nunito Sans Bold"/>
                <a:cs typeface="Nunito Sans Bold"/>
                <a:sym typeface="Nunito Sans Bold"/>
              </a:rPr>
              <a:t>If you need to contact Children’s Social Care out of hours, call the Emergency Duty Team on 01782 234234</a:t>
            </a:r>
          </a:p>
        </p:txBody>
      </p:sp>
      <p:sp>
        <p:nvSpPr>
          <p:cNvPr id="18" name="TextBox 18"/>
          <p:cNvSpPr txBox="1"/>
          <p:nvPr/>
        </p:nvSpPr>
        <p:spPr>
          <a:xfrm>
            <a:off x="1092300" y="1557045"/>
            <a:ext cx="6147873" cy="2308324"/>
          </a:xfrm>
          <a:prstGeom prst="rect">
            <a:avLst/>
          </a:prstGeom>
        </p:spPr>
        <p:txBody>
          <a:bodyPr wrap="square" lIns="0" tIns="0" rIns="0" bIns="0" rtlCol="0" anchor="t">
            <a:spAutoFit/>
          </a:bodyPr>
          <a:lstStyle/>
          <a:p>
            <a:pPr algn="l">
              <a:lnSpc>
                <a:spcPts val="6000"/>
              </a:lnSpc>
            </a:pPr>
            <a:r>
              <a:rPr lang="en-US" sz="5000" b="1">
                <a:solidFill>
                  <a:schemeClr val="accent5">
                    <a:lumMod val="50000"/>
                  </a:schemeClr>
                </a:solidFill>
                <a:latin typeface="Nunito Sans Heavy"/>
                <a:ea typeface="Nunito Sans Heavy"/>
                <a:cs typeface="Nunito Sans Heavy"/>
                <a:sym typeface="Nunito Sans Heavy"/>
              </a:rPr>
              <a:t>Funding Arrangements and Resources</a:t>
            </a:r>
          </a:p>
        </p:txBody>
      </p:sp>
      <p:sp>
        <p:nvSpPr>
          <p:cNvPr id="19" name="Freeform 19"/>
          <p:cNvSpPr/>
          <p:nvPr/>
        </p:nvSpPr>
        <p:spPr>
          <a:xfrm>
            <a:off x="15667220" y="1364342"/>
            <a:ext cx="1770679" cy="1083129"/>
          </a:xfrm>
          <a:custGeom>
            <a:avLst/>
            <a:gdLst/>
            <a:ahLst/>
            <a:cxnLst/>
            <a:rect l="l" t="t" r="r" b="b"/>
            <a:pathLst>
              <a:path w="1770679" h="1089927">
                <a:moveTo>
                  <a:pt x="0" y="0"/>
                </a:moveTo>
                <a:lnTo>
                  <a:pt x="1770679" y="0"/>
                </a:lnTo>
                <a:lnTo>
                  <a:pt x="1770679" y="1089927"/>
                </a:lnTo>
                <a:lnTo>
                  <a:pt x="0" y="1089927"/>
                </a:lnTo>
                <a:lnTo>
                  <a:pt x="0" y="0"/>
                </a:lnTo>
                <a:close/>
              </a:path>
            </a:pathLst>
          </a:custGeom>
          <a:blipFill>
            <a:blip r:embed="rId8"/>
            <a:stretch>
              <a:fillRect/>
            </a:stretch>
          </a:blipFill>
        </p:spPr>
      </p:sp>
      <p:graphicFrame>
        <p:nvGraphicFramePr>
          <p:cNvPr id="23" name="Table 22"/>
          <p:cNvGraphicFramePr>
            <a:graphicFrameLocks noGrp="1"/>
          </p:cNvGraphicFramePr>
          <p:nvPr>
            <p:extLst>
              <p:ext uri="{D42A27DB-BD31-4B8C-83A1-F6EECF244321}">
                <p14:modId xmlns:p14="http://schemas.microsoft.com/office/powerpoint/2010/main" val="913936355"/>
              </p:ext>
            </p:extLst>
          </p:nvPr>
        </p:nvGraphicFramePr>
        <p:xfrm>
          <a:off x="1036889" y="6305499"/>
          <a:ext cx="6147873" cy="1371024"/>
        </p:xfrm>
        <a:graphic>
          <a:graphicData uri="http://schemas.openxmlformats.org/drawingml/2006/table">
            <a:tbl>
              <a:tblPr firstRow="1" firstCol="1" bandRow="1">
                <a:tableStyleId>{7DF18680-E054-41AD-8BC1-D1AEF772440D}</a:tableStyleId>
              </a:tblPr>
              <a:tblGrid>
                <a:gridCol w="3272225">
                  <a:extLst>
                    <a:ext uri="{9D8B030D-6E8A-4147-A177-3AD203B41FA5}">
                      <a16:colId xmlns:a16="http://schemas.microsoft.com/office/drawing/2014/main" val="544240880"/>
                    </a:ext>
                  </a:extLst>
                </a:gridCol>
                <a:gridCol w="2875648">
                  <a:extLst>
                    <a:ext uri="{9D8B030D-6E8A-4147-A177-3AD203B41FA5}">
                      <a16:colId xmlns:a16="http://schemas.microsoft.com/office/drawing/2014/main" val="293149844"/>
                    </a:ext>
                  </a:extLst>
                </a:gridCol>
              </a:tblGrid>
              <a:tr h="517584">
                <a:tc>
                  <a:txBody>
                    <a:bodyPr/>
                    <a:lstStyle/>
                    <a:p>
                      <a:pPr>
                        <a:buNone/>
                      </a:pPr>
                      <a:r>
                        <a:rPr lang="en-US" sz="1200">
                          <a:effectLst/>
                        </a:rPr>
                        <a:t>Staffordshire and Stoke-on-Trent Integrated Care Board</a:t>
                      </a:r>
                      <a:endParaRPr lang="en-US">
                        <a:effectLst/>
                      </a:endParaRPr>
                    </a:p>
                  </a:txBody>
                  <a:tcPr marL="50800" marR="50800" marT="50800" marB="50800"/>
                </a:tc>
                <a:tc>
                  <a:txBody>
                    <a:bodyPr/>
                    <a:lstStyle/>
                    <a:p>
                      <a:pPr algn="ctr"/>
                      <a:r>
                        <a:rPr lang="en-US" sz="1200">
                          <a:effectLst/>
                        </a:rPr>
                        <a:t>£97,920</a:t>
                      </a:r>
                      <a:endParaRPr lang="en-US">
                        <a:effectLst/>
                      </a:endParaRPr>
                    </a:p>
                  </a:txBody>
                  <a:tcPr marL="50800" marR="50800" marT="50800" marB="50800"/>
                </a:tc>
                <a:extLst>
                  <a:ext uri="{0D108BD9-81ED-4DB2-BD59-A6C34878D82A}">
                    <a16:rowId xmlns:a16="http://schemas.microsoft.com/office/drawing/2014/main" val="1677817075"/>
                  </a:ext>
                </a:extLst>
              </a:tr>
              <a:tr h="0">
                <a:tc>
                  <a:txBody>
                    <a:bodyPr/>
                    <a:lstStyle/>
                    <a:p>
                      <a:pPr>
                        <a:buNone/>
                      </a:pPr>
                      <a:r>
                        <a:rPr lang="en-US" sz="1200">
                          <a:effectLst/>
                        </a:rPr>
                        <a:t>Staffordshire Police</a:t>
                      </a:r>
                      <a:endParaRPr lang="en-US">
                        <a:effectLst/>
                      </a:endParaRPr>
                    </a:p>
                  </a:txBody>
                  <a:tcPr marL="50800" marR="50800" marT="50800" marB="50800"/>
                </a:tc>
                <a:tc>
                  <a:txBody>
                    <a:bodyPr/>
                    <a:lstStyle/>
                    <a:p>
                      <a:pPr algn="ctr"/>
                      <a:r>
                        <a:rPr lang="en-US" sz="1200">
                          <a:effectLst/>
                        </a:rPr>
                        <a:t>£44,990</a:t>
                      </a:r>
                      <a:endParaRPr lang="en-US">
                        <a:effectLst/>
                      </a:endParaRPr>
                    </a:p>
                  </a:txBody>
                  <a:tcPr marL="50800" marR="50800" marT="50800" marB="50800"/>
                </a:tc>
                <a:extLst>
                  <a:ext uri="{0D108BD9-81ED-4DB2-BD59-A6C34878D82A}">
                    <a16:rowId xmlns:a16="http://schemas.microsoft.com/office/drawing/2014/main" val="4232232773"/>
                  </a:ext>
                </a:extLst>
              </a:tr>
              <a:tr h="0">
                <a:tc>
                  <a:txBody>
                    <a:bodyPr/>
                    <a:lstStyle/>
                    <a:p>
                      <a:pPr>
                        <a:buNone/>
                      </a:pPr>
                      <a:r>
                        <a:rPr lang="en-US" sz="1200">
                          <a:effectLst/>
                        </a:rPr>
                        <a:t>Stoke-on-Trent City Council </a:t>
                      </a:r>
                      <a:endParaRPr lang="en-US">
                        <a:effectLst/>
                      </a:endParaRPr>
                    </a:p>
                  </a:txBody>
                  <a:tcPr marL="50800" marR="50800" marT="50800" marB="50800"/>
                </a:tc>
                <a:tc>
                  <a:txBody>
                    <a:bodyPr/>
                    <a:lstStyle/>
                    <a:p>
                      <a:pPr algn="ctr"/>
                      <a:r>
                        <a:rPr lang="en-US" sz="1200">
                          <a:effectLst/>
                        </a:rPr>
                        <a:t>£121,739</a:t>
                      </a:r>
                      <a:endParaRPr lang="en-US">
                        <a:effectLst/>
                      </a:endParaRPr>
                    </a:p>
                  </a:txBody>
                  <a:tcPr marL="50800" marR="50800" marT="50800" marB="50800"/>
                </a:tc>
                <a:extLst>
                  <a:ext uri="{0D108BD9-81ED-4DB2-BD59-A6C34878D82A}">
                    <a16:rowId xmlns:a16="http://schemas.microsoft.com/office/drawing/2014/main" val="2096862995"/>
                  </a:ext>
                </a:extLst>
              </a:tr>
              <a:tr h="0">
                <a:tc>
                  <a:txBody>
                    <a:bodyPr/>
                    <a:lstStyle/>
                    <a:p>
                      <a:pPr>
                        <a:buNone/>
                      </a:pPr>
                      <a:r>
                        <a:rPr lang="en-US" sz="1200">
                          <a:effectLst/>
                        </a:rPr>
                        <a:t>Total</a:t>
                      </a:r>
                      <a:endParaRPr lang="en-US">
                        <a:effectLst/>
                      </a:endParaRPr>
                    </a:p>
                  </a:txBody>
                  <a:tcPr marL="50800" marR="50800" marT="50800" marB="50800"/>
                </a:tc>
                <a:tc>
                  <a:txBody>
                    <a:bodyPr/>
                    <a:lstStyle/>
                    <a:p>
                      <a:pPr algn="ctr"/>
                      <a:r>
                        <a:rPr lang="en-US" sz="1200">
                          <a:effectLst/>
                        </a:rPr>
                        <a:t>£264,650</a:t>
                      </a:r>
                      <a:endParaRPr lang="en-US">
                        <a:effectLst/>
                      </a:endParaRPr>
                    </a:p>
                  </a:txBody>
                  <a:tcPr marL="50800" marR="50800" marT="50800" marB="50800"/>
                </a:tc>
                <a:extLst>
                  <a:ext uri="{0D108BD9-81ED-4DB2-BD59-A6C34878D82A}">
                    <a16:rowId xmlns:a16="http://schemas.microsoft.com/office/drawing/2014/main" val="3377006905"/>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620">
            <a:off x="1028680" y="9263062"/>
            <a:ext cx="7086653" cy="0"/>
          </a:xfrm>
          <a:prstGeom prst="line">
            <a:avLst/>
          </a:prstGeom>
          <a:ln w="19050" cap="flat">
            <a:solidFill>
              <a:srgbClr val="01BFC2"/>
            </a:solidFill>
            <a:prstDash val="solid"/>
            <a:headEnd type="none" w="sm" len="sm"/>
            <a:tailEnd type="none" w="sm" len="sm"/>
          </a:ln>
        </p:spPr>
      </p:sp>
      <p:grpSp>
        <p:nvGrpSpPr>
          <p:cNvPr id="3" name="Group 3"/>
          <p:cNvGrpSpPr/>
          <p:nvPr/>
        </p:nvGrpSpPr>
        <p:grpSpPr>
          <a:xfrm>
            <a:off x="17604645" y="76192"/>
            <a:ext cx="683355" cy="10210808"/>
            <a:chOff x="0" y="0"/>
            <a:chExt cx="1763625" cy="2709333"/>
          </a:xfrm>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p:grpSpPr>
        <p:sp>
          <p:nvSpPr>
            <p:cNvPr id="4" name="Freeform 4"/>
            <p:cNvSpPr/>
            <p:nvPr/>
          </p:nvSpPr>
          <p:spPr>
            <a:xfrm>
              <a:off x="0" y="0"/>
              <a:ext cx="1763625" cy="2709333"/>
            </a:xfrm>
            <a:custGeom>
              <a:avLst/>
              <a:gdLst/>
              <a:ahLst/>
              <a:cxnLst/>
              <a:rect l="l" t="t" r="r" b="b"/>
              <a:pathLst>
                <a:path w="1763625" h="2709333">
                  <a:moveTo>
                    <a:pt x="0" y="0"/>
                  </a:moveTo>
                  <a:lnTo>
                    <a:pt x="1763625" y="0"/>
                  </a:lnTo>
                  <a:lnTo>
                    <a:pt x="1763625" y="2709333"/>
                  </a:lnTo>
                  <a:lnTo>
                    <a:pt x="0" y="2709333"/>
                  </a:lnTo>
                  <a:close/>
                </a:path>
              </a:pathLst>
            </a:custGeom>
            <a:grpFill/>
          </p:spPr>
        </p:sp>
        <p:sp>
          <p:nvSpPr>
            <p:cNvPr id="5" name="TextBox 5"/>
            <p:cNvSpPr txBox="1"/>
            <p:nvPr/>
          </p:nvSpPr>
          <p:spPr>
            <a:xfrm>
              <a:off x="0" y="-28575"/>
              <a:ext cx="1763625" cy="2737908"/>
            </a:xfrm>
            <a:prstGeom prst="rect">
              <a:avLst/>
            </a:prstGeom>
            <a:grpFill/>
          </p:spPr>
          <p:txBody>
            <a:bodyPr lIns="50800" tIns="50800" rIns="50800" bIns="50800" rtlCol="0" anchor="ctr"/>
            <a:lstStyle/>
            <a:p>
              <a:pPr algn="ctr">
                <a:lnSpc>
                  <a:spcPts val="1960"/>
                </a:lnSpc>
              </a:pPr>
              <a:endParaRPr/>
            </a:p>
          </p:txBody>
        </p:sp>
      </p:grpSp>
      <p:sp>
        <p:nvSpPr>
          <p:cNvPr id="6" name="Freeform 6"/>
          <p:cNvSpPr/>
          <p:nvPr/>
        </p:nvSpPr>
        <p:spPr>
          <a:xfrm>
            <a:off x="15488621" y="8187423"/>
            <a:ext cx="1770679" cy="1089927"/>
          </a:xfrm>
          <a:custGeom>
            <a:avLst/>
            <a:gdLst/>
            <a:ahLst/>
            <a:cxnLst/>
            <a:rect l="l" t="t" r="r" b="b"/>
            <a:pathLst>
              <a:path w="1770679" h="1089927">
                <a:moveTo>
                  <a:pt x="0" y="0"/>
                </a:moveTo>
                <a:lnTo>
                  <a:pt x="1770679" y="0"/>
                </a:lnTo>
                <a:lnTo>
                  <a:pt x="1770679" y="1089927"/>
                </a:lnTo>
                <a:lnTo>
                  <a:pt x="0" y="1089927"/>
                </a:lnTo>
                <a:lnTo>
                  <a:pt x="0" y="0"/>
                </a:lnTo>
                <a:close/>
              </a:path>
            </a:pathLst>
          </a:custGeom>
          <a:blipFill>
            <a:blip r:embed="rId2"/>
            <a:stretch>
              <a:fillRect/>
            </a:stretch>
          </a:blipFill>
        </p:spPr>
      </p:sp>
      <p:grpSp>
        <p:nvGrpSpPr>
          <p:cNvPr id="7" name="Group 7"/>
          <p:cNvGrpSpPr/>
          <p:nvPr/>
        </p:nvGrpSpPr>
        <p:grpSpPr>
          <a:xfrm>
            <a:off x="10591801" y="2255965"/>
            <a:ext cx="7012846" cy="1013460"/>
            <a:chOff x="0" y="0"/>
            <a:chExt cx="1606302" cy="305452"/>
          </a:xfrm>
        </p:grpSpPr>
        <p:sp>
          <p:nvSpPr>
            <p:cNvPr id="8" name="Freeform 8"/>
            <p:cNvSpPr/>
            <p:nvPr/>
          </p:nvSpPr>
          <p:spPr>
            <a:xfrm>
              <a:off x="0" y="0"/>
              <a:ext cx="1606302" cy="305452"/>
            </a:xfrm>
            <a:custGeom>
              <a:avLst/>
              <a:gdLst/>
              <a:ahLst/>
              <a:cxnLst/>
              <a:rect l="l" t="t" r="r" b="b"/>
              <a:pathLst>
                <a:path w="1606302" h="305452">
                  <a:moveTo>
                    <a:pt x="0" y="0"/>
                  </a:moveTo>
                  <a:lnTo>
                    <a:pt x="1403102" y="0"/>
                  </a:lnTo>
                  <a:lnTo>
                    <a:pt x="1606302" y="152726"/>
                  </a:lnTo>
                  <a:lnTo>
                    <a:pt x="1403102" y="305452"/>
                  </a:lnTo>
                  <a:lnTo>
                    <a:pt x="0" y="305452"/>
                  </a:lnTo>
                  <a:lnTo>
                    <a:pt x="203200" y="152726"/>
                  </a:lnTo>
                  <a:lnTo>
                    <a:pt x="0" y="0"/>
                  </a:lnTo>
                  <a:close/>
                </a:path>
              </a:pathLst>
            </a:custGeom>
            <a:solidFill>
              <a:srgbClr val="00C2CB"/>
            </a:solidFill>
          </p:spPr>
        </p:sp>
        <p:sp>
          <p:nvSpPr>
            <p:cNvPr id="9" name="TextBox 9"/>
            <p:cNvSpPr txBox="1"/>
            <p:nvPr/>
          </p:nvSpPr>
          <p:spPr>
            <a:xfrm>
              <a:off x="177800" y="-28575"/>
              <a:ext cx="1352302" cy="334027"/>
            </a:xfrm>
            <a:prstGeom prst="rect">
              <a:avLst/>
            </a:prstGeom>
          </p:spPr>
          <p:txBody>
            <a:bodyPr lIns="50800" tIns="50800" rIns="50800" bIns="50800" rtlCol="0" anchor="ctr"/>
            <a:lstStyle/>
            <a:p>
              <a:pPr algn="ctr">
                <a:lnSpc>
                  <a:spcPts val="2379"/>
                </a:lnSpc>
              </a:pPr>
              <a:r>
                <a:rPr lang="en-US" sz="1699" b="1">
                  <a:solidFill>
                    <a:srgbClr val="000000"/>
                  </a:solidFill>
                  <a:latin typeface="Nunito Sans Bold"/>
                  <a:ea typeface="Nunito Sans Bold"/>
                  <a:cs typeface="Nunito Sans Bold"/>
                  <a:sym typeface="Nunito Sans Bold"/>
                </a:rPr>
                <a:t>LEADERSHIP AND ACCOUNTABILITY</a:t>
              </a:r>
            </a:p>
          </p:txBody>
        </p:sp>
      </p:grpSp>
      <p:sp>
        <p:nvSpPr>
          <p:cNvPr id="10" name="TextBox 10"/>
          <p:cNvSpPr txBox="1"/>
          <p:nvPr/>
        </p:nvSpPr>
        <p:spPr>
          <a:xfrm>
            <a:off x="1028683" y="2510092"/>
            <a:ext cx="7086647" cy="5502046"/>
          </a:xfrm>
          <a:prstGeom prst="rect">
            <a:avLst/>
          </a:prstGeom>
        </p:spPr>
        <p:txBody>
          <a:bodyPr lIns="0" tIns="0" rIns="0" bIns="0" rtlCol="0" anchor="t">
            <a:spAutoFit/>
          </a:bodyPr>
          <a:lstStyle/>
          <a:p>
            <a:pPr algn="l">
              <a:lnSpc>
                <a:spcPts val="2323"/>
              </a:lnSpc>
            </a:pPr>
            <a:r>
              <a:rPr lang="en-US" sz="1659">
                <a:solidFill>
                  <a:schemeClr val="accent5">
                    <a:lumMod val="50000"/>
                  </a:schemeClr>
                </a:solidFill>
                <a:latin typeface="Nunito Sans"/>
                <a:ea typeface="Nunito Sans"/>
                <a:cs typeface="Nunito Sans"/>
                <a:sym typeface="Nunito Sans"/>
              </a:rPr>
              <a:t>Welcome to the Stoke on Trent Safeguarding Children Partnership Yearly Report for the period covering 1st April 2023 to 31st March 2024.</a:t>
            </a:r>
          </a:p>
          <a:p>
            <a:pPr algn="l">
              <a:lnSpc>
                <a:spcPts val="2323"/>
              </a:lnSpc>
            </a:pPr>
            <a:endParaRPr lang="en-US" sz="1659">
              <a:solidFill>
                <a:schemeClr val="accent5">
                  <a:lumMod val="50000"/>
                </a:schemeClr>
              </a:solidFill>
              <a:latin typeface="Nunito Sans"/>
              <a:ea typeface="Nunito Sans"/>
              <a:cs typeface="Nunito Sans"/>
              <a:sym typeface="Nunito Sans"/>
            </a:endParaRPr>
          </a:p>
          <a:p>
            <a:pPr algn="l">
              <a:lnSpc>
                <a:spcPts val="2323"/>
              </a:lnSpc>
            </a:pPr>
            <a:r>
              <a:rPr lang="en-US" sz="1659">
                <a:solidFill>
                  <a:schemeClr val="accent5">
                    <a:lumMod val="50000"/>
                  </a:schemeClr>
                </a:solidFill>
                <a:latin typeface="Nunito Sans"/>
                <a:ea typeface="Nunito Sans"/>
                <a:cs typeface="Nunito Sans"/>
                <a:sym typeface="Nunito Sans"/>
              </a:rPr>
              <a:t>We would like to take the opportunity to recognise and thank all our front-line practitioners and managers, who work tirelessly to improve outcomes for children across the city. It is this commitment, dedication, and care that they give to children and families that keeps children safe.</a:t>
            </a:r>
          </a:p>
          <a:p>
            <a:pPr algn="l">
              <a:lnSpc>
                <a:spcPts val="2323"/>
              </a:lnSpc>
            </a:pPr>
            <a:endParaRPr lang="en-US" sz="1659">
              <a:solidFill>
                <a:schemeClr val="accent5">
                  <a:lumMod val="50000"/>
                </a:schemeClr>
              </a:solidFill>
              <a:latin typeface="Nunito Sans"/>
              <a:ea typeface="Nunito Sans"/>
              <a:cs typeface="Nunito Sans"/>
              <a:sym typeface="Nunito Sans"/>
            </a:endParaRPr>
          </a:p>
          <a:p>
            <a:pPr algn="l">
              <a:lnSpc>
                <a:spcPts val="2323"/>
              </a:lnSpc>
            </a:pPr>
            <a:r>
              <a:rPr lang="en-US" sz="1659">
                <a:solidFill>
                  <a:schemeClr val="accent5">
                    <a:lumMod val="50000"/>
                  </a:schemeClr>
                </a:solidFill>
                <a:latin typeface="Nunito Sans"/>
                <a:ea typeface="Nunito Sans"/>
                <a:cs typeface="Nunito Sans"/>
                <a:sym typeface="Nunito Sans"/>
              </a:rPr>
              <a:t>The partnership is set up in accordance with Children and Social Work Act 2017. The Multi-Agency Safeguarding Arrangements for the partnership have been updated in line with the revised statutory guidance Working Together 2023.</a:t>
            </a:r>
          </a:p>
          <a:p>
            <a:pPr algn="l">
              <a:lnSpc>
                <a:spcPts val="2323"/>
              </a:lnSpc>
            </a:pPr>
            <a:endParaRPr lang="en-US" sz="1659">
              <a:solidFill>
                <a:schemeClr val="accent5">
                  <a:lumMod val="50000"/>
                </a:schemeClr>
              </a:solidFill>
              <a:latin typeface="Nunito Sans"/>
              <a:ea typeface="Nunito Sans"/>
              <a:cs typeface="Nunito Sans"/>
              <a:sym typeface="Nunito Sans"/>
            </a:endParaRPr>
          </a:p>
          <a:p>
            <a:pPr algn="l">
              <a:lnSpc>
                <a:spcPts val="2323"/>
              </a:lnSpc>
            </a:pPr>
            <a:r>
              <a:rPr lang="en-US" sz="1659">
                <a:solidFill>
                  <a:schemeClr val="accent5">
                    <a:lumMod val="50000"/>
                  </a:schemeClr>
                </a:solidFill>
                <a:latin typeface="Nunito Sans"/>
                <a:ea typeface="Nunito Sans"/>
                <a:cs typeface="Nunito Sans"/>
                <a:sym typeface="Nunito Sans"/>
              </a:rPr>
              <a:t>This yearly report set outs what we have done because of our multi-agency safeguarding arrangements over a 12-month period, including progress against our partnership priorities, learning from child safeguarding practice reviews and how this has resulted in improved outcomes for children and families in the local area. </a:t>
            </a:r>
          </a:p>
        </p:txBody>
      </p:sp>
      <p:sp>
        <p:nvSpPr>
          <p:cNvPr id="11" name="TextBox 11"/>
          <p:cNvSpPr txBox="1"/>
          <p:nvPr/>
        </p:nvSpPr>
        <p:spPr>
          <a:xfrm>
            <a:off x="1028683" y="981075"/>
            <a:ext cx="7832710" cy="809625"/>
          </a:xfrm>
          <a:prstGeom prst="rect">
            <a:avLst/>
          </a:prstGeom>
        </p:spPr>
        <p:txBody>
          <a:bodyPr lIns="0" tIns="0" rIns="0" bIns="0" rtlCol="0" anchor="t">
            <a:spAutoFit/>
          </a:bodyPr>
          <a:lstStyle/>
          <a:p>
            <a:pPr algn="l">
              <a:lnSpc>
                <a:spcPts val="6000"/>
              </a:lnSpc>
            </a:pPr>
            <a:r>
              <a:rPr lang="en-US" sz="5000" b="1">
                <a:solidFill>
                  <a:srgbClr val="0E3F54"/>
                </a:solidFill>
                <a:latin typeface="Poppins Bold"/>
                <a:ea typeface="Poppins Bold"/>
                <a:cs typeface="Poppins Bold"/>
                <a:sym typeface="Poppins Bold"/>
              </a:rPr>
              <a:t>INTRODUCTION</a:t>
            </a:r>
          </a:p>
        </p:txBody>
      </p:sp>
      <p:sp>
        <p:nvSpPr>
          <p:cNvPr id="12" name="TextBox 12"/>
          <p:cNvSpPr txBox="1"/>
          <p:nvPr/>
        </p:nvSpPr>
        <p:spPr>
          <a:xfrm>
            <a:off x="1028700" y="9515459"/>
            <a:ext cx="5012778" cy="507365"/>
          </a:xfrm>
          <a:prstGeom prst="rect">
            <a:avLst/>
          </a:prstGeom>
        </p:spPr>
        <p:txBody>
          <a:bodyPr lIns="0" tIns="0" rIns="0" bIns="0" rtlCol="0" anchor="t">
            <a:spAutoFit/>
          </a:bodyPr>
          <a:lstStyle/>
          <a:p>
            <a:pPr algn="l">
              <a:lnSpc>
                <a:spcPts val="1960"/>
              </a:lnSpc>
            </a:pPr>
            <a:r>
              <a:rPr lang="en-US" sz="1400" b="1">
                <a:solidFill>
                  <a:srgbClr val="2B2B2B"/>
                </a:solidFill>
                <a:latin typeface="Poppins Medium"/>
                <a:ea typeface="Poppins Medium"/>
                <a:cs typeface="Poppins Medium"/>
                <a:sym typeface="Poppins Medium"/>
              </a:rPr>
              <a:t>Stoke-on-Trent Safeguarding Children Partnership</a:t>
            </a:r>
          </a:p>
          <a:p>
            <a:pPr algn="l">
              <a:lnSpc>
                <a:spcPts val="1960"/>
              </a:lnSpc>
            </a:pPr>
            <a:r>
              <a:rPr lang="en-US" sz="1400" b="1">
                <a:solidFill>
                  <a:srgbClr val="2B2B2B"/>
                </a:solidFill>
                <a:latin typeface="Poppins Medium"/>
                <a:ea typeface="Poppins Medium"/>
                <a:cs typeface="Poppins Medium"/>
                <a:sym typeface="Poppins Medium"/>
              </a:rPr>
              <a:t>Yearly Report 2023/24</a:t>
            </a:r>
          </a:p>
        </p:txBody>
      </p:sp>
      <p:sp>
        <p:nvSpPr>
          <p:cNvPr id="13" name="TextBox 13"/>
          <p:cNvSpPr txBox="1"/>
          <p:nvPr/>
        </p:nvSpPr>
        <p:spPr>
          <a:xfrm>
            <a:off x="7070178" y="9629732"/>
            <a:ext cx="1045151" cy="242631"/>
          </a:xfrm>
          <a:prstGeom prst="rect">
            <a:avLst/>
          </a:prstGeom>
        </p:spPr>
        <p:txBody>
          <a:bodyPr lIns="0" tIns="0" rIns="0" bIns="0" rtlCol="0" anchor="t">
            <a:spAutoFit/>
          </a:bodyPr>
          <a:lstStyle/>
          <a:p>
            <a:pPr algn="r">
              <a:lnSpc>
                <a:spcPts val="1960"/>
              </a:lnSpc>
            </a:pPr>
            <a:r>
              <a:rPr lang="en-US" sz="1400" b="1">
                <a:solidFill>
                  <a:srgbClr val="2B2B2B"/>
                </a:solidFill>
                <a:latin typeface="Poppins Medium"/>
                <a:ea typeface="Poppins Medium"/>
                <a:cs typeface="Poppins Medium"/>
                <a:sym typeface="Poppins Medium"/>
              </a:rPr>
              <a:t>04</a:t>
            </a:r>
          </a:p>
        </p:txBody>
      </p:sp>
      <p:sp>
        <p:nvSpPr>
          <p:cNvPr id="14" name="TextBox 14"/>
          <p:cNvSpPr txBox="1"/>
          <p:nvPr/>
        </p:nvSpPr>
        <p:spPr>
          <a:xfrm>
            <a:off x="10591800" y="1000125"/>
            <a:ext cx="5989193" cy="630301"/>
          </a:xfrm>
          <a:prstGeom prst="rect">
            <a:avLst/>
          </a:prstGeom>
        </p:spPr>
        <p:txBody>
          <a:bodyPr wrap="square" lIns="0" tIns="0" rIns="0" bIns="0" rtlCol="0" anchor="t">
            <a:spAutoFit/>
          </a:bodyPr>
          <a:lstStyle/>
          <a:p>
            <a:pPr algn="l">
              <a:lnSpc>
                <a:spcPts val="2519"/>
              </a:lnSpc>
              <a:spcBef>
                <a:spcPct val="0"/>
              </a:spcBef>
            </a:pPr>
            <a:r>
              <a:rPr lang="en-US" sz="1799" b="1">
                <a:solidFill>
                  <a:schemeClr val="accent5">
                    <a:lumMod val="50000"/>
                  </a:schemeClr>
                </a:solidFill>
                <a:latin typeface="Nunito Sans Bold"/>
                <a:ea typeface="Nunito Sans Bold"/>
                <a:cs typeface="Nunito Sans Bold"/>
                <a:sym typeface="Nunito Sans Bold"/>
              </a:rPr>
              <a:t>As we look forward to 2024/2025 we are committed to a continued focus on:</a:t>
            </a:r>
          </a:p>
        </p:txBody>
      </p:sp>
      <p:grpSp>
        <p:nvGrpSpPr>
          <p:cNvPr id="15" name="Group 15"/>
          <p:cNvGrpSpPr/>
          <p:nvPr/>
        </p:nvGrpSpPr>
        <p:grpSpPr>
          <a:xfrm>
            <a:off x="10591801" y="3478975"/>
            <a:ext cx="7012846" cy="1013460"/>
            <a:chOff x="0" y="0"/>
            <a:chExt cx="1606302" cy="305452"/>
          </a:xfrm>
        </p:grpSpPr>
        <p:sp>
          <p:nvSpPr>
            <p:cNvPr id="16" name="Freeform 16"/>
            <p:cNvSpPr/>
            <p:nvPr/>
          </p:nvSpPr>
          <p:spPr>
            <a:xfrm>
              <a:off x="0" y="0"/>
              <a:ext cx="1606302" cy="305452"/>
            </a:xfrm>
            <a:custGeom>
              <a:avLst/>
              <a:gdLst/>
              <a:ahLst/>
              <a:cxnLst/>
              <a:rect l="l" t="t" r="r" b="b"/>
              <a:pathLst>
                <a:path w="1606302" h="305452">
                  <a:moveTo>
                    <a:pt x="0" y="0"/>
                  </a:moveTo>
                  <a:lnTo>
                    <a:pt x="1403102" y="0"/>
                  </a:lnTo>
                  <a:lnTo>
                    <a:pt x="1606302" y="152726"/>
                  </a:lnTo>
                  <a:lnTo>
                    <a:pt x="1403102" y="305452"/>
                  </a:lnTo>
                  <a:lnTo>
                    <a:pt x="0" y="305452"/>
                  </a:lnTo>
                  <a:lnTo>
                    <a:pt x="203200" y="152726"/>
                  </a:lnTo>
                  <a:lnTo>
                    <a:pt x="0" y="0"/>
                  </a:lnTo>
                  <a:close/>
                </a:path>
              </a:pathLst>
            </a:custGeom>
            <a:solidFill>
              <a:srgbClr val="00C2CB"/>
            </a:solidFill>
          </p:spPr>
        </p:sp>
        <p:sp>
          <p:nvSpPr>
            <p:cNvPr id="17" name="TextBox 17"/>
            <p:cNvSpPr txBox="1"/>
            <p:nvPr/>
          </p:nvSpPr>
          <p:spPr>
            <a:xfrm>
              <a:off x="177800" y="-28575"/>
              <a:ext cx="1352302" cy="334027"/>
            </a:xfrm>
            <a:prstGeom prst="rect">
              <a:avLst/>
            </a:prstGeom>
          </p:spPr>
          <p:txBody>
            <a:bodyPr lIns="50800" tIns="50800" rIns="50800" bIns="50800" rtlCol="0" anchor="ctr"/>
            <a:lstStyle/>
            <a:p>
              <a:pPr algn="ctr">
                <a:lnSpc>
                  <a:spcPts val="2519"/>
                </a:lnSpc>
              </a:pPr>
              <a:r>
                <a:rPr lang="en-US" sz="1799" b="1">
                  <a:solidFill>
                    <a:srgbClr val="000000"/>
                  </a:solidFill>
                  <a:latin typeface="Nunito Sans Bold"/>
                  <a:ea typeface="Nunito Sans Bold"/>
                  <a:cs typeface="Nunito Sans Bold"/>
                  <a:sym typeface="Nunito Sans Bold"/>
                </a:rPr>
                <a:t> PARTNERSHIP PRIORITIES</a:t>
              </a:r>
            </a:p>
          </p:txBody>
        </p:sp>
      </p:grpSp>
      <p:grpSp>
        <p:nvGrpSpPr>
          <p:cNvPr id="18" name="Group 18"/>
          <p:cNvGrpSpPr/>
          <p:nvPr/>
        </p:nvGrpSpPr>
        <p:grpSpPr>
          <a:xfrm>
            <a:off x="10591801" y="4701985"/>
            <a:ext cx="7012846" cy="1039241"/>
            <a:chOff x="0" y="0"/>
            <a:chExt cx="1606302" cy="313222"/>
          </a:xfrm>
        </p:grpSpPr>
        <p:sp>
          <p:nvSpPr>
            <p:cNvPr id="19" name="Freeform 19"/>
            <p:cNvSpPr/>
            <p:nvPr/>
          </p:nvSpPr>
          <p:spPr>
            <a:xfrm>
              <a:off x="0" y="0"/>
              <a:ext cx="1606302" cy="313222"/>
            </a:xfrm>
            <a:custGeom>
              <a:avLst/>
              <a:gdLst/>
              <a:ahLst/>
              <a:cxnLst/>
              <a:rect l="l" t="t" r="r" b="b"/>
              <a:pathLst>
                <a:path w="1606302" h="313222">
                  <a:moveTo>
                    <a:pt x="0" y="0"/>
                  </a:moveTo>
                  <a:lnTo>
                    <a:pt x="1403102" y="0"/>
                  </a:lnTo>
                  <a:lnTo>
                    <a:pt x="1606302" y="156611"/>
                  </a:lnTo>
                  <a:lnTo>
                    <a:pt x="1403102" y="313222"/>
                  </a:lnTo>
                  <a:lnTo>
                    <a:pt x="0" y="313222"/>
                  </a:lnTo>
                  <a:lnTo>
                    <a:pt x="203200" y="156611"/>
                  </a:lnTo>
                  <a:lnTo>
                    <a:pt x="0" y="0"/>
                  </a:lnTo>
                  <a:close/>
                </a:path>
              </a:pathLst>
            </a:custGeom>
            <a:solidFill>
              <a:srgbClr val="00C2CB"/>
            </a:solidFill>
          </p:spPr>
        </p:sp>
        <p:sp>
          <p:nvSpPr>
            <p:cNvPr id="20" name="TextBox 20"/>
            <p:cNvSpPr txBox="1"/>
            <p:nvPr/>
          </p:nvSpPr>
          <p:spPr>
            <a:xfrm>
              <a:off x="177800" y="-28575"/>
              <a:ext cx="1352302" cy="341797"/>
            </a:xfrm>
            <a:prstGeom prst="rect">
              <a:avLst/>
            </a:prstGeom>
          </p:spPr>
          <p:txBody>
            <a:bodyPr lIns="50800" tIns="50800" rIns="50800" bIns="50800" rtlCol="0" anchor="ctr"/>
            <a:lstStyle/>
            <a:p>
              <a:pPr algn="ctr">
                <a:lnSpc>
                  <a:spcPts val="2519"/>
                </a:lnSpc>
              </a:pPr>
              <a:r>
                <a:rPr lang="en-US" sz="1799" b="1">
                  <a:solidFill>
                    <a:srgbClr val="000000"/>
                  </a:solidFill>
                  <a:latin typeface="Nunito Sans Bold"/>
                  <a:ea typeface="Nunito Sans Bold"/>
                  <a:cs typeface="Nunito Sans Bold"/>
                  <a:sym typeface="Nunito Sans Bold"/>
                </a:rPr>
                <a:t>LEARNING FROM PRACTICE</a:t>
              </a:r>
            </a:p>
          </p:txBody>
        </p:sp>
      </p:grpSp>
      <p:grpSp>
        <p:nvGrpSpPr>
          <p:cNvPr id="21" name="Group 21"/>
          <p:cNvGrpSpPr/>
          <p:nvPr/>
        </p:nvGrpSpPr>
        <p:grpSpPr>
          <a:xfrm>
            <a:off x="10591799" y="5870379"/>
            <a:ext cx="7846454" cy="1083059"/>
            <a:chOff x="0" y="-24231"/>
            <a:chExt cx="1789719" cy="326429"/>
          </a:xfrm>
        </p:grpSpPr>
        <p:sp>
          <p:nvSpPr>
            <p:cNvPr id="22" name="Freeform 22"/>
            <p:cNvSpPr/>
            <p:nvPr/>
          </p:nvSpPr>
          <p:spPr>
            <a:xfrm>
              <a:off x="0" y="0"/>
              <a:ext cx="1599579" cy="297854"/>
            </a:xfrm>
            <a:custGeom>
              <a:avLst/>
              <a:gdLst/>
              <a:ahLst/>
              <a:cxnLst/>
              <a:rect l="l" t="t" r="r" b="b"/>
              <a:pathLst>
                <a:path w="1599579" h="297854">
                  <a:moveTo>
                    <a:pt x="0" y="0"/>
                  </a:moveTo>
                  <a:lnTo>
                    <a:pt x="1396379" y="0"/>
                  </a:lnTo>
                  <a:lnTo>
                    <a:pt x="1599579" y="148927"/>
                  </a:lnTo>
                  <a:lnTo>
                    <a:pt x="1396379" y="297854"/>
                  </a:lnTo>
                  <a:lnTo>
                    <a:pt x="0" y="297854"/>
                  </a:lnTo>
                  <a:lnTo>
                    <a:pt x="203200" y="148927"/>
                  </a:lnTo>
                  <a:lnTo>
                    <a:pt x="0" y="0"/>
                  </a:lnTo>
                  <a:close/>
                </a:path>
              </a:pathLst>
            </a:custGeom>
            <a:solidFill>
              <a:srgbClr val="00C2CB"/>
            </a:solidFill>
          </p:spPr>
        </p:sp>
        <p:sp>
          <p:nvSpPr>
            <p:cNvPr id="23" name="TextBox 23"/>
            <p:cNvSpPr txBox="1"/>
            <p:nvPr/>
          </p:nvSpPr>
          <p:spPr>
            <a:xfrm>
              <a:off x="444140" y="-24231"/>
              <a:ext cx="1345579" cy="326429"/>
            </a:xfrm>
            <a:prstGeom prst="rect">
              <a:avLst/>
            </a:prstGeom>
          </p:spPr>
          <p:txBody>
            <a:bodyPr lIns="50800" tIns="50800" rIns="50800" bIns="50800" rtlCol="0" anchor="ctr"/>
            <a:lstStyle/>
            <a:p>
              <a:pPr algn="l">
                <a:lnSpc>
                  <a:spcPts val="2519"/>
                </a:lnSpc>
              </a:pPr>
              <a:r>
                <a:rPr lang="en-US" sz="1799" b="1">
                  <a:solidFill>
                    <a:srgbClr val="000000"/>
                  </a:solidFill>
                  <a:latin typeface="Nunito Sans Bold"/>
                  <a:ea typeface="Nunito Sans Bold"/>
                  <a:cs typeface="Nunito Sans Bold"/>
                  <a:sym typeface="Nunito Sans Bold"/>
                </a:rPr>
                <a:t>CONTINUOUS IMPROVEMENT</a:t>
              </a:r>
            </a:p>
          </p:txBody>
        </p:sp>
      </p:grpSp>
      <p:grpSp>
        <p:nvGrpSpPr>
          <p:cNvPr id="24" name="Group 24"/>
          <p:cNvGrpSpPr/>
          <p:nvPr/>
        </p:nvGrpSpPr>
        <p:grpSpPr>
          <a:xfrm>
            <a:off x="10591799" y="7148576"/>
            <a:ext cx="7012846" cy="988250"/>
            <a:chOff x="0" y="0"/>
            <a:chExt cx="1599579" cy="297854"/>
          </a:xfrm>
        </p:grpSpPr>
        <p:sp>
          <p:nvSpPr>
            <p:cNvPr id="25" name="Freeform 25"/>
            <p:cNvSpPr/>
            <p:nvPr/>
          </p:nvSpPr>
          <p:spPr>
            <a:xfrm>
              <a:off x="0" y="0"/>
              <a:ext cx="1599579" cy="297854"/>
            </a:xfrm>
            <a:custGeom>
              <a:avLst/>
              <a:gdLst/>
              <a:ahLst/>
              <a:cxnLst/>
              <a:rect l="l" t="t" r="r" b="b"/>
              <a:pathLst>
                <a:path w="1599579" h="297854">
                  <a:moveTo>
                    <a:pt x="0" y="0"/>
                  </a:moveTo>
                  <a:lnTo>
                    <a:pt x="1396379" y="0"/>
                  </a:lnTo>
                  <a:lnTo>
                    <a:pt x="1599579" y="148927"/>
                  </a:lnTo>
                  <a:lnTo>
                    <a:pt x="1396379" y="297854"/>
                  </a:lnTo>
                  <a:lnTo>
                    <a:pt x="0" y="297854"/>
                  </a:lnTo>
                  <a:lnTo>
                    <a:pt x="203200" y="148927"/>
                  </a:lnTo>
                  <a:lnTo>
                    <a:pt x="0" y="0"/>
                  </a:lnTo>
                  <a:close/>
                </a:path>
              </a:pathLst>
            </a:custGeom>
            <a:solidFill>
              <a:srgbClr val="00C2CB"/>
            </a:solidFill>
          </p:spPr>
        </p:sp>
        <p:sp>
          <p:nvSpPr>
            <p:cNvPr id="26" name="TextBox 26"/>
            <p:cNvSpPr txBox="1"/>
            <p:nvPr/>
          </p:nvSpPr>
          <p:spPr>
            <a:xfrm>
              <a:off x="177800" y="-28575"/>
              <a:ext cx="1345579" cy="326429"/>
            </a:xfrm>
            <a:prstGeom prst="rect">
              <a:avLst/>
            </a:prstGeom>
          </p:spPr>
          <p:txBody>
            <a:bodyPr lIns="50800" tIns="50800" rIns="50800" bIns="50800" rtlCol="0" anchor="ctr"/>
            <a:lstStyle/>
            <a:p>
              <a:pPr algn="ctr">
                <a:lnSpc>
                  <a:spcPts val="2519"/>
                </a:lnSpc>
              </a:pPr>
              <a:r>
                <a:rPr lang="en-US" sz="1799" b="1">
                  <a:solidFill>
                    <a:srgbClr val="000000"/>
                  </a:solidFill>
                  <a:latin typeface="Nunito Sans Bold"/>
                  <a:ea typeface="Nunito Sans Bold"/>
                  <a:cs typeface="Nunito Sans Bold"/>
                  <a:sym typeface="Nunito Sans Bold"/>
                </a:rPr>
                <a:t>IMPROVING OUTCOMES FOR CHILDREN AND FAMILIES</a:t>
              </a:r>
            </a:p>
          </p:txBody>
        </p:sp>
      </p:grpSp>
      <p:grpSp>
        <p:nvGrpSpPr>
          <p:cNvPr id="27" name="Group 3">
            <a:extLst>
              <a:ext uri="{FF2B5EF4-FFF2-40B4-BE49-F238E27FC236}">
                <a16:creationId xmlns:a16="http://schemas.microsoft.com/office/drawing/2014/main" id="{D2649B4A-415F-4214-9B05-245A87F20CE4}"/>
              </a:ext>
            </a:extLst>
          </p:cNvPr>
          <p:cNvGrpSpPr/>
          <p:nvPr/>
        </p:nvGrpSpPr>
        <p:grpSpPr>
          <a:xfrm>
            <a:off x="-17" y="81635"/>
            <a:ext cx="683355" cy="10210808"/>
            <a:chOff x="0" y="0"/>
            <a:chExt cx="1763625" cy="2709333"/>
          </a:xfrm>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p:grpSpPr>
        <p:sp>
          <p:nvSpPr>
            <p:cNvPr id="28" name="Freeform 4">
              <a:extLst>
                <a:ext uri="{FF2B5EF4-FFF2-40B4-BE49-F238E27FC236}">
                  <a16:creationId xmlns:a16="http://schemas.microsoft.com/office/drawing/2014/main" id="{34AAF064-2AB3-4E71-B782-A0AA3A8821AB}"/>
                </a:ext>
              </a:extLst>
            </p:cNvPr>
            <p:cNvSpPr/>
            <p:nvPr/>
          </p:nvSpPr>
          <p:spPr>
            <a:xfrm>
              <a:off x="0" y="0"/>
              <a:ext cx="1763625" cy="2709333"/>
            </a:xfrm>
            <a:custGeom>
              <a:avLst/>
              <a:gdLst/>
              <a:ahLst/>
              <a:cxnLst/>
              <a:rect l="l" t="t" r="r" b="b"/>
              <a:pathLst>
                <a:path w="1763625" h="2709333">
                  <a:moveTo>
                    <a:pt x="0" y="0"/>
                  </a:moveTo>
                  <a:lnTo>
                    <a:pt x="1763625" y="0"/>
                  </a:lnTo>
                  <a:lnTo>
                    <a:pt x="1763625" y="2709333"/>
                  </a:lnTo>
                  <a:lnTo>
                    <a:pt x="0" y="2709333"/>
                  </a:lnTo>
                  <a:close/>
                </a:path>
              </a:pathLst>
            </a:custGeom>
            <a:grpFill/>
          </p:spPr>
        </p:sp>
        <p:sp>
          <p:nvSpPr>
            <p:cNvPr id="29" name="TextBox 5">
              <a:extLst>
                <a:ext uri="{FF2B5EF4-FFF2-40B4-BE49-F238E27FC236}">
                  <a16:creationId xmlns:a16="http://schemas.microsoft.com/office/drawing/2014/main" id="{927A9A29-2EF1-400E-81C4-7476D9AB7A87}"/>
                </a:ext>
              </a:extLst>
            </p:cNvPr>
            <p:cNvSpPr txBox="1"/>
            <p:nvPr/>
          </p:nvSpPr>
          <p:spPr>
            <a:xfrm>
              <a:off x="0" y="-28575"/>
              <a:ext cx="1763625" cy="2737908"/>
            </a:xfrm>
            <a:prstGeom prst="rect">
              <a:avLst/>
            </a:prstGeom>
            <a:grpFill/>
          </p:spPr>
          <p:txBody>
            <a:bodyPr lIns="50800" tIns="50800" rIns="50800" bIns="50800" rtlCol="0" anchor="ctr"/>
            <a:lstStyle/>
            <a:p>
              <a:pPr algn="ctr">
                <a:lnSpc>
                  <a:spcPts val="1960"/>
                </a:lnSpc>
              </a:pPr>
              <a:endParaRPr/>
            </a:p>
          </p:txBody>
        </p:sp>
      </p:grpSp>
    </p:spTree>
  </p:cSld>
  <p:clrMapOvr>
    <a:masterClrMapping/>
  </p:clrMapOvr>
  <p:extLst>
    <p:ext uri="{6950BFC3-D8DA-4A85-94F7-54DA5524770B}">
      <p188:commentRel xmlns:p188="http://schemas.microsoft.com/office/powerpoint/2018/8/main" xmlns=""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4">
            <a:extLst>
              <a:ext uri="{FF2B5EF4-FFF2-40B4-BE49-F238E27FC236}">
                <a16:creationId xmlns:a16="http://schemas.microsoft.com/office/drawing/2014/main" id="{A3DB1912-A8C5-4CC9-89F6-547491D35DCE}"/>
              </a:ext>
            </a:extLst>
          </p:cNvPr>
          <p:cNvGrpSpPr/>
          <p:nvPr/>
        </p:nvGrpSpPr>
        <p:grpSpPr>
          <a:xfrm>
            <a:off x="-36285" y="84807"/>
            <a:ext cx="798286" cy="10182236"/>
            <a:chOff x="0" y="0"/>
            <a:chExt cx="1763180" cy="2709333"/>
          </a:xfrm>
          <a:gradFill>
            <a:gsLst>
              <a:gs pos="30000">
                <a:schemeClr val="accent1">
                  <a:lumMod val="5000"/>
                  <a:lumOff val="95000"/>
                </a:schemeClr>
              </a:gs>
              <a:gs pos="26000">
                <a:schemeClr val="accent1">
                  <a:lumMod val="45000"/>
                  <a:lumOff val="55000"/>
                </a:schemeClr>
              </a:gs>
              <a:gs pos="7000">
                <a:schemeClr val="accent5">
                  <a:lumMod val="75000"/>
                </a:schemeClr>
              </a:gs>
              <a:gs pos="9000">
                <a:srgbClr val="FFC000"/>
              </a:gs>
            </a:gsLst>
            <a:path path="circle">
              <a:fillToRect l="100000" t="100000"/>
            </a:path>
          </a:gradFill>
        </p:grpSpPr>
        <p:sp>
          <p:nvSpPr>
            <p:cNvPr id="20" name="Freeform 5">
              <a:extLst>
                <a:ext uri="{FF2B5EF4-FFF2-40B4-BE49-F238E27FC236}">
                  <a16:creationId xmlns:a16="http://schemas.microsoft.com/office/drawing/2014/main" id="{2E80AB10-F2FE-4B7D-9BAF-CA55CD31185E}"/>
                </a:ext>
              </a:extLst>
            </p:cNvPr>
            <p:cNvSpPr/>
            <p:nvPr/>
          </p:nvSpPr>
          <p:spPr>
            <a:xfrm>
              <a:off x="0" y="0"/>
              <a:ext cx="1763180" cy="2709333"/>
            </a:xfrm>
            <a:custGeom>
              <a:avLst/>
              <a:gdLst/>
              <a:ahLst/>
              <a:cxnLst/>
              <a:rect l="l" t="t" r="r" b="b"/>
              <a:pathLst>
                <a:path w="1763180" h="2709333">
                  <a:moveTo>
                    <a:pt x="0" y="0"/>
                  </a:moveTo>
                  <a:lnTo>
                    <a:pt x="1763180" y="0"/>
                  </a:lnTo>
                  <a:lnTo>
                    <a:pt x="1763180" y="2709333"/>
                  </a:lnTo>
                  <a:lnTo>
                    <a:pt x="0" y="2709333"/>
                  </a:lnTo>
                  <a:close/>
                </a:path>
              </a:pathLst>
            </a:custGeom>
            <a:grpFill/>
          </p:spPr>
        </p:sp>
        <p:sp>
          <p:nvSpPr>
            <p:cNvPr id="21" name="TextBox 6">
              <a:extLst>
                <a:ext uri="{FF2B5EF4-FFF2-40B4-BE49-F238E27FC236}">
                  <a16:creationId xmlns:a16="http://schemas.microsoft.com/office/drawing/2014/main" id="{DDB8968C-3086-49C3-8E1C-FAB056659C0F}"/>
                </a:ext>
              </a:extLst>
            </p:cNvPr>
            <p:cNvSpPr txBox="1"/>
            <p:nvPr/>
          </p:nvSpPr>
          <p:spPr>
            <a:xfrm>
              <a:off x="0" y="-28575"/>
              <a:ext cx="1763180" cy="2737908"/>
            </a:xfrm>
            <a:prstGeom prst="rect">
              <a:avLst/>
            </a:prstGeom>
            <a:grpFill/>
          </p:spPr>
          <p:txBody>
            <a:bodyPr lIns="50800" tIns="50800" rIns="50800" bIns="50800" rtlCol="0" anchor="ctr"/>
            <a:lstStyle/>
            <a:p>
              <a:pPr algn="ctr">
                <a:lnSpc>
                  <a:spcPts val="1960"/>
                </a:lnSpc>
              </a:pPr>
              <a:endParaRPr/>
            </a:p>
          </p:txBody>
        </p:sp>
      </p:grpSp>
      <p:sp>
        <p:nvSpPr>
          <p:cNvPr id="2" name="AutoShape 2"/>
          <p:cNvSpPr/>
          <p:nvPr/>
        </p:nvSpPr>
        <p:spPr>
          <a:xfrm rot="4620">
            <a:off x="1028680" y="9263062"/>
            <a:ext cx="7086653" cy="0"/>
          </a:xfrm>
          <a:prstGeom prst="line">
            <a:avLst/>
          </a:prstGeom>
          <a:ln w="19050" cap="flat">
            <a:solidFill>
              <a:srgbClr val="00C2CB"/>
            </a:solidFill>
            <a:prstDash val="solid"/>
            <a:headEnd type="none" w="sm" len="sm"/>
            <a:tailEnd type="none" w="sm" len="sm"/>
          </a:ln>
        </p:spPr>
      </p:sp>
      <p:sp>
        <p:nvSpPr>
          <p:cNvPr id="3" name="Freeform 3"/>
          <p:cNvSpPr/>
          <p:nvPr/>
        </p:nvSpPr>
        <p:spPr>
          <a:xfrm>
            <a:off x="7534910" y="1915997"/>
            <a:ext cx="5087783" cy="7713735"/>
          </a:xfrm>
          <a:custGeom>
            <a:avLst/>
            <a:gdLst/>
            <a:ahLst/>
            <a:cxnLst/>
            <a:rect l="l" t="t" r="r" b="b"/>
            <a:pathLst>
              <a:path w="5087783" h="7713735">
                <a:moveTo>
                  <a:pt x="0" y="0"/>
                </a:moveTo>
                <a:lnTo>
                  <a:pt x="5087783" y="0"/>
                </a:lnTo>
                <a:lnTo>
                  <a:pt x="5087783" y="7713735"/>
                </a:lnTo>
                <a:lnTo>
                  <a:pt x="0" y="7713735"/>
                </a:lnTo>
                <a:lnTo>
                  <a:pt x="0" y="0"/>
                </a:lnTo>
                <a:close/>
              </a:path>
            </a:pathLst>
          </a:custGeom>
          <a:blipFill>
            <a:blip r:embed="rId2"/>
            <a:stretch>
              <a:fillRect/>
            </a:stretch>
          </a:blipFill>
        </p:spPr>
      </p:sp>
      <p:sp>
        <p:nvSpPr>
          <p:cNvPr id="4" name="Freeform 4"/>
          <p:cNvSpPr/>
          <p:nvPr/>
        </p:nvSpPr>
        <p:spPr>
          <a:xfrm>
            <a:off x="1043160" y="2596641"/>
            <a:ext cx="946481" cy="579719"/>
          </a:xfrm>
          <a:custGeom>
            <a:avLst/>
            <a:gdLst/>
            <a:ahLst/>
            <a:cxnLst/>
            <a:rect l="l" t="t" r="r" b="b"/>
            <a:pathLst>
              <a:path w="946481" h="579719">
                <a:moveTo>
                  <a:pt x="0" y="0"/>
                </a:moveTo>
                <a:lnTo>
                  <a:pt x="946480" y="0"/>
                </a:lnTo>
                <a:lnTo>
                  <a:pt x="946480" y="579719"/>
                </a:lnTo>
                <a:lnTo>
                  <a:pt x="0" y="579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1043160" y="3721016"/>
            <a:ext cx="948382" cy="628303"/>
          </a:xfrm>
          <a:custGeom>
            <a:avLst/>
            <a:gdLst/>
            <a:ahLst/>
            <a:cxnLst/>
            <a:rect l="l" t="t" r="r" b="b"/>
            <a:pathLst>
              <a:path w="948382" h="628303">
                <a:moveTo>
                  <a:pt x="0" y="0"/>
                </a:moveTo>
                <a:lnTo>
                  <a:pt x="948381" y="0"/>
                </a:lnTo>
                <a:lnTo>
                  <a:pt x="948381" y="628303"/>
                </a:lnTo>
                <a:lnTo>
                  <a:pt x="0" y="628303"/>
                </a:lnTo>
                <a:lnTo>
                  <a:pt x="0" y="0"/>
                </a:lnTo>
                <a:close/>
              </a:path>
            </a:pathLst>
          </a:custGeom>
          <a:blipFill>
            <a:blip r:embed="rId5"/>
            <a:stretch>
              <a:fillRect/>
            </a:stretch>
          </a:blipFill>
        </p:spPr>
      </p:sp>
      <p:sp>
        <p:nvSpPr>
          <p:cNvPr id="6" name="Freeform 6"/>
          <p:cNvSpPr/>
          <p:nvPr/>
        </p:nvSpPr>
        <p:spPr>
          <a:xfrm>
            <a:off x="1028683" y="7976742"/>
            <a:ext cx="946481" cy="579719"/>
          </a:xfrm>
          <a:custGeom>
            <a:avLst/>
            <a:gdLst/>
            <a:ahLst/>
            <a:cxnLst/>
            <a:rect l="l" t="t" r="r" b="b"/>
            <a:pathLst>
              <a:path w="946481" h="579719">
                <a:moveTo>
                  <a:pt x="0" y="0"/>
                </a:moveTo>
                <a:lnTo>
                  <a:pt x="946481" y="0"/>
                </a:lnTo>
                <a:lnTo>
                  <a:pt x="946481" y="579720"/>
                </a:lnTo>
                <a:lnTo>
                  <a:pt x="0" y="5797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1150778" y="4822623"/>
            <a:ext cx="731245" cy="834516"/>
          </a:xfrm>
          <a:custGeom>
            <a:avLst/>
            <a:gdLst/>
            <a:ahLst/>
            <a:cxnLst/>
            <a:rect l="l" t="t" r="r" b="b"/>
            <a:pathLst>
              <a:path w="731245" h="834516">
                <a:moveTo>
                  <a:pt x="0" y="0"/>
                </a:moveTo>
                <a:lnTo>
                  <a:pt x="731244" y="0"/>
                </a:lnTo>
                <a:lnTo>
                  <a:pt x="731244" y="834516"/>
                </a:lnTo>
                <a:lnTo>
                  <a:pt x="0" y="8345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1150778" y="6460233"/>
            <a:ext cx="716768" cy="716768"/>
          </a:xfrm>
          <a:custGeom>
            <a:avLst/>
            <a:gdLst/>
            <a:ahLst/>
            <a:cxnLst/>
            <a:rect l="l" t="t" r="r" b="b"/>
            <a:pathLst>
              <a:path w="716768" h="716768">
                <a:moveTo>
                  <a:pt x="0" y="0"/>
                </a:moveTo>
                <a:lnTo>
                  <a:pt x="716768" y="0"/>
                </a:lnTo>
                <a:lnTo>
                  <a:pt x="716768" y="716768"/>
                </a:lnTo>
                <a:lnTo>
                  <a:pt x="0" y="71676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a:off x="11206473" y="2363725"/>
            <a:ext cx="852903" cy="682322"/>
          </a:xfrm>
          <a:custGeom>
            <a:avLst/>
            <a:gdLst/>
            <a:ahLst/>
            <a:cxnLst/>
            <a:rect l="l" t="t" r="r" b="b"/>
            <a:pathLst>
              <a:path w="852903" h="682322">
                <a:moveTo>
                  <a:pt x="0" y="0"/>
                </a:moveTo>
                <a:lnTo>
                  <a:pt x="852903" y="0"/>
                </a:lnTo>
                <a:lnTo>
                  <a:pt x="852903" y="682322"/>
                </a:lnTo>
                <a:lnTo>
                  <a:pt x="0" y="68232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TextBox 10"/>
          <p:cNvSpPr txBox="1"/>
          <p:nvPr/>
        </p:nvSpPr>
        <p:spPr>
          <a:xfrm>
            <a:off x="1028700" y="923925"/>
            <a:ext cx="7609690" cy="863600"/>
          </a:xfrm>
          <a:prstGeom prst="rect">
            <a:avLst/>
          </a:prstGeom>
        </p:spPr>
        <p:txBody>
          <a:bodyPr lIns="0" tIns="0" rIns="0" bIns="0" rtlCol="0" anchor="t">
            <a:spAutoFit/>
          </a:bodyPr>
          <a:lstStyle/>
          <a:p>
            <a:pPr algn="l">
              <a:lnSpc>
                <a:spcPts val="7000"/>
              </a:lnSpc>
              <a:spcBef>
                <a:spcPct val="0"/>
              </a:spcBef>
            </a:pPr>
            <a:r>
              <a:rPr lang="en-US" sz="5000" b="1">
                <a:solidFill>
                  <a:srgbClr val="0E3F54"/>
                </a:solidFill>
                <a:latin typeface="Nunito Sans Heavy"/>
                <a:ea typeface="Nunito Sans Heavy"/>
                <a:cs typeface="Nunito Sans Heavy"/>
                <a:sym typeface="Nunito Sans Heavy"/>
              </a:rPr>
              <a:t>STOKE-ON_TRENT</a:t>
            </a:r>
          </a:p>
        </p:txBody>
      </p:sp>
      <p:sp>
        <p:nvSpPr>
          <p:cNvPr id="11" name="TextBox 11"/>
          <p:cNvSpPr txBox="1"/>
          <p:nvPr/>
        </p:nvSpPr>
        <p:spPr>
          <a:xfrm>
            <a:off x="2480234" y="2649807"/>
            <a:ext cx="5043924" cy="369332"/>
          </a:xfrm>
          <a:prstGeom prst="rect">
            <a:avLst/>
          </a:prstGeom>
        </p:spPr>
        <p:txBody>
          <a:bodyPr lIns="0" tIns="0" rIns="0" bIns="0" rtlCol="0" anchor="t">
            <a:spAutoFit/>
          </a:bodyPr>
          <a:lstStyle/>
          <a:p>
            <a:r>
              <a:rPr lang="en-US" sz="2400" b="1">
                <a:solidFill>
                  <a:srgbClr val="2B2B2B"/>
                </a:solidFill>
                <a:latin typeface="Nunito Sans Bold"/>
                <a:sym typeface="Nunito Sans Bold"/>
              </a:rPr>
              <a:t>263,157 Residents</a:t>
            </a:r>
            <a:endParaRPr lang="en-US"/>
          </a:p>
        </p:txBody>
      </p:sp>
      <p:sp>
        <p:nvSpPr>
          <p:cNvPr id="12" name="TextBox 12"/>
          <p:cNvSpPr txBox="1"/>
          <p:nvPr/>
        </p:nvSpPr>
        <p:spPr>
          <a:xfrm>
            <a:off x="2480234" y="3817998"/>
            <a:ext cx="5043924" cy="369332"/>
          </a:xfrm>
          <a:prstGeom prst="rect">
            <a:avLst/>
          </a:prstGeom>
        </p:spPr>
        <p:txBody>
          <a:bodyPr lIns="0" tIns="0" rIns="0" bIns="0" rtlCol="0" anchor="t">
            <a:spAutoFit/>
          </a:bodyPr>
          <a:lstStyle/>
          <a:p>
            <a:r>
              <a:rPr lang="en-US" sz="2400" b="1">
                <a:solidFill>
                  <a:srgbClr val="2B2B2B"/>
                </a:solidFill>
                <a:latin typeface="Nunito Sans Bold"/>
                <a:ea typeface="Nunito Sans Bold"/>
                <a:cs typeface="Nunito Sans Bold"/>
                <a:sym typeface="Nunito Sans Bold"/>
              </a:rPr>
              <a:t>60,165</a:t>
            </a:r>
            <a:r>
              <a:rPr lang="en-US" sz="2400">
                <a:solidFill>
                  <a:srgbClr val="2B2B2B"/>
                </a:solidFill>
                <a:latin typeface="Nunito Sans Bold"/>
                <a:ea typeface="Nunito Sans Bold"/>
                <a:cs typeface="Nunito Sans Bold"/>
                <a:sym typeface="Nunito Sans Bold"/>
              </a:rPr>
              <a:t> </a:t>
            </a:r>
            <a:r>
              <a:rPr lang="en-US" sz="2400" b="1">
                <a:solidFill>
                  <a:srgbClr val="2B2B2B"/>
                </a:solidFill>
                <a:latin typeface="Nunito Sans Bold"/>
                <a:ea typeface="Nunito Sans Bold"/>
                <a:cs typeface="Nunito Sans Bold"/>
                <a:sym typeface="Nunito Sans Bold"/>
              </a:rPr>
              <a:t>Children and Young People</a:t>
            </a:r>
            <a:endParaRPr lang="en-US">
              <a:cs typeface="Calibri"/>
            </a:endParaRPr>
          </a:p>
        </p:txBody>
      </p:sp>
      <p:sp>
        <p:nvSpPr>
          <p:cNvPr id="13" name="TextBox 13"/>
          <p:cNvSpPr txBox="1"/>
          <p:nvPr/>
        </p:nvSpPr>
        <p:spPr>
          <a:xfrm>
            <a:off x="2480234" y="7655106"/>
            <a:ext cx="5635096" cy="1291379"/>
          </a:xfrm>
          <a:prstGeom prst="rect">
            <a:avLst/>
          </a:prstGeom>
        </p:spPr>
        <p:txBody>
          <a:bodyPr lIns="0" tIns="0" rIns="0" bIns="0" rtlCol="0" anchor="t">
            <a:spAutoFit/>
          </a:bodyPr>
          <a:lstStyle/>
          <a:p>
            <a:pPr>
              <a:lnSpc>
                <a:spcPts val="3359"/>
              </a:lnSpc>
              <a:spcBef>
                <a:spcPct val="0"/>
              </a:spcBef>
            </a:pPr>
            <a:r>
              <a:rPr lang="en-US" sz="2400" b="1">
                <a:solidFill>
                  <a:srgbClr val="2B2B2B"/>
                </a:solidFill>
                <a:latin typeface="Nunito Sans Bold"/>
                <a:ea typeface="Nunito Sans Bold"/>
                <a:cs typeface="Nunito Sans Bold"/>
                <a:sym typeface="Nunito Sans Bold"/>
              </a:rPr>
              <a:t>We are a city growing in diversity</a:t>
            </a:r>
            <a:r>
              <a:rPr lang="en-US" sz="2400">
                <a:solidFill>
                  <a:srgbClr val="2B2B2B"/>
                </a:solidFill>
                <a:latin typeface="Nunito Sans Bold"/>
                <a:ea typeface="Nunito Sans Bold"/>
                <a:cs typeface="Nunito Sans Bold"/>
                <a:sym typeface="Nunito Sans Bold"/>
              </a:rPr>
              <a:t>, Non-white’ account for 27% of the population age 0-15 years</a:t>
            </a:r>
            <a:endParaRPr lang="en-US" sz="2400" b="1">
              <a:solidFill>
                <a:srgbClr val="2B2B2B"/>
              </a:solidFill>
              <a:latin typeface="Nunito Sans Bold"/>
              <a:ea typeface="Nunito Sans Bold"/>
              <a:cs typeface="Nunito Sans Bold"/>
              <a:sym typeface="Nunito Sans Bold"/>
            </a:endParaRPr>
          </a:p>
        </p:txBody>
      </p:sp>
      <p:sp>
        <p:nvSpPr>
          <p:cNvPr id="14" name="TextBox 14"/>
          <p:cNvSpPr txBox="1"/>
          <p:nvPr/>
        </p:nvSpPr>
        <p:spPr>
          <a:xfrm>
            <a:off x="7090493" y="9629732"/>
            <a:ext cx="1024837" cy="242631"/>
          </a:xfrm>
          <a:prstGeom prst="rect">
            <a:avLst/>
          </a:prstGeom>
        </p:spPr>
        <p:txBody>
          <a:bodyPr lIns="0" tIns="0" rIns="0" bIns="0" rtlCol="0" anchor="t">
            <a:spAutoFit/>
          </a:bodyPr>
          <a:lstStyle/>
          <a:p>
            <a:pPr algn="r">
              <a:lnSpc>
                <a:spcPts val="1960"/>
              </a:lnSpc>
            </a:pPr>
            <a:r>
              <a:rPr lang="en-US" sz="1400" b="1">
                <a:solidFill>
                  <a:srgbClr val="2B2B2B"/>
                </a:solidFill>
                <a:latin typeface="Poppins Medium"/>
                <a:ea typeface="Poppins Medium"/>
                <a:cs typeface="Poppins Medium"/>
                <a:sym typeface="Poppins Medium"/>
              </a:rPr>
              <a:t>05</a:t>
            </a:r>
          </a:p>
        </p:txBody>
      </p:sp>
      <p:sp>
        <p:nvSpPr>
          <p:cNvPr id="15" name="TextBox 15"/>
          <p:cNvSpPr txBox="1"/>
          <p:nvPr/>
        </p:nvSpPr>
        <p:spPr>
          <a:xfrm>
            <a:off x="1043160" y="9505857"/>
            <a:ext cx="5012778" cy="507365"/>
          </a:xfrm>
          <a:prstGeom prst="rect">
            <a:avLst/>
          </a:prstGeom>
        </p:spPr>
        <p:txBody>
          <a:bodyPr lIns="0" tIns="0" rIns="0" bIns="0" rtlCol="0" anchor="t">
            <a:spAutoFit/>
          </a:bodyPr>
          <a:lstStyle/>
          <a:p>
            <a:pPr algn="l">
              <a:lnSpc>
                <a:spcPts val="1960"/>
              </a:lnSpc>
            </a:pPr>
            <a:r>
              <a:rPr lang="en-US" sz="1400" b="1">
                <a:solidFill>
                  <a:srgbClr val="2B2B2B"/>
                </a:solidFill>
                <a:latin typeface="Poppins Medium"/>
                <a:ea typeface="Poppins Medium"/>
                <a:cs typeface="Poppins Medium"/>
                <a:sym typeface="Poppins Medium"/>
              </a:rPr>
              <a:t>Stoke-on-Trent Safeguarding Children Partnership</a:t>
            </a:r>
          </a:p>
          <a:p>
            <a:pPr algn="l">
              <a:lnSpc>
                <a:spcPts val="1960"/>
              </a:lnSpc>
            </a:pPr>
            <a:r>
              <a:rPr lang="en-US" sz="1400" b="1">
                <a:solidFill>
                  <a:srgbClr val="2B2B2B"/>
                </a:solidFill>
                <a:latin typeface="Poppins Medium"/>
                <a:ea typeface="Poppins Medium"/>
                <a:cs typeface="Poppins Medium"/>
                <a:sym typeface="Poppins Medium"/>
              </a:rPr>
              <a:t>Yearly Report 2023/24</a:t>
            </a:r>
          </a:p>
        </p:txBody>
      </p:sp>
      <p:sp>
        <p:nvSpPr>
          <p:cNvPr id="16" name="TextBox 16"/>
          <p:cNvSpPr txBox="1"/>
          <p:nvPr/>
        </p:nvSpPr>
        <p:spPr>
          <a:xfrm>
            <a:off x="2480233" y="4640706"/>
            <a:ext cx="5635096" cy="3271408"/>
          </a:xfrm>
          <a:prstGeom prst="rect">
            <a:avLst/>
          </a:prstGeom>
        </p:spPr>
        <p:txBody>
          <a:bodyPr lIns="0" tIns="0" rIns="0" bIns="0" rtlCol="0" anchor="t">
            <a:spAutoFit/>
          </a:bodyPr>
          <a:lstStyle/>
          <a:p>
            <a:pPr algn="l">
              <a:lnSpc>
                <a:spcPts val="3359"/>
              </a:lnSpc>
            </a:pPr>
            <a:r>
              <a:rPr lang="en-US" sz="2400" b="1">
                <a:solidFill>
                  <a:srgbClr val="2B2B2B"/>
                </a:solidFill>
                <a:latin typeface="Nunito Sans Bold"/>
                <a:ea typeface="Nunito Sans Bold"/>
                <a:cs typeface="Nunito Sans Bold"/>
                <a:sym typeface="Nunito Sans Bold"/>
              </a:rPr>
              <a:t>37.4% of children receive school free meals.</a:t>
            </a:r>
          </a:p>
          <a:p>
            <a:pPr algn="l">
              <a:lnSpc>
                <a:spcPts val="3359"/>
              </a:lnSpc>
            </a:pPr>
            <a:endParaRPr lang="en-US" sz="2400" b="1">
              <a:solidFill>
                <a:srgbClr val="2B2B2B"/>
              </a:solidFill>
              <a:latin typeface="Nunito Sans Bold"/>
              <a:ea typeface="Nunito Sans Bold"/>
              <a:cs typeface="Nunito Sans Bold"/>
              <a:sym typeface="Nunito Sans Bold"/>
            </a:endParaRPr>
          </a:p>
          <a:p>
            <a:r>
              <a:rPr lang="en-US" sz="2400" b="1">
                <a:solidFill>
                  <a:srgbClr val="2B2B2B"/>
                </a:solidFill>
                <a:latin typeface="Nunito Sans Bold"/>
                <a:ea typeface="Nunito Sans Bold"/>
                <a:cs typeface="Nunito Sans Bold"/>
                <a:sym typeface="Nunito Sans Bold"/>
              </a:rPr>
              <a:t>Stoke-on-Trent is the 14</a:t>
            </a:r>
            <a:r>
              <a:rPr lang="en-US" sz="2400" b="1" baseline="30000">
                <a:solidFill>
                  <a:srgbClr val="2B2B2B"/>
                </a:solidFill>
                <a:latin typeface="Nunito Sans Bold"/>
                <a:ea typeface="Nunito Sans Bold"/>
                <a:cs typeface="Nunito Sans Bold"/>
                <a:sym typeface="Nunito Sans Bold"/>
              </a:rPr>
              <a:t>th</a:t>
            </a:r>
            <a:r>
              <a:rPr lang="en-US" sz="2400" b="1">
                <a:solidFill>
                  <a:srgbClr val="2B2B2B"/>
                </a:solidFill>
                <a:latin typeface="Nunito Sans Bold"/>
                <a:ea typeface="Nunito Sans Bold"/>
                <a:cs typeface="Nunito Sans Bold"/>
                <a:sym typeface="Nunito Sans Bold"/>
              </a:rPr>
              <a:t> most deprived LA in England (English Indices of Deprivation, MHCLG 2019)</a:t>
            </a:r>
            <a:endParaRPr lang="en-US" b="1"/>
          </a:p>
          <a:p>
            <a:pPr algn="l">
              <a:lnSpc>
                <a:spcPts val="3359"/>
              </a:lnSpc>
            </a:pPr>
            <a:endParaRPr lang="en-US" sz="2400" b="1">
              <a:solidFill>
                <a:srgbClr val="2B2B2B"/>
              </a:solidFill>
              <a:latin typeface="Nunito Sans Bold"/>
              <a:ea typeface="Nunito Sans Bold"/>
              <a:cs typeface="Nunito Sans Bold"/>
              <a:sym typeface="Nunito Sans Bold"/>
            </a:endParaRPr>
          </a:p>
          <a:p>
            <a:pPr algn="l">
              <a:lnSpc>
                <a:spcPts val="3359"/>
              </a:lnSpc>
              <a:spcBef>
                <a:spcPct val="0"/>
              </a:spcBef>
            </a:pPr>
            <a:endParaRPr lang="en-US" sz="2400" b="1">
              <a:solidFill>
                <a:srgbClr val="2B2B2B"/>
              </a:solidFill>
              <a:latin typeface="Nunito Sans Bold"/>
              <a:ea typeface="Nunito Sans Bold"/>
              <a:cs typeface="Nunito Sans Bold"/>
              <a:sym typeface="Nunito Sans Bold"/>
            </a:endParaRPr>
          </a:p>
        </p:txBody>
      </p:sp>
      <p:sp>
        <p:nvSpPr>
          <p:cNvPr id="17" name="TextBox 17"/>
          <p:cNvSpPr txBox="1"/>
          <p:nvPr/>
        </p:nvSpPr>
        <p:spPr>
          <a:xfrm>
            <a:off x="12554676" y="2361453"/>
            <a:ext cx="5057024" cy="6523581"/>
          </a:xfrm>
          <a:prstGeom prst="rect">
            <a:avLst/>
          </a:prstGeom>
        </p:spPr>
        <p:txBody>
          <a:bodyPr lIns="0" tIns="0" rIns="0" bIns="0" rtlCol="0" anchor="t">
            <a:spAutoFit/>
          </a:bodyPr>
          <a:lstStyle/>
          <a:p>
            <a:pPr algn="l">
              <a:lnSpc>
                <a:spcPts val="3359"/>
              </a:lnSpc>
            </a:pPr>
            <a:r>
              <a:rPr lang="en-US" sz="2400" b="1" dirty="0">
                <a:solidFill>
                  <a:srgbClr val="2B2B2B"/>
                </a:solidFill>
                <a:latin typeface="Nunito Sans Bold"/>
                <a:ea typeface="Nunito Sans Bold"/>
                <a:cs typeface="Nunito Sans Bold"/>
                <a:sym typeface="Nunito Sans Bold"/>
              </a:rPr>
              <a:t>1 in 51 children in the city our in our care.</a:t>
            </a:r>
          </a:p>
          <a:p>
            <a:pPr algn="l">
              <a:lnSpc>
                <a:spcPts val="3359"/>
              </a:lnSpc>
            </a:pPr>
            <a:endParaRPr lang="en-US" sz="2400" b="1" dirty="0">
              <a:solidFill>
                <a:srgbClr val="2B2B2B"/>
              </a:solidFill>
              <a:latin typeface="Nunito Sans Bold"/>
              <a:ea typeface="Nunito Sans Bold"/>
              <a:cs typeface="Nunito Sans Bold"/>
              <a:sym typeface="Nunito Sans Bold"/>
            </a:endParaRPr>
          </a:p>
          <a:p>
            <a:pPr algn="l">
              <a:lnSpc>
                <a:spcPts val="3359"/>
              </a:lnSpc>
            </a:pPr>
            <a:r>
              <a:rPr lang="en-US" sz="2400" b="1" dirty="0">
                <a:solidFill>
                  <a:srgbClr val="2B2B2B"/>
                </a:solidFill>
                <a:latin typeface="Nunito Sans Bold"/>
                <a:ea typeface="Nunito Sans Bold"/>
                <a:cs typeface="Nunito Sans Bold"/>
                <a:sym typeface="Nunito Sans Bold"/>
              </a:rPr>
              <a:t>1 in 26 children in the city have open involvement with children’s social care.</a:t>
            </a:r>
          </a:p>
          <a:p>
            <a:pPr algn="l">
              <a:lnSpc>
                <a:spcPts val="3359"/>
              </a:lnSpc>
            </a:pPr>
            <a:endParaRPr lang="en-US" sz="2400" b="1" dirty="0">
              <a:solidFill>
                <a:srgbClr val="2B2B2B"/>
              </a:solidFill>
              <a:latin typeface="Nunito Sans Bold"/>
              <a:ea typeface="Nunito Sans Bold"/>
              <a:cs typeface="Nunito Sans Bold"/>
              <a:sym typeface="Nunito Sans Bold"/>
            </a:endParaRPr>
          </a:p>
          <a:p>
            <a:pPr algn="l">
              <a:lnSpc>
                <a:spcPts val="3359"/>
              </a:lnSpc>
              <a:spcBef>
                <a:spcPct val="0"/>
              </a:spcBef>
            </a:pPr>
            <a:r>
              <a:rPr lang="en-US" sz="2400" b="1" dirty="0">
                <a:solidFill>
                  <a:srgbClr val="2B2B2B"/>
                </a:solidFill>
                <a:latin typeface="Nunito Sans Bold"/>
                <a:ea typeface="Nunito Sans Bold"/>
                <a:cs typeface="Nunito Sans Bold"/>
                <a:sym typeface="Nunito Sans Bold"/>
              </a:rPr>
              <a:t>19.3% of children have a Special Educational Need or Disability.</a:t>
            </a:r>
          </a:p>
          <a:p>
            <a:pPr algn="l">
              <a:lnSpc>
                <a:spcPts val="3359"/>
              </a:lnSpc>
              <a:spcBef>
                <a:spcPct val="0"/>
              </a:spcBef>
            </a:pPr>
            <a:endParaRPr lang="en-US" sz="2400" b="1" dirty="0">
              <a:solidFill>
                <a:srgbClr val="2B2B2B"/>
              </a:solidFill>
              <a:latin typeface="Nunito Sans Bold"/>
              <a:ea typeface="Nunito Sans Bold"/>
              <a:cs typeface="Nunito Sans Bold"/>
              <a:sym typeface="Nunito Sans Bold"/>
            </a:endParaRPr>
          </a:p>
          <a:p>
            <a:pPr algn="l">
              <a:lnSpc>
                <a:spcPts val="3359"/>
              </a:lnSpc>
              <a:spcBef>
                <a:spcPct val="0"/>
              </a:spcBef>
            </a:pPr>
            <a:r>
              <a:rPr lang="en-US" sz="2400" b="1" dirty="0">
                <a:solidFill>
                  <a:srgbClr val="2B2B2B"/>
                </a:solidFill>
                <a:latin typeface="Nunito Sans Bold"/>
                <a:ea typeface="Nunito Sans Bold"/>
                <a:cs typeface="Nunito Sans Bold"/>
                <a:sym typeface="Nunito Sans Bold"/>
              </a:rPr>
              <a:t>Infant mortality rates are significantly higher than the national average.</a:t>
            </a:r>
          </a:p>
          <a:p>
            <a:pPr algn="l">
              <a:lnSpc>
                <a:spcPts val="3359"/>
              </a:lnSpc>
              <a:spcBef>
                <a:spcPct val="0"/>
              </a:spcBef>
            </a:pPr>
            <a:endParaRPr lang="en-US" sz="2400" b="1" dirty="0">
              <a:solidFill>
                <a:srgbClr val="2B2B2B"/>
              </a:solidFill>
              <a:latin typeface="Nunito Sans Bold"/>
              <a:ea typeface="Nunito Sans Bold"/>
              <a:cs typeface="Nunito Sans Bold"/>
              <a:sym typeface="Nunito Sans Bold"/>
            </a:endParaRPr>
          </a:p>
          <a:p>
            <a:pPr algn="l">
              <a:lnSpc>
                <a:spcPts val="3359"/>
              </a:lnSpc>
              <a:spcBef>
                <a:spcPct val="0"/>
              </a:spcBef>
            </a:pPr>
            <a:endParaRPr lang="en-US" sz="2400" b="1" dirty="0">
              <a:solidFill>
                <a:srgbClr val="2B2B2B"/>
              </a:solidFill>
              <a:latin typeface="Nunito Sans Bold"/>
              <a:ea typeface="Nunito Sans Bold"/>
              <a:cs typeface="Nunito Sans Bold"/>
              <a:sym typeface="Nunito Sans Bold"/>
            </a:endParaRPr>
          </a:p>
        </p:txBody>
      </p:sp>
      <p:sp>
        <p:nvSpPr>
          <p:cNvPr id="18" name="Freeform 18"/>
          <p:cNvSpPr/>
          <p:nvPr/>
        </p:nvSpPr>
        <p:spPr>
          <a:xfrm>
            <a:off x="15488621" y="8168373"/>
            <a:ext cx="1770679" cy="1089927"/>
          </a:xfrm>
          <a:custGeom>
            <a:avLst/>
            <a:gdLst/>
            <a:ahLst/>
            <a:cxnLst/>
            <a:rect l="l" t="t" r="r" b="b"/>
            <a:pathLst>
              <a:path w="1770679" h="1089927">
                <a:moveTo>
                  <a:pt x="0" y="0"/>
                </a:moveTo>
                <a:lnTo>
                  <a:pt x="1770679" y="0"/>
                </a:lnTo>
                <a:lnTo>
                  <a:pt x="1770679" y="1089927"/>
                </a:lnTo>
                <a:lnTo>
                  <a:pt x="0" y="1089927"/>
                </a:lnTo>
                <a:lnTo>
                  <a:pt x="0" y="0"/>
                </a:lnTo>
                <a:close/>
              </a:path>
            </a:pathLst>
          </a:custGeom>
          <a:blipFill>
            <a:blip r:embed="rId14"/>
            <a:stretch>
              <a:fillRect/>
            </a:stretch>
          </a:blipFill>
        </p:spPr>
      </p:sp>
      <p:grpSp>
        <p:nvGrpSpPr>
          <p:cNvPr id="22" name="Group 3">
            <a:extLst>
              <a:ext uri="{FF2B5EF4-FFF2-40B4-BE49-F238E27FC236}">
                <a16:creationId xmlns:a16="http://schemas.microsoft.com/office/drawing/2014/main" id="{B1433CB0-B240-401A-B74F-6696900EAFAD}"/>
              </a:ext>
            </a:extLst>
          </p:cNvPr>
          <p:cNvGrpSpPr/>
          <p:nvPr/>
        </p:nvGrpSpPr>
        <p:grpSpPr>
          <a:xfrm>
            <a:off x="17604645" y="90250"/>
            <a:ext cx="683355" cy="10210808"/>
            <a:chOff x="0" y="0"/>
            <a:chExt cx="1763625" cy="2709333"/>
          </a:xfrm>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p:grpSpPr>
        <p:sp>
          <p:nvSpPr>
            <p:cNvPr id="23" name="Freeform 4">
              <a:extLst>
                <a:ext uri="{FF2B5EF4-FFF2-40B4-BE49-F238E27FC236}">
                  <a16:creationId xmlns:a16="http://schemas.microsoft.com/office/drawing/2014/main" id="{D05EBBA1-EF27-4300-A1B8-609E2B209046}"/>
                </a:ext>
              </a:extLst>
            </p:cNvPr>
            <p:cNvSpPr/>
            <p:nvPr/>
          </p:nvSpPr>
          <p:spPr>
            <a:xfrm>
              <a:off x="0" y="0"/>
              <a:ext cx="1763625" cy="2709333"/>
            </a:xfrm>
            <a:custGeom>
              <a:avLst/>
              <a:gdLst/>
              <a:ahLst/>
              <a:cxnLst/>
              <a:rect l="l" t="t" r="r" b="b"/>
              <a:pathLst>
                <a:path w="1763625" h="2709333">
                  <a:moveTo>
                    <a:pt x="0" y="0"/>
                  </a:moveTo>
                  <a:lnTo>
                    <a:pt x="1763625" y="0"/>
                  </a:lnTo>
                  <a:lnTo>
                    <a:pt x="1763625" y="2709333"/>
                  </a:lnTo>
                  <a:lnTo>
                    <a:pt x="0" y="2709333"/>
                  </a:lnTo>
                  <a:close/>
                </a:path>
              </a:pathLst>
            </a:custGeom>
            <a:grpFill/>
          </p:spPr>
        </p:sp>
        <p:sp>
          <p:nvSpPr>
            <p:cNvPr id="24" name="TextBox 5">
              <a:extLst>
                <a:ext uri="{FF2B5EF4-FFF2-40B4-BE49-F238E27FC236}">
                  <a16:creationId xmlns:a16="http://schemas.microsoft.com/office/drawing/2014/main" id="{40098294-38CA-4B97-8250-D902A27C7F2D}"/>
                </a:ext>
              </a:extLst>
            </p:cNvPr>
            <p:cNvSpPr txBox="1"/>
            <p:nvPr/>
          </p:nvSpPr>
          <p:spPr>
            <a:xfrm>
              <a:off x="0" y="-28575"/>
              <a:ext cx="1763625" cy="2737908"/>
            </a:xfrm>
            <a:prstGeom prst="rect">
              <a:avLst/>
            </a:prstGeom>
            <a:grpFill/>
          </p:spPr>
          <p:txBody>
            <a:bodyPr lIns="50800" tIns="50800" rIns="50800" bIns="50800" rtlCol="0" anchor="ctr"/>
            <a:lstStyle/>
            <a:p>
              <a:pPr algn="ctr">
                <a:lnSpc>
                  <a:spcPts val="1960"/>
                </a:lnSpc>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620">
            <a:off x="1028680" y="9263062"/>
            <a:ext cx="7086653" cy="0"/>
          </a:xfrm>
          <a:prstGeom prst="line">
            <a:avLst/>
          </a:prstGeom>
          <a:ln w="19050" cap="flat">
            <a:solidFill>
              <a:srgbClr val="01BFC2"/>
            </a:solidFill>
            <a:prstDash val="solid"/>
            <a:headEnd type="none" w="sm" len="sm"/>
            <a:tailEnd type="none" w="sm" len="sm"/>
          </a:ln>
        </p:spPr>
      </p:sp>
      <p:sp>
        <p:nvSpPr>
          <p:cNvPr id="3" name="Freeform 3"/>
          <p:cNvSpPr/>
          <p:nvPr/>
        </p:nvSpPr>
        <p:spPr>
          <a:xfrm>
            <a:off x="15153132" y="8587429"/>
            <a:ext cx="1770679" cy="1089927"/>
          </a:xfrm>
          <a:custGeom>
            <a:avLst/>
            <a:gdLst/>
            <a:ahLst/>
            <a:cxnLst/>
            <a:rect l="l" t="t" r="r" b="b"/>
            <a:pathLst>
              <a:path w="1770679" h="1089927">
                <a:moveTo>
                  <a:pt x="0" y="0"/>
                </a:moveTo>
                <a:lnTo>
                  <a:pt x="1770679" y="0"/>
                </a:lnTo>
                <a:lnTo>
                  <a:pt x="1770679" y="1089928"/>
                </a:lnTo>
                <a:lnTo>
                  <a:pt x="0" y="1089928"/>
                </a:lnTo>
                <a:lnTo>
                  <a:pt x="0" y="0"/>
                </a:lnTo>
                <a:close/>
              </a:path>
            </a:pathLst>
          </a:custGeom>
          <a:blipFill>
            <a:blip r:embed="rId2"/>
            <a:stretch>
              <a:fillRect/>
            </a:stretch>
          </a:blipFill>
        </p:spPr>
      </p:sp>
      <p:sp>
        <p:nvSpPr>
          <p:cNvPr id="4" name="Freeform 4"/>
          <p:cNvSpPr/>
          <p:nvPr/>
        </p:nvSpPr>
        <p:spPr>
          <a:xfrm>
            <a:off x="8832835" y="311924"/>
            <a:ext cx="8476962" cy="8994124"/>
          </a:xfrm>
          <a:custGeom>
            <a:avLst/>
            <a:gdLst/>
            <a:ahLst/>
            <a:cxnLst/>
            <a:rect l="l" t="t" r="r" b="b"/>
            <a:pathLst>
              <a:path w="8476962" h="8994124">
                <a:moveTo>
                  <a:pt x="0" y="0"/>
                </a:moveTo>
                <a:lnTo>
                  <a:pt x="8476961" y="0"/>
                </a:lnTo>
                <a:lnTo>
                  <a:pt x="8476961" y="8994124"/>
                </a:lnTo>
                <a:lnTo>
                  <a:pt x="0" y="89941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TextBox 5"/>
          <p:cNvSpPr txBox="1"/>
          <p:nvPr/>
        </p:nvSpPr>
        <p:spPr>
          <a:xfrm>
            <a:off x="1028682" y="2323199"/>
            <a:ext cx="7086647" cy="6479081"/>
          </a:xfrm>
          <a:prstGeom prst="rect">
            <a:avLst/>
          </a:prstGeom>
        </p:spPr>
        <p:txBody>
          <a:bodyPr lIns="0" tIns="0" rIns="0" bIns="0" rtlCol="0" anchor="t">
            <a:spAutoFit/>
          </a:bodyPr>
          <a:lstStyle/>
          <a:p>
            <a:pPr algn="l">
              <a:lnSpc>
                <a:spcPts val="2323"/>
              </a:lnSpc>
            </a:pPr>
            <a:r>
              <a:rPr lang="en-US" sz="1659" dirty="0">
                <a:solidFill>
                  <a:schemeClr val="accent5">
                    <a:lumMod val="50000"/>
                  </a:schemeClr>
                </a:solidFill>
                <a:latin typeface="Nunito Sans"/>
                <a:ea typeface="Nunito Sans"/>
                <a:cs typeface="Nunito Sans"/>
                <a:sym typeface="Nunito Sans"/>
              </a:rPr>
              <a:t>Working Together to Safeguard Children 2023 sets out the responsibilities and functions of Local Safeguarding Children Partnerships. Each local authority area must have three named Lead Safeguarding Partners (LSPs)</a:t>
            </a:r>
          </a:p>
          <a:p>
            <a:pPr algn="l">
              <a:lnSpc>
                <a:spcPts val="2323"/>
              </a:lnSpc>
            </a:pPr>
            <a:endParaRPr lang="en-US" sz="1659" dirty="0">
              <a:solidFill>
                <a:schemeClr val="accent5">
                  <a:lumMod val="50000"/>
                </a:schemeClr>
              </a:solidFill>
              <a:latin typeface="Nunito Sans"/>
              <a:ea typeface="Nunito Sans"/>
              <a:cs typeface="Nunito Sans"/>
              <a:sym typeface="Nunito Sans"/>
            </a:endParaRPr>
          </a:p>
          <a:p>
            <a:pPr algn="l">
              <a:lnSpc>
                <a:spcPts val="2323"/>
              </a:lnSpc>
            </a:pPr>
            <a:endParaRPr lang="en-US" sz="1659" dirty="0">
              <a:solidFill>
                <a:schemeClr val="accent5">
                  <a:lumMod val="50000"/>
                </a:schemeClr>
              </a:solidFill>
              <a:latin typeface="Nunito Sans"/>
              <a:ea typeface="Nunito Sans"/>
              <a:cs typeface="Nunito Sans"/>
              <a:sym typeface="Nunito Sans"/>
            </a:endParaRPr>
          </a:p>
          <a:p>
            <a:pPr algn="l">
              <a:lnSpc>
                <a:spcPts val="2323"/>
              </a:lnSpc>
            </a:pPr>
            <a:endParaRPr lang="en-US" sz="1659" dirty="0">
              <a:solidFill>
                <a:schemeClr val="accent5">
                  <a:lumMod val="50000"/>
                </a:schemeClr>
              </a:solidFill>
              <a:latin typeface="Nunito Sans"/>
              <a:ea typeface="Nunito Sans"/>
              <a:cs typeface="Nunito Sans"/>
              <a:sym typeface="Nunito Sans"/>
            </a:endParaRPr>
          </a:p>
          <a:p>
            <a:pPr algn="l">
              <a:lnSpc>
                <a:spcPts val="2323"/>
              </a:lnSpc>
            </a:pPr>
            <a:endParaRPr lang="en-US" sz="1659" dirty="0">
              <a:solidFill>
                <a:schemeClr val="accent5">
                  <a:lumMod val="50000"/>
                </a:schemeClr>
              </a:solidFill>
              <a:latin typeface="Nunito Sans"/>
              <a:ea typeface="Nunito Sans"/>
              <a:cs typeface="Nunito Sans"/>
              <a:sym typeface="Nunito Sans"/>
            </a:endParaRPr>
          </a:p>
          <a:p>
            <a:pPr algn="l">
              <a:lnSpc>
                <a:spcPts val="2323"/>
              </a:lnSpc>
            </a:pPr>
            <a:r>
              <a:rPr lang="en-US" sz="1659" dirty="0">
                <a:solidFill>
                  <a:schemeClr val="accent5">
                    <a:lumMod val="50000"/>
                  </a:schemeClr>
                </a:solidFill>
                <a:latin typeface="Nunito Sans"/>
                <a:ea typeface="Nunito Sans"/>
                <a:cs typeface="Nunito Sans"/>
                <a:sym typeface="Nunito Sans"/>
              </a:rPr>
              <a:t>.</a:t>
            </a:r>
          </a:p>
          <a:p>
            <a:pPr algn="l">
              <a:lnSpc>
                <a:spcPts val="2323"/>
              </a:lnSpc>
            </a:pPr>
            <a:r>
              <a:rPr lang="en-US" sz="1659" dirty="0">
                <a:solidFill>
                  <a:schemeClr val="accent5">
                    <a:lumMod val="50000"/>
                  </a:schemeClr>
                </a:solidFill>
                <a:latin typeface="Nunito Sans"/>
                <a:ea typeface="Nunito Sans"/>
                <a:cs typeface="Nunito Sans"/>
                <a:sym typeface="Nunito Sans"/>
              </a:rPr>
              <a:t>                   </a:t>
            </a:r>
          </a:p>
          <a:p>
            <a:pPr algn="l">
              <a:lnSpc>
                <a:spcPts val="2323"/>
              </a:lnSpc>
            </a:pPr>
            <a:endParaRPr lang="en-US" sz="1659" dirty="0">
              <a:solidFill>
                <a:schemeClr val="accent5">
                  <a:lumMod val="50000"/>
                </a:schemeClr>
              </a:solidFill>
              <a:latin typeface="Nunito Sans"/>
              <a:ea typeface="Nunito Sans"/>
              <a:cs typeface="Nunito Sans"/>
              <a:sym typeface="Nunito Sans"/>
            </a:endParaRPr>
          </a:p>
          <a:p>
            <a:pPr algn="l">
              <a:lnSpc>
                <a:spcPts val="2323"/>
              </a:lnSpc>
            </a:pPr>
            <a:r>
              <a:rPr lang="en-US" sz="1659" dirty="0">
                <a:solidFill>
                  <a:schemeClr val="accent5">
                    <a:lumMod val="50000"/>
                  </a:schemeClr>
                </a:solidFill>
                <a:latin typeface="Nunito Sans"/>
                <a:ea typeface="Nunito Sans"/>
                <a:cs typeface="Nunito Sans"/>
                <a:sym typeface="Nunito Sans"/>
              </a:rPr>
              <a:t>The Lead Safeguarding Partners meet twice per year to fulfil their statutory responsibilities as a team and have delegated day-to-day operational leadership to the Safeguarding Executive Partnership (Delegated Safeguarding Partners (DSPs) who are named as:</a:t>
            </a:r>
          </a:p>
          <a:p>
            <a:pPr algn="l">
              <a:lnSpc>
                <a:spcPts val="2323"/>
              </a:lnSpc>
            </a:pPr>
            <a:endParaRPr lang="en-US" sz="1659" dirty="0">
              <a:solidFill>
                <a:srgbClr val="2B2B2B"/>
              </a:solidFill>
              <a:latin typeface="Nunito Sans"/>
              <a:ea typeface="Nunito Sans"/>
              <a:cs typeface="Nunito Sans"/>
              <a:sym typeface="Nunito Sans"/>
            </a:endParaRPr>
          </a:p>
          <a:p>
            <a:pPr algn="l">
              <a:lnSpc>
                <a:spcPts val="2323"/>
              </a:lnSpc>
            </a:pPr>
            <a:endParaRPr lang="en-US" sz="1659" dirty="0">
              <a:solidFill>
                <a:srgbClr val="2B2B2B"/>
              </a:solidFill>
              <a:latin typeface="Nunito Sans"/>
              <a:ea typeface="Nunito Sans"/>
              <a:cs typeface="Nunito Sans"/>
              <a:sym typeface="Nunito Sans"/>
            </a:endParaRPr>
          </a:p>
          <a:p>
            <a:pPr algn="l">
              <a:lnSpc>
                <a:spcPts val="2323"/>
              </a:lnSpc>
            </a:pPr>
            <a:endParaRPr lang="en-US" sz="1659" dirty="0">
              <a:solidFill>
                <a:srgbClr val="2B2B2B"/>
              </a:solidFill>
              <a:latin typeface="Nunito Sans"/>
              <a:ea typeface="Nunito Sans"/>
              <a:cs typeface="Nunito Sans"/>
              <a:sym typeface="Nunito Sans"/>
            </a:endParaRPr>
          </a:p>
          <a:p>
            <a:pPr algn="l">
              <a:lnSpc>
                <a:spcPts val="2323"/>
              </a:lnSpc>
            </a:pPr>
            <a:endParaRPr lang="en-US" sz="1659" dirty="0">
              <a:solidFill>
                <a:srgbClr val="2B2B2B"/>
              </a:solidFill>
              <a:latin typeface="Nunito Sans"/>
              <a:ea typeface="Nunito Sans"/>
              <a:cs typeface="Nunito Sans"/>
              <a:sym typeface="Nunito Sans"/>
            </a:endParaRPr>
          </a:p>
          <a:p>
            <a:pPr algn="l">
              <a:lnSpc>
                <a:spcPts val="2323"/>
              </a:lnSpc>
            </a:pPr>
            <a:endParaRPr lang="en-US" sz="1659" dirty="0">
              <a:solidFill>
                <a:srgbClr val="2B2B2B"/>
              </a:solidFill>
              <a:latin typeface="Nunito Sans"/>
              <a:ea typeface="Nunito Sans"/>
              <a:cs typeface="Nunito Sans"/>
              <a:sym typeface="Nunito Sans"/>
            </a:endParaRPr>
          </a:p>
          <a:p>
            <a:pPr algn="l">
              <a:lnSpc>
                <a:spcPts val="2323"/>
              </a:lnSpc>
            </a:pPr>
            <a:endParaRPr lang="en-US" sz="1659" dirty="0">
              <a:solidFill>
                <a:srgbClr val="2B2B2B"/>
              </a:solidFill>
              <a:latin typeface="Nunito Sans"/>
              <a:ea typeface="Nunito Sans"/>
              <a:cs typeface="Nunito Sans"/>
              <a:sym typeface="Nunito Sans"/>
            </a:endParaRPr>
          </a:p>
          <a:p>
            <a:pPr algn="l">
              <a:lnSpc>
                <a:spcPts val="2323"/>
              </a:lnSpc>
            </a:pPr>
            <a:endParaRPr lang="en-US" sz="1659" dirty="0">
              <a:solidFill>
                <a:srgbClr val="2B2B2B"/>
              </a:solidFill>
              <a:latin typeface="Nunito Sans"/>
              <a:ea typeface="Nunito Sans"/>
              <a:cs typeface="Nunito Sans"/>
              <a:sym typeface="Nunito Sans"/>
            </a:endParaRPr>
          </a:p>
          <a:p>
            <a:pPr algn="l">
              <a:lnSpc>
                <a:spcPts val="2323"/>
              </a:lnSpc>
            </a:pPr>
            <a:endParaRPr lang="en-US" sz="1659" dirty="0">
              <a:solidFill>
                <a:srgbClr val="2B2B2B"/>
              </a:solidFill>
              <a:latin typeface="Nunito Sans"/>
              <a:ea typeface="Nunito Sans"/>
              <a:cs typeface="Nunito Sans"/>
              <a:sym typeface="Nunito Sans"/>
            </a:endParaRPr>
          </a:p>
        </p:txBody>
      </p:sp>
      <p:sp>
        <p:nvSpPr>
          <p:cNvPr id="6" name="TextBox 6"/>
          <p:cNvSpPr txBox="1"/>
          <p:nvPr/>
        </p:nvSpPr>
        <p:spPr>
          <a:xfrm>
            <a:off x="1028700" y="981075"/>
            <a:ext cx="7832710" cy="809625"/>
          </a:xfrm>
          <a:prstGeom prst="rect">
            <a:avLst/>
          </a:prstGeom>
        </p:spPr>
        <p:txBody>
          <a:bodyPr lIns="0" tIns="0" rIns="0" bIns="0" rtlCol="0" anchor="t">
            <a:spAutoFit/>
          </a:bodyPr>
          <a:lstStyle/>
          <a:p>
            <a:pPr algn="l">
              <a:lnSpc>
                <a:spcPts val="6000"/>
              </a:lnSpc>
            </a:pPr>
            <a:r>
              <a:rPr lang="en-US" sz="5000" b="1">
                <a:solidFill>
                  <a:srgbClr val="0E3F54"/>
                </a:solidFill>
                <a:latin typeface="Poppins Bold"/>
                <a:ea typeface="Poppins Bold"/>
                <a:cs typeface="Poppins Bold"/>
                <a:sym typeface="Poppins Bold"/>
              </a:rPr>
              <a:t>PURPOSE</a:t>
            </a:r>
          </a:p>
        </p:txBody>
      </p:sp>
      <p:sp>
        <p:nvSpPr>
          <p:cNvPr id="7" name="TextBox 7"/>
          <p:cNvSpPr txBox="1"/>
          <p:nvPr/>
        </p:nvSpPr>
        <p:spPr>
          <a:xfrm>
            <a:off x="1028700" y="9515459"/>
            <a:ext cx="5012778" cy="507365"/>
          </a:xfrm>
          <a:prstGeom prst="rect">
            <a:avLst/>
          </a:prstGeom>
        </p:spPr>
        <p:txBody>
          <a:bodyPr lIns="0" tIns="0" rIns="0" bIns="0" rtlCol="0" anchor="t">
            <a:spAutoFit/>
          </a:bodyPr>
          <a:lstStyle/>
          <a:p>
            <a:pPr algn="l">
              <a:lnSpc>
                <a:spcPts val="1960"/>
              </a:lnSpc>
            </a:pPr>
            <a:r>
              <a:rPr lang="en-US" sz="1400" b="1">
                <a:solidFill>
                  <a:srgbClr val="2B2B2B"/>
                </a:solidFill>
                <a:latin typeface="Poppins Medium"/>
                <a:ea typeface="Poppins Medium"/>
                <a:cs typeface="Poppins Medium"/>
                <a:sym typeface="Poppins Medium"/>
              </a:rPr>
              <a:t>Stoke-on-Trent Safeguarding Children Partnership</a:t>
            </a:r>
          </a:p>
          <a:p>
            <a:pPr algn="l">
              <a:lnSpc>
                <a:spcPts val="1960"/>
              </a:lnSpc>
            </a:pPr>
            <a:r>
              <a:rPr lang="en-US" sz="1400" b="1">
                <a:solidFill>
                  <a:srgbClr val="2B2B2B"/>
                </a:solidFill>
                <a:latin typeface="Poppins Medium"/>
                <a:ea typeface="Poppins Medium"/>
                <a:cs typeface="Poppins Medium"/>
                <a:sym typeface="Poppins Medium"/>
              </a:rPr>
              <a:t>Yearly Report 2023/24</a:t>
            </a:r>
          </a:p>
        </p:txBody>
      </p:sp>
      <p:sp>
        <p:nvSpPr>
          <p:cNvPr id="8" name="TextBox 8"/>
          <p:cNvSpPr txBox="1"/>
          <p:nvPr/>
        </p:nvSpPr>
        <p:spPr>
          <a:xfrm>
            <a:off x="7070178" y="9629732"/>
            <a:ext cx="1045151" cy="242631"/>
          </a:xfrm>
          <a:prstGeom prst="rect">
            <a:avLst/>
          </a:prstGeom>
        </p:spPr>
        <p:txBody>
          <a:bodyPr lIns="0" tIns="0" rIns="0" bIns="0" rtlCol="0" anchor="t">
            <a:spAutoFit/>
          </a:bodyPr>
          <a:lstStyle/>
          <a:p>
            <a:pPr algn="r">
              <a:lnSpc>
                <a:spcPts val="1960"/>
              </a:lnSpc>
            </a:pPr>
            <a:r>
              <a:rPr lang="en-US" sz="1400" b="1">
                <a:solidFill>
                  <a:srgbClr val="2B2B2B"/>
                </a:solidFill>
                <a:latin typeface="Poppins Medium"/>
                <a:ea typeface="Poppins Medium"/>
                <a:cs typeface="Poppins Medium"/>
                <a:sym typeface="Poppins Medium"/>
              </a:rPr>
              <a:t>06</a:t>
            </a:r>
          </a:p>
        </p:txBody>
      </p:sp>
      <p:sp>
        <p:nvSpPr>
          <p:cNvPr id="9" name="TextBox 9"/>
          <p:cNvSpPr txBox="1"/>
          <p:nvPr/>
        </p:nvSpPr>
        <p:spPr>
          <a:xfrm>
            <a:off x="12071425" y="852365"/>
            <a:ext cx="2028357" cy="1523687"/>
          </a:xfrm>
          <a:prstGeom prst="rect">
            <a:avLst/>
          </a:prstGeom>
        </p:spPr>
        <p:txBody>
          <a:bodyPr lIns="0" tIns="0" rIns="0" bIns="0" rtlCol="0" anchor="t">
            <a:spAutoFit/>
          </a:bodyPr>
          <a:lstStyle/>
          <a:p>
            <a:pPr algn="ctr">
              <a:lnSpc>
                <a:spcPts val="2379"/>
              </a:lnSpc>
              <a:spcBef>
                <a:spcPct val="0"/>
              </a:spcBef>
            </a:pPr>
            <a:r>
              <a:rPr lang="en-US" sz="1699">
                <a:solidFill>
                  <a:srgbClr val="000000"/>
                </a:solidFill>
                <a:latin typeface="Chewy"/>
                <a:ea typeface="Chewy"/>
                <a:cs typeface="Chewy"/>
                <a:sym typeface="Chewy"/>
              </a:rPr>
              <a:t>Set the strategic direction, vision and </a:t>
            </a:r>
            <a:r>
              <a:rPr lang="en-US" sz="1600">
                <a:solidFill>
                  <a:srgbClr val="000000"/>
                </a:solidFill>
                <a:latin typeface="Chewy"/>
                <a:ea typeface="Chewy"/>
                <a:cs typeface="Chewy"/>
                <a:sym typeface="Chewy"/>
              </a:rPr>
              <a:t>culture</a:t>
            </a:r>
            <a:r>
              <a:rPr lang="en-US" sz="1699">
                <a:solidFill>
                  <a:srgbClr val="000000"/>
                </a:solidFill>
                <a:latin typeface="Chewy"/>
                <a:ea typeface="Chewy"/>
                <a:cs typeface="Chewy"/>
                <a:sym typeface="Chewy"/>
              </a:rPr>
              <a:t> for  safeguarding: including local priorities</a:t>
            </a:r>
          </a:p>
        </p:txBody>
      </p:sp>
      <p:sp>
        <p:nvSpPr>
          <p:cNvPr id="10" name="TextBox 10"/>
          <p:cNvSpPr txBox="1"/>
          <p:nvPr/>
        </p:nvSpPr>
        <p:spPr>
          <a:xfrm>
            <a:off x="15024292" y="2527819"/>
            <a:ext cx="2028357" cy="1215910"/>
          </a:xfrm>
          <a:prstGeom prst="rect">
            <a:avLst/>
          </a:prstGeom>
        </p:spPr>
        <p:txBody>
          <a:bodyPr lIns="0" tIns="0" rIns="0" bIns="0" rtlCol="0" anchor="t">
            <a:spAutoFit/>
          </a:bodyPr>
          <a:lstStyle/>
          <a:p>
            <a:pPr algn="ctr">
              <a:lnSpc>
                <a:spcPts val="2379"/>
              </a:lnSpc>
              <a:spcBef>
                <a:spcPct val="0"/>
              </a:spcBef>
            </a:pPr>
            <a:r>
              <a:rPr lang="en-US" sz="1699">
                <a:solidFill>
                  <a:srgbClr val="000000"/>
                </a:solidFill>
                <a:latin typeface="Chewy"/>
                <a:ea typeface="Chewy"/>
                <a:cs typeface="Chewy"/>
                <a:sym typeface="Chewy"/>
              </a:rPr>
              <a:t>Ensure there are resources </a:t>
            </a:r>
            <a:r>
              <a:rPr lang="en-US" sz="1600">
                <a:solidFill>
                  <a:srgbClr val="000000"/>
                </a:solidFill>
                <a:latin typeface="Chewy"/>
                <a:ea typeface="Chewy"/>
                <a:cs typeface="Chewy"/>
                <a:sym typeface="Chewy"/>
              </a:rPr>
              <a:t>to</a:t>
            </a:r>
            <a:r>
              <a:rPr lang="en-US" sz="1699">
                <a:solidFill>
                  <a:srgbClr val="000000"/>
                </a:solidFill>
                <a:latin typeface="Chewy"/>
                <a:ea typeface="Chewy"/>
                <a:cs typeface="Chewy"/>
                <a:sym typeface="Chewy"/>
              </a:rPr>
              <a:t> deliver the safeguarding arrangements</a:t>
            </a:r>
          </a:p>
        </p:txBody>
      </p:sp>
      <p:sp>
        <p:nvSpPr>
          <p:cNvPr id="11" name="TextBox 11"/>
          <p:cNvSpPr txBox="1"/>
          <p:nvPr/>
        </p:nvSpPr>
        <p:spPr>
          <a:xfrm>
            <a:off x="14956474" y="5721343"/>
            <a:ext cx="2028357" cy="1827873"/>
          </a:xfrm>
          <a:prstGeom prst="rect">
            <a:avLst/>
          </a:prstGeom>
        </p:spPr>
        <p:txBody>
          <a:bodyPr lIns="0" tIns="0" rIns="0" bIns="0" rtlCol="0" anchor="t">
            <a:spAutoFit/>
          </a:bodyPr>
          <a:lstStyle/>
          <a:p>
            <a:pPr algn="ctr">
              <a:lnSpc>
                <a:spcPts val="2379"/>
              </a:lnSpc>
              <a:spcBef>
                <a:spcPct val="0"/>
              </a:spcBef>
            </a:pPr>
            <a:r>
              <a:rPr lang="en-US" sz="1400">
                <a:solidFill>
                  <a:srgbClr val="000000"/>
                </a:solidFill>
                <a:latin typeface="Chewy"/>
                <a:ea typeface="Chewy"/>
                <a:cs typeface="Chewy"/>
                <a:sym typeface="Chewy"/>
              </a:rPr>
              <a:t>Lead their </a:t>
            </a:r>
            <a:r>
              <a:rPr lang="en-US" sz="1200">
                <a:solidFill>
                  <a:srgbClr val="000000"/>
                </a:solidFill>
                <a:latin typeface="Chewy"/>
                <a:ea typeface="Chewy"/>
                <a:cs typeface="Chewy"/>
                <a:sym typeface="Chewy"/>
              </a:rPr>
              <a:t>organisations</a:t>
            </a:r>
            <a:r>
              <a:rPr lang="en-US" sz="1400">
                <a:solidFill>
                  <a:srgbClr val="000000"/>
                </a:solidFill>
                <a:latin typeface="Chewy"/>
                <a:ea typeface="Chewy"/>
                <a:cs typeface="Chewy"/>
                <a:sym typeface="Chewy"/>
              </a:rPr>
              <a:t> and agree the contributions to the safeguarding arrangements., and ensure that everyone knows their role.</a:t>
            </a:r>
          </a:p>
        </p:txBody>
      </p:sp>
      <p:sp>
        <p:nvSpPr>
          <p:cNvPr id="12" name="TextBox 12"/>
          <p:cNvSpPr txBox="1"/>
          <p:nvPr/>
        </p:nvSpPr>
        <p:spPr>
          <a:xfrm>
            <a:off x="12155559" y="7526358"/>
            <a:ext cx="2028357" cy="1523687"/>
          </a:xfrm>
          <a:prstGeom prst="rect">
            <a:avLst/>
          </a:prstGeom>
        </p:spPr>
        <p:txBody>
          <a:bodyPr lIns="0" tIns="0" rIns="0" bIns="0" rtlCol="0" anchor="t">
            <a:spAutoFit/>
          </a:bodyPr>
          <a:lstStyle/>
          <a:p>
            <a:pPr algn="ctr">
              <a:lnSpc>
                <a:spcPts val="2379"/>
              </a:lnSpc>
              <a:spcBef>
                <a:spcPct val="0"/>
              </a:spcBef>
            </a:pPr>
            <a:r>
              <a:rPr lang="en-US" sz="1699">
                <a:solidFill>
                  <a:srgbClr val="000000"/>
                </a:solidFill>
                <a:latin typeface="Chewy"/>
                <a:ea typeface="Chewy"/>
                <a:cs typeface="Chewy"/>
                <a:sym typeface="Chewy"/>
              </a:rPr>
              <a:t>Ensure there is strong </a:t>
            </a:r>
            <a:r>
              <a:rPr lang="en-US" sz="1600">
                <a:solidFill>
                  <a:srgbClr val="000000"/>
                </a:solidFill>
                <a:latin typeface="Chewy"/>
                <a:ea typeface="Chewy"/>
                <a:cs typeface="Chewy"/>
                <a:sym typeface="Chewy"/>
              </a:rPr>
              <a:t>governance</a:t>
            </a:r>
            <a:r>
              <a:rPr lang="en-US" sz="1699">
                <a:solidFill>
                  <a:srgbClr val="000000"/>
                </a:solidFill>
                <a:latin typeface="Chewy"/>
                <a:ea typeface="Chewy"/>
                <a:cs typeface="Chewy"/>
                <a:sym typeface="Chewy"/>
              </a:rPr>
              <a:t> for the safeguarding arrangements and be accountable</a:t>
            </a:r>
          </a:p>
        </p:txBody>
      </p:sp>
      <p:sp>
        <p:nvSpPr>
          <p:cNvPr id="13" name="TextBox 13"/>
          <p:cNvSpPr txBox="1"/>
          <p:nvPr/>
        </p:nvSpPr>
        <p:spPr>
          <a:xfrm>
            <a:off x="9296224" y="5721343"/>
            <a:ext cx="2028357" cy="1831463"/>
          </a:xfrm>
          <a:prstGeom prst="rect">
            <a:avLst/>
          </a:prstGeom>
        </p:spPr>
        <p:txBody>
          <a:bodyPr lIns="0" tIns="0" rIns="0" bIns="0" rtlCol="0" anchor="t">
            <a:spAutoFit/>
          </a:bodyPr>
          <a:lstStyle/>
          <a:p>
            <a:pPr algn="ctr">
              <a:lnSpc>
                <a:spcPts val="2379"/>
              </a:lnSpc>
              <a:spcBef>
                <a:spcPct val="0"/>
              </a:spcBef>
            </a:pPr>
            <a:r>
              <a:rPr lang="en-US" sz="1600">
                <a:solidFill>
                  <a:srgbClr val="000000"/>
                </a:solidFill>
                <a:latin typeface="Chewy"/>
                <a:ea typeface="Chewy"/>
                <a:cs typeface="Chewy"/>
                <a:sym typeface="Chewy"/>
              </a:rPr>
              <a:t>Review </a:t>
            </a:r>
            <a:r>
              <a:rPr lang="en-US" sz="1400">
                <a:solidFill>
                  <a:srgbClr val="000000"/>
                </a:solidFill>
                <a:latin typeface="Chewy"/>
                <a:ea typeface="Chewy"/>
                <a:cs typeface="Chewy"/>
                <a:sym typeface="Chewy"/>
              </a:rPr>
              <a:t>and</a:t>
            </a:r>
            <a:r>
              <a:rPr lang="en-US" sz="1600">
                <a:solidFill>
                  <a:srgbClr val="000000"/>
                </a:solidFill>
                <a:latin typeface="Chewy"/>
                <a:ea typeface="Chewy"/>
                <a:cs typeface="Chewy"/>
                <a:sym typeface="Chewy"/>
              </a:rPr>
              <a:t> sign off key documents, including plans for independent scrutiny and Child Safeguarding Practice Reviews</a:t>
            </a:r>
          </a:p>
        </p:txBody>
      </p:sp>
      <p:sp>
        <p:nvSpPr>
          <p:cNvPr id="14" name="TextBox 14"/>
          <p:cNvSpPr txBox="1"/>
          <p:nvPr/>
        </p:nvSpPr>
        <p:spPr>
          <a:xfrm>
            <a:off x="9296225" y="2527819"/>
            <a:ext cx="2028357" cy="1523687"/>
          </a:xfrm>
          <a:prstGeom prst="rect">
            <a:avLst/>
          </a:prstGeom>
        </p:spPr>
        <p:txBody>
          <a:bodyPr lIns="0" tIns="0" rIns="0" bIns="0" rtlCol="0" anchor="t">
            <a:spAutoFit/>
          </a:bodyPr>
          <a:lstStyle/>
          <a:p>
            <a:pPr algn="ctr">
              <a:lnSpc>
                <a:spcPts val="2379"/>
              </a:lnSpc>
              <a:spcBef>
                <a:spcPct val="0"/>
              </a:spcBef>
            </a:pPr>
            <a:r>
              <a:rPr lang="en-US" sz="1600">
                <a:solidFill>
                  <a:srgbClr val="000000"/>
                </a:solidFill>
                <a:latin typeface="Chewy"/>
                <a:ea typeface="Chewy"/>
                <a:cs typeface="Chewy"/>
                <a:sym typeface="Chewy"/>
              </a:rPr>
              <a:t>Provide shared oversight of learning , how it is implemented and how it improves </a:t>
            </a:r>
            <a:r>
              <a:rPr lang="en-US" sz="1400">
                <a:solidFill>
                  <a:srgbClr val="000000"/>
                </a:solidFill>
                <a:latin typeface="Chewy"/>
                <a:ea typeface="Chewy"/>
                <a:cs typeface="Chewy"/>
                <a:sym typeface="Chewy"/>
              </a:rPr>
              <a:t>practice</a:t>
            </a:r>
            <a:r>
              <a:rPr lang="en-US" sz="1600">
                <a:solidFill>
                  <a:srgbClr val="000000"/>
                </a:solidFill>
                <a:latin typeface="Chewy"/>
                <a:ea typeface="Chewy"/>
                <a:cs typeface="Chewy"/>
                <a:sym typeface="Chewy"/>
              </a:rPr>
              <a:t>, and outcomes for children</a:t>
            </a:r>
          </a:p>
        </p:txBody>
      </p:sp>
      <p:sp>
        <p:nvSpPr>
          <p:cNvPr id="15" name="TextBox 15"/>
          <p:cNvSpPr txBox="1"/>
          <p:nvPr/>
        </p:nvSpPr>
        <p:spPr>
          <a:xfrm>
            <a:off x="12155558" y="4502893"/>
            <a:ext cx="2028357" cy="448311"/>
          </a:xfrm>
          <a:prstGeom prst="rect">
            <a:avLst/>
          </a:prstGeom>
        </p:spPr>
        <p:txBody>
          <a:bodyPr lIns="0" tIns="0" rIns="0" bIns="0" rtlCol="0" anchor="t">
            <a:spAutoFit/>
          </a:bodyPr>
          <a:lstStyle/>
          <a:p>
            <a:pPr algn="ctr">
              <a:lnSpc>
                <a:spcPts val="3639"/>
              </a:lnSpc>
              <a:spcBef>
                <a:spcPct val="0"/>
              </a:spcBef>
            </a:pPr>
            <a:r>
              <a:rPr lang="en-US" sz="2599">
                <a:solidFill>
                  <a:srgbClr val="000000"/>
                </a:solidFill>
                <a:latin typeface="Chewy"/>
                <a:ea typeface="Chewy"/>
                <a:cs typeface="Chewy"/>
                <a:sym typeface="Chewy"/>
              </a:rPr>
              <a:t>Joint Functions</a:t>
            </a:r>
          </a:p>
        </p:txBody>
      </p:sp>
      <p:graphicFrame>
        <p:nvGraphicFramePr>
          <p:cNvPr id="17" name="Table 16">
            <a:extLst>
              <a:ext uri="{FF2B5EF4-FFF2-40B4-BE49-F238E27FC236}">
                <a16:creationId xmlns:a16="http://schemas.microsoft.com/office/drawing/2014/main" id="{2900F624-D096-4D88-A56F-99D2A3C50BC9}"/>
              </a:ext>
            </a:extLst>
          </p:cNvPr>
          <p:cNvGraphicFramePr>
            <a:graphicFrameLocks noGrp="1"/>
          </p:cNvGraphicFramePr>
          <p:nvPr>
            <p:extLst>
              <p:ext uri="{D42A27DB-BD31-4B8C-83A1-F6EECF244321}">
                <p14:modId xmlns:p14="http://schemas.microsoft.com/office/powerpoint/2010/main" val="2976527157"/>
              </p:ext>
            </p:extLst>
          </p:nvPr>
        </p:nvGraphicFramePr>
        <p:xfrm>
          <a:off x="1028681" y="3440938"/>
          <a:ext cx="7086646" cy="1702562"/>
        </p:xfrm>
        <a:graphic>
          <a:graphicData uri="http://schemas.openxmlformats.org/drawingml/2006/table">
            <a:tbl>
              <a:tblPr firstRow="1" bandRow="1">
                <a:tableStyleId>{5C22544A-7EE6-4342-B048-85BDC9FD1C3A}</a:tableStyleId>
              </a:tblPr>
              <a:tblGrid>
                <a:gridCol w="2137844">
                  <a:extLst>
                    <a:ext uri="{9D8B030D-6E8A-4147-A177-3AD203B41FA5}">
                      <a16:colId xmlns:a16="http://schemas.microsoft.com/office/drawing/2014/main" val="27268287"/>
                    </a:ext>
                  </a:extLst>
                </a:gridCol>
                <a:gridCol w="4948802">
                  <a:extLst>
                    <a:ext uri="{9D8B030D-6E8A-4147-A177-3AD203B41FA5}">
                      <a16:colId xmlns:a16="http://schemas.microsoft.com/office/drawing/2014/main" val="1227798318"/>
                    </a:ext>
                  </a:extLst>
                </a:gridCol>
              </a:tblGrid>
              <a:tr h="0">
                <a:tc>
                  <a:txBody>
                    <a:bodyPr/>
                    <a:lstStyle/>
                    <a:p>
                      <a:r>
                        <a:rPr lang="en-US" sz="1660" b="0" dirty="0">
                          <a:solidFill>
                            <a:schemeClr val="accent5">
                              <a:lumMod val="50000"/>
                            </a:schemeClr>
                          </a:solidFill>
                          <a:latin typeface="Nunito Sans" panose="020B0604020202020204" charset="0"/>
                          <a:ea typeface="Nunito Sans Bold"/>
                          <a:cs typeface="Nunito Sans Bold"/>
                          <a:sym typeface="Nunito Sans Bold"/>
                        </a:rPr>
                        <a:t>Jon Rouse </a:t>
                      </a:r>
                      <a:endParaRPr lang="en-GB" sz="1660" b="0" dirty="0">
                        <a:solidFill>
                          <a:schemeClr val="accent5">
                            <a:lumMod val="50000"/>
                          </a:schemeClr>
                        </a:solidFill>
                        <a:latin typeface="Nunito Sans" panose="020B0604020202020204" charset="0"/>
                      </a:endParaRPr>
                    </a:p>
                  </a:txBody>
                  <a:tcPr>
                    <a:noFill/>
                  </a:tcPr>
                </a:tc>
                <a:tc>
                  <a:txBody>
                    <a:bodyPr/>
                    <a:lstStyle/>
                    <a:p>
                      <a:pPr algn="l">
                        <a:lnSpc>
                          <a:spcPts val="2323"/>
                        </a:lnSpc>
                      </a:pPr>
                      <a:r>
                        <a:rPr lang="en-US" sz="1660" b="0">
                          <a:solidFill>
                            <a:schemeClr val="accent5">
                              <a:lumMod val="50000"/>
                            </a:schemeClr>
                          </a:solidFill>
                          <a:latin typeface="Nunito Sans" panose="020B0604020202020204" charset="0"/>
                          <a:ea typeface="Nunito Sans"/>
                          <a:cs typeface="Nunito Sans"/>
                          <a:sym typeface="Nunito Sans"/>
                        </a:rPr>
                        <a:t>Chief Executive Officer, Stoke-on-Trent City Council</a:t>
                      </a:r>
                    </a:p>
                  </a:txBody>
                  <a:tcPr>
                    <a:noFill/>
                  </a:tcPr>
                </a:tc>
                <a:extLst>
                  <a:ext uri="{0D108BD9-81ED-4DB2-BD59-A6C34878D82A}">
                    <a16:rowId xmlns:a16="http://schemas.microsoft.com/office/drawing/2014/main" val="3636444857"/>
                  </a:ext>
                </a:extLst>
              </a:tr>
              <a:tr h="370840">
                <a:tc>
                  <a:txBody>
                    <a:bodyPr/>
                    <a:lstStyle/>
                    <a:p>
                      <a:r>
                        <a:rPr lang="en-US" sz="1660" b="0" dirty="0">
                          <a:solidFill>
                            <a:schemeClr val="accent5">
                              <a:lumMod val="50000"/>
                            </a:schemeClr>
                          </a:solidFill>
                          <a:latin typeface="Nunito Sans" panose="020B0604020202020204" charset="0"/>
                          <a:ea typeface="Nunito Sans Bold"/>
                          <a:cs typeface="Nunito Sans Bold"/>
                          <a:sym typeface="Nunito Sans Bold"/>
                        </a:rPr>
                        <a:t>Chris Noble</a:t>
                      </a:r>
                      <a:endParaRPr lang="en-GB" sz="1660" b="0" dirty="0">
                        <a:solidFill>
                          <a:schemeClr val="accent5">
                            <a:lumMod val="50000"/>
                          </a:schemeClr>
                        </a:solidFill>
                        <a:latin typeface="Nunito Sans" panose="020B060402020202020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60" b="0">
                          <a:solidFill>
                            <a:schemeClr val="accent5">
                              <a:lumMod val="50000"/>
                            </a:schemeClr>
                          </a:solidFill>
                          <a:latin typeface="Nunito Sans" panose="020B0604020202020204" charset="0"/>
                          <a:ea typeface="Nunito Sans"/>
                          <a:cs typeface="Nunito Sans"/>
                          <a:sym typeface="Nunito Sans"/>
                        </a:rPr>
                        <a:t>Chief Constable Staffordshire Police </a:t>
                      </a:r>
                    </a:p>
                  </a:txBody>
                  <a:tcPr>
                    <a:noFill/>
                  </a:tcPr>
                </a:tc>
                <a:extLst>
                  <a:ext uri="{0D108BD9-81ED-4DB2-BD59-A6C34878D82A}">
                    <a16:rowId xmlns:a16="http://schemas.microsoft.com/office/drawing/2014/main" val="51123618"/>
                  </a:ext>
                </a:extLst>
              </a:tr>
              <a:tr h="370840">
                <a:tc>
                  <a:txBody>
                    <a:bodyPr/>
                    <a:lstStyle/>
                    <a:p>
                      <a:r>
                        <a:rPr lang="en-US" sz="1660" b="0">
                          <a:solidFill>
                            <a:schemeClr val="accent5">
                              <a:lumMod val="50000"/>
                            </a:schemeClr>
                          </a:solidFill>
                          <a:latin typeface="Nunito Sans" panose="020B0604020202020204" charset="0"/>
                          <a:ea typeface="Nunito Sans Bold"/>
                          <a:cs typeface="Nunito Sans Bold"/>
                          <a:sym typeface="Nunito Sans Bold"/>
                        </a:rPr>
                        <a:t>Peter Axon </a:t>
                      </a:r>
                      <a:endParaRPr lang="en-GB" sz="1660" b="0">
                        <a:solidFill>
                          <a:schemeClr val="accent5">
                            <a:lumMod val="50000"/>
                          </a:schemeClr>
                        </a:solidFill>
                        <a:latin typeface="Nunito Sans" panose="020B0604020202020204" charset="0"/>
                      </a:endParaRPr>
                    </a:p>
                  </a:txBody>
                  <a:tcPr>
                    <a:noFill/>
                  </a:tcPr>
                </a:tc>
                <a:tc>
                  <a:txBody>
                    <a:bodyPr/>
                    <a:lstStyle/>
                    <a:p>
                      <a:pPr algn="l">
                        <a:lnSpc>
                          <a:spcPts val="2323"/>
                        </a:lnSpc>
                      </a:pPr>
                      <a:r>
                        <a:rPr lang="en-US" sz="1660" b="0" dirty="0">
                          <a:solidFill>
                            <a:schemeClr val="accent5">
                              <a:lumMod val="50000"/>
                            </a:schemeClr>
                          </a:solidFill>
                          <a:latin typeface="Nunito Sans" panose="020B0604020202020204" charset="0"/>
                          <a:ea typeface="Nunito Sans"/>
                          <a:cs typeface="Nunito Sans"/>
                          <a:sym typeface="Nunito Sans"/>
                        </a:rPr>
                        <a:t>Chief Executive Staffordshire and Stoke on-Trent Integrated Care Board                           </a:t>
                      </a:r>
                    </a:p>
                  </a:txBody>
                  <a:tcPr>
                    <a:noFill/>
                  </a:tcPr>
                </a:tc>
                <a:extLst>
                  <a:ext uri="{0D108BD9-81ED-4DB2-BD59-A6C34878D82A}">
                    <a16:rowId xmlns:a16="http://schemas.microsoft.com/office/drawing/2014/main" val="1248073129"/>
                  </a:ext>
                </a:extLst>
              </a:tr>
            </a:tbl>
          </a:graphicData>
        </a:graphic>
      </p:graphicFrame>
      <p:graphicFrame>
        <p:nvGraphicFramePr>
          <p:cNvPr id="18" name="Table 17">
            <a:extLst>
              <a:ext uri="{FF2B5EF4-FFF2-40B4-BE49-F238E27FC236}">
                <a16:creationId xmlns:a16="http://schemas.microsoft.com/office/drawing/2014/main" id="{96A2CFE8-5E9B-46FD-9A88-B6D048226369}"/>
              </a:ext>
            </a:extLst>
          </p:cNvPr>
          <p:cNvGraphicFramePr>
            <a:graphicFrameLocks noGrp="1"/>
          </p:cNvGraphicFramePr>
          <p:nvPr>
            <p:extLst>
              <p:ext uri="{D42A27DB-BD31-4B8C-83A1-F6EECF244321}">
                <p14:modId xmlns:p14="http://schemas.microsoft.com/office/powerpoint/2010/main" val="1689144288"/>
              </p:ext>
            </p:extLst>
          </p:nvPr>
        </p:nvGraphicFramePr>
        <p:xfrm>
          <a:off x="988862" y="6607876"/>
          <a:ext cx="7124673" cy="1997583"/>
        </p:xfrm>
        <a:graphic>
          <a:graphicData uri="http://schemas.openxmlformats.org/drawingml/2006/table">
            <a:tbl>
              <a:tblPr firstRow="1" bandRow="1">
                <a:tableStyleId>{5C22544A-7EE6-4342-B048-85BDC9FD1C3A}</a:tableStyleId>
              </a:tblPr>
              <a:tblGrid>
                <a:gridCol w="2211538">
                  <a:extLst>
                    <a:ext uri="{9D8B030D-6E8A-4147-A177-3AD203B41FA5}">
                      <a16:colId xmlns:a16="http://schemas.microsoft.com/office/drawing/2014/main" val="2622368985"/>
                    </a:ext>
                  </a:extLst>
                </a:gridCol>
                <a:gridCol w="4913135">
                  <a:extLst>
                    <a:ext uri="{9D8B030D-6E8A-4147-A177-3AD203B41FA5}">
                      <a16:colId xmlns:a16="http://schemas.microsoft.com/office/drawing/2014/main" val="3856527796"/>
                    </a:ext>
                  </a:extLst>
                </a:gridCol>
              </a:tblGrid>
              <a:tr h="370840">
                <a:tc>
                  <a:txBody>
                    <a:bodyPr/>
                    <a:lstStyle/>
                    <a:p>
                      <a:r>
                        <a:rPr lang="en-US" sz="1660" b="0">
                          <a:solidFill>
                            <a:schemeClr val="accent5">
                              <a:lumMod val="50000"/>
                            </a:schemeClr>
                          </a:solidFill>
                          <a:latin typeface="Nunito Sans" panose="020B0604020202020204" charset="0"/>
                          <a:ea typeface="Nunito Sans Bold"/>
                          <a:cs typeface="Nunito Sans Bold"/>
                          <a:sym typeface="Nunito Sans Bold"/>
                        </a:rPr>
                        <a:t>Simon White </a:t>
                      </a:r>
                      <a:endParaRPr lang="en-GB" sz="1660" b="0">
                        <a:solidFill>
                          <a:schemeClr val="accent5">
                            <a:lumMod val="50000"/>
                          </a:schemeClr>
                        </a:solidFill>
                        <a:latin typeface="Nunito Sans" panose="020B0604020202020204" charset="0"/>
                      </a:endParaRPr>
                    </a:p>
                  </a:txBody>
                  <a:tcPr>
                    <a:noFill/>
                  </a:tcPr>
                </a:tc>
                <a:tc>
                  <a:txBody>
                    <a:bodyPr/>
                    <a:lstStyle/>
                    <a:p>
                      <a:pPr>
                        <a:lnSpc>
                          <a:spcPts val="2323"/>
                        </a:lnSpc>
                      </a:pPr>
                      <a:r>
                        <a:rPr lang="en-GB" sz="1660" b="0">
                          <a:solidFill>
                            <a:schemeClr val="accent5">
                              <a:lumMod val="50000"/>
                            </a:schemeClr>
                          </a:solidFill>
                          <a:latin typeface="Nunito Sans" panose="020B0604020202020204" charset="0"/>
                          <a:ea typeface="Nunito Sans Bold"/>
                          <a:cs typeface="Nunito Sans Bold"/>
                          <a:sym typeface="Nunito Sans Bold"/>
                        </a:rPr>
                        <a:t>Interim Corporate Director for Children and Family Services Stoke-on-Trent City Council, </a:t>
                      </a:r>
                    </a:p>
                  </a:txBody>
                  <a:tcPr>
                    <a:noFill/>
                  </a:tcPr>
                </a:tc>
                <a:extLst>
                  <a:ext uri="{0D108BD9-81ED-4DB2-BD59-A6C34878D82A}">
                    <a16:rowId xmlns:a16="http://schemas.microsoft.com/office/drawing/2014/main" val="2965087755"/>
                  </a:ext>
                </a:extLst>
              </a:tr>
              <a:tr h="370840">
                <a:tc>
                  <a:txBody>
                    <a:bodyPr/>
                    <a:lstStyle/>
                    <a:p>
                      <a:r>
                        <a:rPr lang="en-US" sz="1660" b="0">
                          <a:solidFill>
                            <a:schemeClr val="accent5">
                              <a:lumMod val="50000"/>
                            </a:schemeClr>
                          </a:solidFill>
                          <a:latin typeface="Nunito Sans" panose="020B0604020202020204" charset="0"/>
                          <a:ea typeface="Nunito Sans Bold"/>
                          <a:cs typeface="Nunito Sans Bold"/>
                          <a:sym typeface="Nunito Sans Bold"/>
                        </a:rPr>
                        <a:t>Victoria Lee </a:t>
                      </a:r>
                      <a:endParaRPr lang="en-GB" sz="1660" b="0">
                        <a:solidFill>
                          <a:schemeClr val="accent5">
                            <a:lumMod val="50000"/>
                          </a:schemeClr>
                        </a:solidFill>
                        <a:latin typeface="Nunito Sans" panose="020B0604020202020204" charset="0"/>
                      </a:endParaRPr>
                    </a:p>
                  </a:txBody>
                  <a:tcPr>
                    <a:noFill/>
                  </a:tcPr>
                </a:tc>
                <a:tc>
                  <a:txBody>
                    <a:bodyPr/>
                    <a:lstStyle/>
                    <a:p>
                      <a:pPr>
                        <a:lnSpc>
                          <a:spcPts val="2323"/>
                        </a:lnSpc>
                      </a:pPr>
                      <a:r>
                        <a:rPr lang="en-GB" sz="1660" b="0">
                          <a:solidFill>
                            <a:schemeClr val="accent5">
                              <a:lumMod val="50000"/>
                            </a:schemeClr>
                          </a:solidFill>
                          <a:latin typeface="Nunito Sans" panose="020B0604020202020204" charset="0"/>
                        </a:rPr>
                        <a:t>T/Detective Chief Superintendent, Staffordshire Police     </a:t>
                      </a:r>
                    </a:p>
                  </a:txBody>
                  <a:tcPr>
                    <a:noFill/>
                  </a:tcPr>
                </a:tc>
                <a:extLst>
                  <a:ext uri="{0D108BD9-81ED-4DB2-BD59-A6C34878D82A}">
                    <a16:rowId xmlns:a16="http://schemas.microsoft.com/office/drawing/2014/main" val="519699316"/>
                  </a:ext>
                </a:extLst>
              </a:tr>
              <a:tr h="370840">
                <a:tc>
                  <a:txBody>
                    <a:bodyPr/>
                    <a:lstStyle/>
                    <a:p>
                      <a:r>
                        <a:rPr lang="en-US" sz="1660" b="0">
                          <a:solidFill>
                            <a:schemeClr val="accent5">
                              <a:lumMod val="50000"/>
                            </a:schemeClr>
                          </a:solidFill>
                          <a:latin typeface="Nunito Sans" panose="020B0604020202020204" charset="0"/>
                          <a:ea typeface="Nunito Sans Bold"/>
                          <a:cs typeface="Nunito Sans Bold"/>
                          <a:sym typeface="Nunito Sans Bold"/>
                        </a:rPr>
                        <a:t>Heather Johnstone </a:t>
                      </a:r>
                      <a:endParaRPr lang="en-GB" sz="1660" b="0">
                        <a:solidFill>
                          <a:schemeClr val="accent5">
                            <a:lumMod val="50000"/>
                          </a:schemeClr>
                        </a:solidFill>
                        <a:latin typeface="Nunito Sans" panose="020B0604020202020204" charset="0"/>
                      </a:endParaRPr>
                    </a:p>
                  </a:txBody>
                  <a:tcPr>
                    <a:noFill/>
                  </a:tcPr>
                </a:tc>
                <a:tc>
                  <a:txBody>
                    <a:bodyPr/>
                    <a:lstStyle/>
                    <a:p>
                      <a:pPr>
                        <a:lnSpc>
                          <a:spcPts val="2323"/>
                        </a:lnSpc>
                      </a:pPr>
                      <a:r>
                        <a:rPr lang="en-US" sz="1660" b="0" dirty="0">
                          <a:solidFill>
                            <a:schemeClr val="accent5">
                              <a:lumMod val="50000"/>
                            </a:schemeClr>
                          </a:solidFill>
                          <a:latin typeface="Nunito Sans" panose="020B0604020202020204" charset="0"/>
                          <a:ea typeface="Nunito Sans"/>
                          <a:cs typeface="Nunito Sans"/>
                          <a:sym typeface="Nunito Sans"/>
                        </a:rPr>
                        <a:t>Chief Nursing and Therapies Officer, Staffordshire </a:t>
                      </a:r>
                      <a:r>
                        <a:rPr lang="en-GB" sz="1660" b="0" dirty="0">
                          <a:solidFill>
                            <a:schemeClr val="accent5">
                              <a:lumMod val="50000"/>
                            </a:schemeClr>
                          </a:solidFill>
                          <a:latin typeface="Nunito Sans" panose="020B0604020202020204" charset="0"/>
                          <a:ea typeface="Nunito Sans"/>
                          <a:cs typeface="Nunito Sans"/>
                          <a:sym typeface="Nunito Sans"/>
                        </a:rPr>
                        <a:t>and Stoke-on-Trent Integrated Care Board</a:t>
                      </a:r>
                      <a:endParaRPr lang="en-US" sz="1660" b="0" dirty="0">
                        <a:solidFill>
                          <a:schemeClr val="accent5">
                            <a:lumMod val="50000"/>
                          </a:schemeClr>
                        </a:solidFill>
                        <a:latin typeface="Nunito Sans" panose="020B0604020202020204" charset="0"/>
                        <a:ea typeface="Nunito Sans"/>
                        <a:cs typeface="Nunito Sans"/>
                        <a:sym typeface="Nunito Sans"/>
                      </a:endParaRPr>
                    </a:p>
                  </a:txBody>
                  <a:tcPr>
                    <a:noFill/>
                  </a:tcPr>
                </a:tc>
                <a:extLst>
                  <a:ext uri="{0D108BD9-81ED-4DB2-BD59-A6C34878D82A}">
                    <a16:rowId xmlns:a16="http://schemas.microsoft.com/office/drawing/2014/main" val="3361244853"/>
                  </a:ext>
                </a:extLst>
              </a:tr>
            </a:tbl>
          </a:graphicData>
        </a:graphic>
      </p:graphicFrame>
      <p:grpSp>
        <p:nvGrpSpPr>
          <p:cNvPr id="19" name="Group 3">
            <a:extLst>
              <a:ext uri="{FF2B5EF4-FFF2-40B4-BE49-F238E27FC236}">
                <a16:creationId xmlns:a16="http://schemas.microsoft.com/office/drawing/2014/main" id="{E1928051-2628-490C-9C17-765318270BD0}"/>
              </a:ext>
            </a:extLst>
          </p:cNvPr>
          <p:cNvGrpSpPr/>
          <p:nvPr/>
        </p:nvGrpSpPr>
        <p:grpSpPr>
          <a:xfrm>
            <a:off x="-17" y="81635"/>
            <a:ext cx="683355" cy="10210808"/>
            <a:chOff x="0" y="0"/>
            <a:chExt cx="1763625" cy="2709333"/>
          </a:xfrm>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p:grpSpPr>
        <p:sp>
          <p:nvSpPr>
            <p:cNvPr id="20" name="Freeform 4">
              <a:extLst>
                <a:ext uri="{FF2B5EF4-FFF2-40B4-BE49-F238E27FC236}">
                  <a16:creationId xmlns:a16="http://schemas.microsoft.com/office/drawing/2014/main" id="{B5C87446-8E73-4895-8198-652B960C4A26}"/>
                </a:ext>
              </a:extLst>
            </p:cNvPr>
            <p:cNvSpPr/>
            <p:nvPr/>
          </p:nvSpPr>
          <p:spPr>
            <a:xfrm>
              <a:off x="0" y="0"/>
              <a:ext cx="1763625" cy="2709333"/>
            </a:xfrm>
            <a:custGeom>
              <a:avLst/>
              <a:gdLst/>
              <a:ahLst/>
              <a:cxnLst/>
              <a:rect l="l" t="t" r="r" b="b"/>
              <a:pathLst>
                <a:path w="1763625" h="2709333">
                  <a:moveTo>
                    <a:pt x="0" y="0"/>
                  </a:moveTo>
                  <a:lnTo>
                    <a:pt x="1763625" y="0"/>
                  </a:lnTo>
                  <a:lnTo>
                    <a:pt x="1763625" y="2709333"/>
                  </a:lnTo>
                  <a:lnTo>
                    <a:pt x="0" y="2709333"/>
                  </a:lnTo>
                  <a:close/>
                </a:path>
              </a:pathLst>
            </a:custGeom>
            <a:grpFill/>
          </p:spPr>
        </p:sp>
        <p:sp>
          <p:nvSpPr>
            <p:cNvPr id="21" name="TextBox 5">
              <a:extLst>
                <a:ext uri="{FF2B5EF4-FFF2-40B4-BE49-F238E27FC236}">
                  <a16:creationId xmlns:a16="http://schemas.microsoft.com/office/drawing/2014/main" id="{2934CB90-98DB-46CB-A5E3-8D6081297FD0}"/>
                </a:ext>
              </a:extLst>
            </p:cNvPr>
            <p:cNvSpPr txBox="1"/>
            <p:nvPr/>
          </p:nvSpPr>
          <p:spPr>
            <a:xfrm>
              <a:off x="0" y="-28575"/>
              <a:ext cx="1763625" cy="2737908"/>
            </a:xfrm>
            <a:prstGeom prst="rect">
              <a:avLst/>
            </a:prstGeom>
            <a:grpFill/>
          </p:spPr>
          <p:txBody>
            <a:bodyPr lIns="50800" tIns="50800" rIns="50800" bIns="50800" rtlCol="0" anchor="ctr"/>
            <a:lstStyle/>
            <a:p>
              <a:pPr algn="ctr">
                <a:lnSpc>
                  <a:spcPts val="1960"/>
                </a:lnSpc>
              </a:pPr>
              <a:endParaRPr/>
            </a:p>
          </p:txBody>
        </p:sp>
      </p:grpSp>
      <p:grpSp>
        <p:nvGrpSpPr>
          <p:cNvPr id="22" name="Group 3">
            <a:extLst>
              <a:ext uri="{FF2B5EF4-FFF2-40B4-BE49-F238E27FC236}">
                <a16:creationId xmlns:a16="http://schemas.microsoft.com/office/drawing/2014/main" id="{2571BAB1-AA06-4D14-A8AC-9FC287252708}"/>
              </a:ext>
            </a:extLst>
          </p:cNvPr>
          <p:cNvGrpSpPr/>
          <p:nvPr/>
        </p:nvGrpSpPr>
        <p:grpSpPr>
          <a:xfrm>
            <a:off x="17604645" y="81635"/>
            <a:ext cx="683355" cy="10210808"/>
            <a:chOff x="0" y="0"/>
            <a:chExt cx="1763625" cy="2709333"/>
          </a:xfrm>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p:grpSpPr>
        <p:sp>
          <p:nvSpPr>
            <p:cNvPr id="23" name="Freeform 4">
              <a:extLst>
                <a:ext uri="{FF2B5EF4-FFF2-40B4-BE49-F238E27FC236}">
                  <a16:creationId xmlns:a16="http://schemas.microsoft.com/office/drawing/2014/main" id="{7E6D2AAA-9615-4FDE-98CC-C51981295D88}"/>
                </a:ext>
              </a:extLst>
            </p:cNvPr>
            <p:cNvSpPr/>
            <p:nvPr/>
          </p:nvSpPr>
          <p:spPr>
            <a:xfrm>
              <a:off x="0" y="0"/>
              <a:ext cx="1763625" cy="2709333"/>
            </a:xfrm>
            <a:custGeom>
              <a:avLst/>
              <a:gdLst/>
              <a:ahLst/>
              <a:cxnLst/>
              <a:rect l="l" t="t" r="r" b="b"/>
              <a:pathLst>
                <a:path w="1763625" h="2709333">
                  <a:moveTo>
                    <a:pt x="0" y="0"/>
                  </a:moveTo>
                  <a:lnTo>
                    <a:pt x="1763625" y="0"/>
                  </a:lnTo>
                  <a:lnTo>
                    <a:pt x="1763625" y="2709333"/>
                  </a:lnTo>
                  <a:lnTo>
                    <a:pt x="0" y="2709333"/>
                  </a:lnTo>
                  <a:close/>
                </a:path>
              </a:pathLst>
            </a:custGeom>
            <a:grpFill/>
          </p:spPr>
        </p:sp>
        <p:sp>
          <p:nvSpPr>
            <p:cNvPr id="24" name="TextBox 5">
              <a:extLst>
                <a:ext uri="{FF2B5EF4-FFF2-40B4-BE49-F238E27FC236}">
                  <a16:creationId xmlns:a16="http://schemas.microsoft.com/office/drawing/2014/main" id="{152B0F00-726F-4BD4-AA1B-EE472928FE94}"/>
                </a:ext>
              </a:extLst>
            </p:cNvPr>
            <p:cNvSpPr txBox="1"/>
            <p:nvPr/>
          </p:nvSpPr>
          <p:spPr>
            <a:xfrm>
              <a:off x="0" y="-28575"/>
              <a:ext cx="1763625" cy="2737908"/>
            </a:xfrm>
            <a:prstGeom prst="rect">
              <a:avLst/>
            </a:prstGeom>
            <a:grpFill/>
          </p:spPr>
          <p:txBody>
            <a:bodyPr lIns="50800" tIns="50800" rIns="50800" bIns="50800" rtlCol="0" anchor="ctr"/>
            <a:lstStyle/>
            <a:p>
              <a:pPr algn="ctr">
                <a:lnSpc>
                  <a:spcPts val="1960"/>
                </a:lnSpc>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8000">
              <a:schemeClr val="accent1">
                <a:lumMod val="5000"/>
                <a:lumOff val="95000"/>
                <a:alpha val="65000"/>
              </a:schemeClr>
            </a:gs>
            <a:gs pos="9000">
              <a:schemeClr val="accent1">
                <a:lumMod val="45000"/>
                <a:lumOff val="55000"/>
              </a:schemeClr>
            </a:gs>
            <a:gs pos="7000">
              <a:schemeClr val="accent5">
                <a:lumMod val="75000"/>
              </a:schemeClr>
            </a:gs>
            <a:gs pos="0">
              <a:srgbClr val="FFC000"/>
            </a:gs>
          </a:gsLst>
          <a:path path="circle">
            <a:fillToRect l="100000" t="100000"/>
          </a:path>
        </a:gradFill>
        <a:effectLst/>
      </p:bgPr>
    </p:bg>
    <p:spTree>
      <p:nvGrpSpPr>
        <p:cNvPr id="1" name=""/>
        <p:cNvGrpSpPr/>
        <p:nvPr/>
      </p:nvGrpSpPr>
      <p:grpSpPr>
        <a:xfrm>
          <a:off x="0" y="0"/>
          <a:ext cx="0" cy="0"/>
          <a:chOff x="0" y="0"/>
          <a:chExt cx="0" cy="0"/>
        </a:xfrm>
      </p:grpSpPr>
      <p:sp>
        <p:nvSpPr>
          <p:cNvPr id="2" name="AutoShape 2"/>
          <p:cNvSpPr/>
          <p:nvPr/>
        </p:nvSpPr>
        <p:spPr>
          <a:xfrm rot="4620">
            <a:off x="1028680" y="9263062"/>
            <a:ext cx="7086653" cy="0"/>
          </a:xfrm>
          <a:prstGeom prst="line">
            <a:avLst/>
          </a:prstGeom>
          <a:ln w="19050" cap="flat">
            <a:solidFill>
              <a:srgbClr val="00C2CB"/>
            </a:solidFill>
            <a:prstDash val="solid"/>
            <a:headEnd type="none" w="sm" len="sm"/>
            <a:tailEnd type="none" w="sm" len="sm"/>
          </a:ln>
        </p:spPr>
      </p:sp>
      <p:sp>
        <p:nvSpPr>
          <p:cNvPr id="3" name="Freeform 3"/>
          <p:cNvSpPr/>
          <p:nvPr/>
        </p:nvSpPr>
        <p:spPr>
          <a:xfrm>
            <a:off x="15488621" y="1028700"/>
            <a:ext cx="1770679" cy="1089927"/>
          </a:xfrm>
          <a:custGeom>
            <a:avLst/>
            <a:gdLst/>
            <a:ahLst/>
            <a:cxnLst/>
            <a:rect l="l" t="t" r="r" b="b"/>
            <a:pathLst>
              <a:path w="1770679" h="1089927">
                <a:moveTo>
                  <a:pt x="0" y="0"/>
                </a:moveTo>
                <a:lnTo>
                  <a:pt x="1770679" y="0"/>
                </a:lnTo>
                <a:lnTo>
                  <a:pt x="1770679" y="1089927"/>
                </a:lnTo>
                <a:lnTo>
                  <a:pt x="0" y="1089927"/>
                </a:lnTo>
                <a:lnTo>
                  <a:pt x="0" y="0"/>
                </a:lnTo>
                <a:close/>
              </a:path>
            </a:pathLst>
          </a:custGeom>
          <a:blipFill>
            <a:blip r:embed="rId2"/>
            <a:stretch>
              <a:fillRect/>
            </a:stretch>
          </a:blipFill>
        </p:spPr>
      </p:sp>
      <p:sp>
        <p:nvSpPr>
          <p:cNvPr id="4" name="Freeform 4"/>
          <p:cNvSpPr/>
          <p:nvPr/>
        </p:nvSpPr>
        <p:spPr>
          <a:xfrm>
            <a:off x="1633028" y="2845114"/>
            <a:ext cx="4057878" cy="2799936"/>
          </a:xfrm>
          <a:custGeom>
            <a:avLst/>
            <a:gdLst/>
            <a:ahLst/>
            <a:cxnLst/>
            <a:rect l="l" t="t" r="r" b="b"/>
            <a:pathLst>
              <a:path w="4057878" h="2799936">
                <a:moveTo>
                  <a:pt x="0" y="0"/>
                </a:moveTo>
                <a:lnTo>
                  <a:pt x="4057878" y="0"/>
                </a:lnTo>
                <a:lnTo>
                  <a:pt x="4057878" y="2799936"/>
                </a:lnTo>
                <a:lnTo>
                  <a:pt x="0" y="27999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7808608" y="2461883"/>
            <a:ext cx="2908619" cy="3183168"/>
          </a:xfrm>
          <a:custGeom>
            <a:avLst/>
            <a:gdLst/>
            <a:ahLst/>
            <a:cxnLst/>
            <a:rect l="l" t="t" r="r" b="b"/>
            <a:pathLst>
              <a:path w="2908619" h="3183168">
                <a:moveTo>
                  <a:pt x="0" y="0"/>
                </a:moveTo>
                <a:lnTo>
                  <a:pt x="2908619" y="0"/>
                </a:lnTo>
                <a:lnTo>
                  <a:pt x="2908619" y="3183167"/>
                </a:lnTo>
                <a:lnTo>
                  <a:pt x="0" y="31831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13489902" y="2461883"/>
            <a:ext cx="2993498" cy="2993498"/>
          </a:xfrm>
          <a:custGeom>
            <a:avLst/>
            <a:gdLst/>
            <a:ahLst/>
            <a:cxnLst/>
            <a:rect l="l" t="t" r="r" b="b"/>
            <a:pathLst>
              <a:path w="2993498" h="2993498">
                <a:moveTo>
                  <a:pt x="0" y="0"/>
                </a:moveTo>
                <a:lnTo>
                  <a:pt x="2993498" y="0"/>
                </a:lnTo>
                <a:lnTo>
                  <a:pt x="2993498" y="2993498"/>
                </a:lnTo>
                <a:lnTo>
                  <a:pt x="0" y="299349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TextBox 7"/>
          <p:cNvSpPr txBox="1"/>
          <p:nvPr/>
        </p:nvSpPr>
        <p:spPr>
          <a:xfrm>
            <a:off x="1028700" y="1019175"/>
            <a:ext cx="10747964" cy="771525"/>
          </a:xfrm>
          <a:prstGeom prst="rect">
            <a:avLst/>
          </a:prstGeom>
        </p:spPr>
        <p:txBody>
          <a:bodyPr lIns="0" tIns="0" rIns="0" bIns="0" rtlCol="0" anchor="t">
            <a:spAutoFit/>
          </a:bodyPr>
          <a:lstStyle/>
          <a:p>
            <a:pPr algn="l">
              <a:lnSpc>
                <a:spcPts val="6000"/>
              </a:lnSpc>
            </a:pPr>
            <a:r>
              <a:rPr lang="en-US" sz="5000" b="1">
                <a:solidFill>
                  <a:srgbClr val="0E3F54"/>
                </a:solidFill>
                <a:latin typeface="Nunito Sans Heavy"/>
                <a:ea typeface="Nunito Sans Heavy"/>
                <a:cs typeface="Nunito Sans Heavy"/>
                <a:sym typeface="Nunito Sans Heavy"/>
              </a:rPr>
              <a:t>OUR VISION AND VALUES</a:t>
            </a:r>
          </a:p>
        </p:txBody>
      </p:sp>
      <p:sp>
        <p:nvSpPr>
          <p:cNvPr id="8" name="TextBox 8"/>
          <p:cNvSpPr txBox="1"/>
          <p:nvPr/>
        </p:nvSpPr>
        <p:spPr>
          <a:xfrm>
            <a:off x="901822" y="5772347"/>
            <a:ext cx="5266534" cy="2349746"/>
          </a:xfrm>
          <a:prstGeom prst="rect">
            <a:avLst/>
          </a:prstGeom>
        </p:spPr>
        <p:txBody>
          <a:bodyPr lIns="0" tIns="0" rIns="0" bIns="0" rtlCol="0" anchor="t">
            <a:spAutoFit/>
          </a:bodyPr>
          <a:lstStyle/>
          <a:p>
            <a:pPr algn="l">
              <a:lnSpc>
                <a:spcPts val="2323"/>
              </a:lnSpc>
            </a:pPr>
            <a:r>
              <a:rPr lang="en-US" sz="1659">
                <a:solidFill>
                  <a:schemeClr val="accent5">
                    <a:lumMod val="50000"/>
                  </a:schemeClr>
                </a:solidFill>
                <a:latin typeface="Nunito Sans"/>
                <a:ea typeface="Nunito Sans"/>
                <a:cs typeface="Nunito Sans"/>
                <a:sym typeface="Nunito Sans"/>
              </a:rPr>
              <a:t>Children should be safe, healthy, nurtured and loved.</a:t>
            </a:r>
          </a:p>
          <a:p>
            <a:pPr algn="l">
              <a:lnSpc>
                <a:spcPts val="2323"/>
              </a:lnSpc>
            </a:pPr>
            <a:endParaRPr lang="en-US" sz="1659">
              <a:solidFill>
                <a:schemeClr val="accent5">
                  <a:lumMod val="50000"/>
                </a:schemeClr>
              </a:solidFill>
              <a:latin typeface="Nunito Sans"/>
              <a:ea typeface="Nunito Sans"/>
              <a:cs typeface="Nunito Sans"/>
              <a:sym typeface="Nunito Sans"/>
            </a:endParaRPr>
          </a:p>
          <a:p>
            <a:pPr algn="l">
              <a:lnSpc>
                <a:spcPts val="2323"/>
              </a:lnSpc>
            </a:pPr>
            <a:r>
              <a:rPr lang="en-US" sz="1659">
                <a:solidFill>
                  <a:schemeClr val="accent5">
                    <a:lumMod val="50000"/>
                  </a:schemeClr>
                </a:solidFill>
                <a:latin typeface="Nunito Sans"/>
                <a:ea typeface="Nunito Sans"/>
                <a:cs typeface="Nunito Sans"/>
                <a:sym typeface="Nunito Sans"/>
              </a:rPr>
              <a:t>All our partners are committed to working together so that every child in Stoke-on-Trent children and young people are protected from abuse, neglect or harm and are equipped with the skills and knowledge they need to keep themselves safe as they grow older.</a:t>
            </a:r>
          </a:p>
          <a:p>
            <a:pPr algn="l">
              <a:lnSpc>
                <a:spcPts val="2323"/>
              </a:lnSpc>
            </a:pPr>
            <a:endParaRPr lang="en-US" sz="1659">
              <a:solidFill>
                <a:srgbClr val="2B2B2B"/>
              </a:solidFill>
              <a:latin typeface="Nunito Sans"/>
              <a:ea typeface="Nunito Sans"/>
              <a:cs typeface="Nunito Sans"/>
              <a:sym typeface="Nunito Sans"/>
            </a:endParaRPr>
          </a:p>
        </p:txBody>
      </p:sp>
      <p:sp>
        <p:nvSpPr>
          <p:cNvPr id="9" name="TextBox 9"/>
          <p:cNvSpPr txBox="1"/>
          <p:nvPr/>
        </p:nvSpPr>
        <p:spPr>
          <a:xfrm>
            <a:off x="6629651" y="5772347"/>
            <a:ext cx="5266534" cy="3529556"/>
          </a:xfrm>
          <a:prstGeom prst="rect">
            <a:avLst/>
          </a:prstGeom>
        </p:spPr>
        <p:txBody>
          <a:bodyPr lIns="0" tIns="0" rIns="0" bIns="0" rtlCol="0" anchor="t">
            <a:spAutoFit/>
          </a:bodyPr>
          <a:lstStyle/>
          <a:p>
            <a:pPr algn="l">
              <a:lnSpc>
                <a:spcPts val="2323"/>
              </a:lnSpc>
            </a:pPr>
            <a:r>
              <a:rPr lang="en-US" sz="1659">
                <a:solidFill>
                  <a:schemeClr val="accent5">
                    <a:lumMod val="50000"/>
                  </a:schemeClr>
                </a:solidFill>
                <a:latin typeface="Nunito Sans"/>
                <a:ea typeface="Nunito Sans"/>
                <a:cs typeface="Nunito Sans"/>
                <a:sym typeface="Nunito Sans"/>
              </a:rPr>
              <a:t>Children are at the heart of everything we do, and we will ensure that we listen to children, understand their lived experience and needs, risks are minimised and protective factors supported.</a:t>
            </a:r>
          </a:p>
          <a:p>
            <a:pPr algn="l">
              <a:lnSpc>
                <a:spcPts val="2323"/>
              </a:lnSpc>
            </a:pPr>
            <a:r>
              <a:rPr lang="en-US" sz="1659">
                <a:solidFill>
                  <a:schemeClr val="accent5">
                    <a:lumMod val="50000"/>
                  </a:schemeClr>
                </a:solidFill>
                <a:latin typeface="Nunito Sans"/>
                <a:ea typeface="Nunito Sans"/>
                <a:cs typeface="Nunito Sans"/>
                <a:sym typeface="Nunito Sans"/>
              </a:rPr>
              <a:t> </a:t>
            </a:r>
          </a:p>
          <a:p>
            <a:pPr algn="l">
              <a:lnSpc>
                <a:spcPts val="2323"/>
              </a:lnSpc>
            </a:pPr>
            <a:r>
              <a:rPr lang="en-US" sz="1659">
                <a:solidFill>
                  <a:schemeClr val="accent5">
                    <a:lumMod val="50000"/>
                  </a:schemeClr>
                </a:solidFill>
                <a:latin typeface="Nunito Sans"/>
                <a:ea typeface="Nunito Sans"/>
                <a:cs typeface="Nunito Sans"/>
                <a:sym typeface="Nunito Sans"/>
              </a:rPr>
              <a:t>We will learn from each other, promote scrutiny and supportive conversations that have a sharp focus on keeping children safe.</a:t>
            </a:r>
          </a:p>
          <a:p>
            <a:pPr algn="l">
              <a:lnSpc>
                <a:spcPts val="2323"/>
              </a:lnSpc>
            </a:pPr>
            <a:r>
              <a:rPr lang="en-US" sz="1659">
                <a:solidFill>
                  <a:schemeClr val="accent5">
                    <a:lumMod val="50000"/>
                  </a:schemeClr>
                </a:solidFill>
                <a:latin typeface="Nunito Sans"/>
                <a:ea typeface="Nunito Sans"/>
                <a:cs typeface="Nunito Sans"/>
                <a:sym typeface="Nunito Sans"/>
              </a:rPr>
              <a:t> </a:t>
            </a:r>
          </a:p>
          <a:p>
            <a:pPr algn="l">
              <a:lnSpc>
                <a:spcPts val="2323"/>
              </a:lnSpc>
            </a:pPr>
            <a:r>
              <a:rPr lang="en-US" sz="1659">
                <a:solidFill>
                  <a:schemeClr val="accent5">
                    <a:lumMod val="50000"/>
                  </a:schemeClr>
                </a:solidFill>
                <a:latin typeface="Nunito Sans"/>
                <a:ea typeface="Nunito Sans"/>
                <a:cs typeface="Nunito Sans"/>
                <a:sym typeface="Nunito Sans"/>
              </a:rPr>
              <a:t>Our strategy, plans and practice will be informed by evidence, performance and evaluation.</a:t>
            </a:r>
          </a:p>
          <a:p>
            <a:pPr algn="l">
              <a:lnSpc>
                <a:spcPts val="2323"/>
              </a:lnSpc>
            </a:pPr>
            <a:endParaRPr lang="en-US" sz="1659">
              <a:solidFill>
                <a:srgbClr val="2B2B2B"/>
              </a:solidFill>
              <a:latin typeface="Nunito Sans"/>
              <a:ea typeface="Nunito Sans"/>
              <a:cs typeface="Nunito Sans"/>
              <a:sym typeface="Nunito Sans"/>
            </a:endParaRPr>
          </a:p>
        </p:txBody>
      </p:sp>
      <p:sp>
        <p:nvSpPr>
          <p:cNvPr id="10" name="TextBox 10"/>
          <p:cNvSpPr txBox="1"/>
          <p:nvPr/>
        </p:nvSpPr>
        <p:spPr>
          <a:xfrm>
            <a:off x="12357480" y="5742974"/>
            <a:ext cx="5266534" cy="3529556"/>
          </a:xfrm>
          <a:prstGeom prst="rect">
            <a:avLst/>
          </a:prstGeom>
        </p:spPr>
        <p:txBody>
          <a:bodyPr lIns="0" tIns="0" rIns="0" bIns="0" rtlCol="0" anchor="t">
            <a:spAutoFit/>
          </a:bodyPr>
          <a:lstStyle/>
          <a:p>
            <a:pPr algn="l">
              <a:lnSpc>
                <a:spcPts val="2323"/>
              </a:lnSpc>
            </a:pPr>
            <a:r>
              <a:rPr lang="en-US" sz="1659">
                <a:solidFill>
                  <a:schemeClr val="accent5">
                    <a:lumMod val="50000"/>
                  </a:schemeClr>
                </a:solidFill>
                <a:latin typeface="Nunito Sans"/>
                <a:ea typeface="Nunito Sans"/>
                <a:cs typeface="Nunito Sans"/>
                <a:sym typeface="Nunito Sans"/>
              </a:rPr>
              <a:t>As leaders, we recognise that safeguarding our children cannot be achieved in isolation from other partnerships, or our communities. Further, that by working together to ensure that information about children and their families is shared effectively, risk of harm is correctly identified and understood, and children receive targeted services that meet their needs in a coordinated way.</a:t>
            </a:r>
          </a:p>
          <a:p>
            <a:pPr algn="l">
              <a:lnSpc>
                <a:spcPts val="2323"/>
              </a:lnSpc>
            </a:pPr>
            <a:endParaRPr lang="en-US" sz="1659">
              <a:solidFill>
                <a:schemeClr val="accent5">
                  <a:lumMod val="50000"/>
                </a:schemeClr>
              </a:solidFill>
              <a:latin typeface="Nunito Sans"/>
              <a:ea typeface="Nunito Sans"/>
              <a:cs typeface="Nunito Sans"/>
              <a:sym typeface="Nunito Sans"/>
            </a:endParaRPr>
          </a:p>
          <a:p>
            <a:pPr algn="l">
              <a:lnSpc>
                <a:spcPts val="2323"/>
              </a:lnSpc>
            </a:pPr>
            <a:r>
              <a:rPr lang="en-US" sz="1659">
                <a:solidFill>
                  <a:schemeClr val="accent5">
                    <a:lumMod val="50000"/>
                  </a:schemeClr>
                </a:solidFill>
                <a:latin typeface="Nunito Sans"/>
                <a:ea typeface="Nunito Sans"/>
                <a:cs typeface="Nunito Sans"/>
                <a:sym typeface="Nunito Sans"/>
              </a:rPr>
              <a:t>Partners in Stoke-on-Trent will work effectively and collaboratively towards shared priorities to improve safeguarding outcomes for all children</a:t>
            </a:r>
            <a:r>
              <a:rPr lang="en-US" sz="1659">
                <a:solidFill>
                  <a:srgbClr val="2B2B2B"/>
                </a:solidFill>
                <a:latin typeface="Nunito Sans"/>
                <a:ea typeface="Nunito Sans"/>
                <a:cs typeface="Nunito Sans"/>
                <a:sym typeface="Nunito Sans"/>
              </a:rPr>
              <a:t>.</a:t>
            </a:r>
          </a:p>
          <a:p>
            <a:pPr algn="l">
              <a:lnSpc>
                <a:spcPts val="2323"/>
              </a:lnSpc>
            </a:pPr>
            <a:endParaRPr lang="en-US" sz="1659">
              <a:solidFill>
                <a:srgbClr val="2B2B2B"/>
              </a:solidFill>
              <a:latin typeface="Nunito Sans"/>
              <a:ea typeface="Nunito Sans"/>
              <a:cs typeface="Nunito Sans"/>
              <a:sym typeface="Nunito Sans"/>
            </a:endParaRPr>
          </a:p>
        </p:txBody>
      </p:sp>
      <p:sp>
        <p:nvSpPr>
          <p:cNvPr id="11" name="TextBox 11"/>
          <p:cNvSpPr txBox="1"/>
          <p:nvPr/>
        </p:nvSpPr>
        <p:spPr>
          <a:xfrm>
            <a:off x="7066366" y="9629732"/>
            <a:ext cx="1048963" cy="242631"/>
          </a:xfrm>
          <a:prstGeom prst="rect">
            <a:avLst/>
          </a:prstGeom>
        </p:spPr>
        <p:txBody>
          <a:bodyPr lIns="0" tIns="0" rIns="0" bIns="0" rtlCol="0" anchor="t">
            <a:spAutoFit/>
          </a:bodyPr>
          <a:lstStyle/>
          <a:p>
            <a:pPr algn="r">
              <a:lnSpc>
                <a:spcPts val="1960"/>
              </a:lnSpc>
            </a:pPr>
            <a:r>
              <a:rPr lang="en-US" sz="1400" b="1">
                <a:solidFill>
                  <a:srgbClr val="2B2B2B"/>
                </a:solidFill>
                <a:latin typeface="Poppins Medium"/>
                <a:ea typeface="Poppins Medium"/>
                <a:cs typeface="Poppins Medium"/>
                <a:sym typeface="Poppins Medium"/>
              </a:rPr>
              <a:t>07</a:t>
            </a:r>
          </a:p>
        </p:txBody>
      </p:sp>
      <p:sp>
        <p:nvSpPr>
          <p:cNvPr id="12" name="TextBox 12"/>
          <p:cNvSpPr txBox="1"/>
          <p:nvPr/>
        </p:nvSpPr>
        <p:spPr>
          <a:xfrm>
            <a:off x="1028700" y="9381982"/>
            <a:ext cx="5012778" cy="507365"/>
          </a:xfrm>
          <a:prstGeom prst="rect">
            <a:avLst/>
          </a:prstGeom>
        </p:spPr>
        <p:txBody>
          <a:bodyPr lIns="0" tIns="0" rIns="0" bIns="0" rtlCol="0" anchor="t">
            <a:spAutoFit/>
          </a:bodyPr>
          <a:lstStyle/>
          <a:p>
            <a:pPr algn="l">
              <a:lnSpc>
                <a:spcPts val="1960"/>
              </a:lnSpc>
            </a:pPr>
            <a:r>
              <a:rPr lang="en-US" sz="1400" b="1">
                <a:solidFill>
                  <a:srgbClr val="2B2B2B"/>
                </a:solidFill>
                <a:latin typeface="Poppins Medium"/>
                <a:ea typeface="Poppins Medium"/>
                <a:cs typeface="Poppins Medium"/>
                <a:sym typeface="Poppins Medium"/>
              </a:rPr>
              <a:t>Stoke-on-Trent Safeguarding Children Partnership</a:t>
            </a:r>
          </a:p>
          <a:p>
            <a:pPr algn="l">
              <a:lnSpc>
                <a:spcPts val="1960"/>
              </a:lnSpc>
            </a:pPr>
            <a:r>
              <a:rPr lang="en-US" sz="1400" b="1">
                <a:solidFill>
                  <a:srgbClr val="2B2B2B"/>
                </a:solidFill>
                <a:latin typeface="Poppins Medium"/>
                <a:ea typeface="Poppins Medium"/>
                <a:cs typeface="Poppins Medium"/>
                <a:sym typeface="Poppins Medium"/>
              </a:rPr>
              <a:t>Yearly Report 2023/24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20000">
              <a:schemeClr val="accent1">
                <a:lumMod val="5000"/>
                <a:lumOff val="95000"/>
                <a:alpha val="65000"/>
              </a:schemeClr>
            </a:gs>
            <a:gs pos="9000">
              <a:schemeClr val="accent1">
                <a:lumMod val="45000"/>
                <a:lumOff val="55000"/>
              </a:schemeClr>
            </a:gs>
            <a:gs pos="7000">
              <a:schemeClr val="accent5">
                <a:lumMod val="75000"/>
              </a:schemeClr>
            </a:gs>
            <a:gs pos="0">
              <a:srgbClr val="FFC000"/>
            </a:gs>
          </a:gsLst>
          <a:path path="circle">
            <a:fillToRect l="100000" t="100000"/>
          </a:path>
        </a:gradFill>
        <a:effectLst/>
      </p:bgPr>
    </p:bg>
    <p:spTree>
      <p:nvGrpSpPr>
        <p:cNvPr id="1" name=""/>
        <p:cNvGrpSpPr/>
        <p:nvPr/>
      </p:nvGrpSpPr>
      <p:grpSpPr>
        <a:xfrm>
          <a:off x="0" y="0"/>
          <a:ext cx="0" cy="0"/>
          <a:chOff x="0" y="0"/>
          <a:chExt cx="0" cy="0"/>
        </a:xfrm>
      </p:grpSpPr>
      <p:sp>
        <p:nvSpPr>
          <p:cNvPr id="2" name="AutoShape 2"/>
          <p:cNvSpPr/>
          <p:nvPr/>
        </p:nvSpPr>
        <p:spPr>
          <a:xfrm rot="4620">
            <a:off x="1028680" y="9263062"/>
            <a:ext cx="7086653" cy="0"/>
          </a:xfrm>
          <a:prstGeom prst="line">
            <a:avLst/>
          </a:prstGeom>
          <a:ln w="19050" cap="flat">
            <a:solidFill>
              <a:srgbClr val="01BFC2"/>
            </a:solidFill>
            <a:prstDash val="solid"/>
            <a:headEnd type="none" w="sm" len="sm"/>
            <a:tailEnd type="none" w="sm" len="sm"/>
          </a:ln>
        </p:spPr>
      </p:sp>
      <p:grpSp>
        <p:nvGrpSpPr>
          <p:cNvPr id="3" name="Group 3"/>
          <p:cNvGrpSpPr/>
          <p:nvPr/>
        </p:nvGrpSpPr>
        <p:grpSpPr>
          <a:xfrm>
            <a:off x="16165125" y="3899249"/>
            <a:ext cx="2774235" cy="2774235"/>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3F54"/>
            </a:solidFill>
          </p:spPr>
        </p:sp>
        <p:sp>
          <p:nvSpPr>
            <p:cNvPr id="5" name="TextBox 5"/>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6" name="Group 6"/>
          <p:cNvGrpSpPr/>
          <p:nvPr/>
        </p:nvGrpSpPr>
        <p:grpSpPr>
          <a:xfrm>
            <a:off x="16519523" y="4176967"/>
            <a:ext cx="2218799" cy="221879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D5DB"/>
            </a:solidFill>
          </p:spPr>
        </p:sp>
        <p:sp>
          <p:nvSpPr>
            <p:cNvPr id="8" name="TextBox 8"/>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9" name="Group 9"/>
          <p:cNvGrpSpPr/>
          <p:nvPr/>
        </p:nvGrpSpPr>
        <p:grpSpPr>
          <a:xfrm>
            <a:off x="16165125" y="7292746"/>
            <a:ext cx="2774235" cy="277423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3F54"/>
            </a:solidFill>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12" name="Group 12"/>
          <p:cNvGrpSpPr/>
          <p:nvPr/>
        </p:nvGrpSpPr>
        <p:grpSpPr>
          <a:xfrm>
            <a:off x="16519523" y="7574240"/>
            <a:ext cx="2218799" cy="221879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D5DB"/>
            </a:solidFill>
          </p:spPr>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15" name="Group 15"/>
          <p:cNvGrpSpPr/>
          <p:nvPr/>
        </p:nvGrpSpPr>
        <p:grpSpPr>
          <a:xfrm>
            <a:off x="16241805" y="353557"/>
            <a:ext cx="2774235" cy="277423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3F54"/>
            </a:solidFill>
          </p:spPr>
        </p:sp>
        <p:sp>
          <p:nvSpPr>
            <p:cNvPr id="17" name="TextBox 17"/>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18" name="Group 18"/>
          <p:cNvGrpSpPr/>
          <p:nvPr/>
        </p:nvGrpSpPr>
        <p:grpSpPr>
          <a:xfrm>
            <a:off x="16548098" y="631274"/>
            <a:ext cx="2218799" cy="2218799"/>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D5DB"/>
            </a:solidFill>
          </p:spPr>
        </p:sp>
        <p:sp>
          <p:nvSpPr>
            <p:cNvPr id="20" name="TextBox 20"/>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21" name="Group 21"/>
          <p:cNvGrpSpPr/>
          <p:nvPr/>
        </p:nvGrpSpPr>
        <p:grpSpPr>
          <a:xfrm rot="5400000">
            <a:off x="16257265" y="1058656"/>
            <a:ext cx="3206720" cy="1072342"/>
            <a:chOff x="0" y="0"/>
            <a:chExt cx="844568" cy="282428"/>
          </a:xfrm>
        </p:grpSpPr>
        <p:sp>
          <p:nvSpPr>
            <p:cNvPr id="22" name="Freeform 22"/>
            <p:cNvSpPr/>
            <p:nvPr/>
          </p:nvSpPr>
          <p:spPr>
            <a:xfrm>
              <a:off x="0" y="0"/>
              <a:ext cx="844568" cy="282428"/>
            </a:xfrm>
            <a:custGeom>
              <a:avLst/>
              <a:gdLst/>
              <a:ahLst/>
              <a:cxnLst/>
              <a:rect l="l" t="t" r="r" b="b"/>
              <a:pathLst>
                <a:path w="844568" h="282428">
                  <a:moveTo>
                    <a:pt x="0" y="0"/>
                  </a:moveTo>
                  <a:lnTo>
                    <a:pt x="844568" y="0"/>
                  </a:lnTo>
                  <a:lnTo>
                    <a:pt x="844568" y="282428"/>
                  </a:lnTo>
                  <a:lnTo>
                    <a:pt x="0" y="282428"/>
                  </a:lnTo>
                  <a:close/>
                </a:path>
              </a:pathLst>
            </a:custGeom>
            <a:solidFill>
              <a:srgbClr val="03989E"/>
            </a:solidFill>
          </p:spPr>
        </p:sp>
        <p:sp>
          <p:nvSpPr>
            <p:cNvPr id="23" name="TextBox 23"/>
            <p:cNvSpPr txBox="1"/>
            <p:nvPr/>
          </p:nvSpPr>
          <p:spPr>
            <a:xfrm>
              <a:off x="0" y="-28575"/>
              <a:ext cx="844568" cy="311003"/>
            </a:xfrm>
            <a:prstGeom prst="rect">
              <a:avLst/>
            </a:prstGeom>
          </p:spPr>
          <p:txBody>
            <a:bodyPr lIns="50800" tIns="50800" rIns="50800" bIns="50800" rtlCol="0" anchor="ctr"/>
            <a:lstStyle/>
            <a:p>
              <a:pPr algn="ctr">
                <a:lnSpc>
                  <a:spcPts val="1960"/>
                </a:lnSpc>
              </a:pPr>
              <a:endParaRPr/>
            </a:p>
          </p:txBody>
        </p:sp>
      </p:grpSp>
      <p:grpSp>
        <p:nvGrpSpPr>
          <p:cNvPr id="24" name="Group 24"/>
          <p:cNvGrpSpPr/>
          <p:nvPr/>
        </p:nvGrpSpPr>
        <p:grpSpPr>
          <a:xfrm rot="5400000">
            <a:off x="16257265" y="4603063"/>
            <a:ext cx="3206720" cy="1072342"/>
            <a:chOff x="0" y="0"/>
            <a:chExt cx="844568" cy="282428"/>
          </a:xfrm>
        </p:grpSpPr>
        <p:sp>
          <p:nvSpPr>
            <p:cNvPr id="25" name="Freeform 25"/>
            <p:cNvSpPr/>
            <p:nvPr/>
          </p:nvSpPr>
          <p:spPr>
            <a:xfrm>
              <a:off x="0" y="0"/>
              <a:ext cx="844568" cy="282428"/>
            </a:xfrm>
            <a:custGeom>
              <a:avLst/>
              <a:gdLst/>
              <a:ahLst/>
              <a:cxnLst/>
              <a:rect l="l" t="t" r="r" b="b"/>
              <a:pathLst>
                <a:path w="844568" h="282428">
                  <a:moveTo>
                    <a:pt x="0" y="0"/>
                  </a:moveTo>
                  <a:lnTo>
                    <a:pt x="844568" y="0"/>
                  </a:lnTo>
                  <a:lnTo>
                    <a:pt x="844568" y="282428"/>
                  </a:lnTo>
                  <a:lnTo>
                    <a:pt x="0" y="282428"/>
                  </a:lnTo>
                  <a:close/>
                </a:path>
              </a:pathLst>
            </a:custGeom>
            <a:solidFill>
              <a:srgbClr val="03989E"/>
            </a:solidFill>
          </p:spPr>
        </p:sp>
        <p:sp>
          <p:nvSpPr>
            <p:cNvPr id="26" name="TextBox 26"/>
            <p:cNvSpPr txBox="1"/>
            <p:nvPr/>
          </p:nvSpPr>
          <p:spPr>
            <a:xfrm>
              <a:off x="0" y="-28575"/>
              <a:ext cx="844568" cy="311003"/>
            </a:xfrm>
            <a:prstGeom prst="rect">
              <a:avLst/>
            </a:prstGeom>
          </p:spPr>
          <p:txBody>
            <a:bodyPr lIns="50800" tIns="50800" rIns="50800" bIns="50800" rtlCol="0" anchor="ctr"/>
            <a:lstStyle/>
            <a:p>
              <a:pPr algn="ctr">
                <a:lnSpc>
                  <a:spcPts val="1960"/>
                </a:lnSpc>
              </a:pPr>
              <a:endParaRPr/>
            </a:p>
          </p:txBody>
        </p:sp>
      </p:grpSp>
      <p:grpSp>
        <p:nvGrpSpPr>
          <p:cNvPr id="27" name="Group 27"/>
          <p:cNvGrpSpPr/>
          <p:nvPr/>
        </p:nvGrpSpPr>
        <p:grpSpPr>
          <a:xfrm rot="5400000">
            <a:off x="16257265" y="8143158"/>
            <a:ext cx="3206720" cy="1072342"/>
            <a:chOff x="0" y="0"/>
            <a:chExt cx="844568" cy="282428"/>
          </a:xfrm>
        </p:grpSpPr>
        <p:sp>
          <p:nvSpPr>
            <p:cNvPr id="28" name="Freeform 28"/>
            <p:cNvSpPr/>
            <p:nvPr/>
          </p:nvSpPr>
          <p:spPr>
            <a:xfrm>
              <a:off x="0" y="0"/>
              <a:ext cx="844568" cy="282428"/>
            </a:xfrm>
            <a:custGeom>
              <a:avLst/>
              <a:gdLst/>
              <a:ahLst/>
              <a:cxnLst/>
              <a:rect l="l" t="t" r="r" b="b"/>
              <a:pathLst>
                <a:path w="844568" h="282428">
                  <a:moveTo>
                    <a:pt x="0" y="0"/>
                  </a:moveTo>
                  <a:lnTo>
                    <a:pt x="844568" y="0"/>
                  </a:lnTo>
                  <a:lnTo>
                    <a:pt x="844568" y="282428"/>
                  </a:lnTo>
                  <a:lnTo>
                    <a:pt x="0" y="282428"/>
                  </a:lnTo>
                  <a:close/>
                </a:path>
              </a:pathLst>
            </a:custGeom>
            <a:solidFill>
              <a:srgbClr val="03989E"/>
            </a:solidFill>
          </p:spPr>
        </p:sp>
        <p:sp>
          <p:nvSpPr>
            <p:cNvPr id="29" name="TextBox 29"/>
            <p:cNvSpPr txBox="1"/>
            <p:nvPr/>
          </p:nvSpPr>
          <p:spPr>
            <a:xfrm>
              <a:off x="0" y="-28575"/>
              <a:ext cx="844568" cy="311003"/>
            </a:xfrm>
            <a:prstGeom prst="rect">
              <a:avLst/>
            </a:prstGeom>
          </p:spPr>
          <p:txBody>
            <a:bodyPr lIns="50800" tIns="50800" rIns="50800" bIns="50800" rtlCol="0" anchor="ctr"/>
            <a:lstStyle/>
            <a:p>
              <a:pPr algn="ctr">
                <a:lnSpc>
                  <a:spcPts val="1960"/>
                </a:lnSpc>
              </a:pPr>
              <a:endParaRPr/>
            </a:p>
          </p:txBody>
        </p:sp>
      </p:grpSp>
      <p:sp>
        <p:nvSpPr>
          <p:cNvPr id="30" name="TextBox 30"/>
          <p:cNvSpPr txBox="1"/>
          <p:nvPr/>
        </p:nvSpPr>
        <p:spPr>
          <a:xfrm>
            <a:off x="1028700" y="3453499"/>
            <a:ext cx="7086647" cy="6479081"/>
          </a:xfrm>
          <a:prstGeom prst="rect">
            <a:avLst/>
          </a:prstGeom>
        </p:spPr>
        <p:txBody>
          <a:bodyPr lIns="0" tIns="0" rIns="0" bIns="0" rtlCol="0" anchor="t">
            <a:spAutoFit/>
          </a:bodyPr>
          <a:lstStyle/>
          <a:p>
            <a:pPr algn="l">
              <a:lnSpc>
                <a:spcPts val="2323"/>
              </a:lnSpc>
            </a:pPr>
            <a:r>
              <a:rPr lang="en-US" sz="1659" dirty="0">
                <a:solidFill>
                  <a:schemeClr val="accent5">
                    <a:lumMod val="50000"/>
                  </a:schemeClr>
                </a:solidFill>
                <a:latin typeface="Nunito Sans"/>
                <a:ea typeface="Nunito Sans"/>
                <a:cs typeface="Nunito Sans"/>
                <a:sym typeface="Nunito Sans"/>
              </a:rPr>
              <a:t>Working Together to Safeguard Children 2023 sets out the responsibilities for multi agency safeguarding arrangements in a local area. In Stoke-on-Trent we have set out our priorities and plan to meet local need.</a:t>
            </a:r>
          </a:p>
          <a:p>
            <a:pPr algn="l">
              <a:lnSpc>
                <a:spcPts val="2323"/>
              </a:lnSpc>
            </a:pPr>
            <a:endParaRPr lang="en-US" sz="1659" dirty="0">
              <a:solidFill>
                <a:schemeClr val="accent5">
                  <a:lumMod val="50000"/>
                </a:schemeClr>
              </a:solidFill>
              <a:latin typeface="Nunito Sans"/>
              <a:ea typeface="Nunito Sans"/>
              <a:cs typeface="Nunito Sans"/>
              <a:sym typeface="Nunito Sans"/>
            </a:endParaRPr>
          </a:p>
          <a:p>
            <a:pPr algn="l">
              <a:lnSpc>
                <a:spcPts val="2323"/>
              </a:lnSpc>
            </a:pPr>
            <a:r>
              <a:rPr lang="en-US" sz="1659" dirty="0">
                <a:solidFill>
                  <a:schemeClr val="accent5">
                    <a:lumMod val="50000"/>
                  </a:schemeClr>
                </a:solidFill>
                <a:latin typeface="Nunito Sans"/>
                <a:ea typeface="Nunito Sans"/>
                <a:cs typeface="Nunito Sans"/>
                <a:sym typeface="Nunito Sans"/>
              </a:rPr>
              <a:t>The partnership has focused on strengthening it’s approach to Quality Assurance to give us a good understanding of where we need to priorities our resources, and how effective our activities have been in improving outcomes for children and young people. </a:t>
            </a:r>
          </a:p>
          <a:p>
            <a:pPr algn="l">
              <a:lnSpc>
                <a:spcPts val="2323"/>
              </a:lnSpc>
            </a:pPr>
            <a:endParaRPr lang="en-US" sz="1659" dirty="0">
              <a:solidFill>
                <a:schemeClr val="accent5">
                  <a:lumMod val="50000"/>
                </a:schemeClr>
              </a:solidFill>
              <a:latin typeface="Nunito Sans"/>
              <a:ea typeface="Nunito Sans"/>
              <a:cs typeface="Nunito Sans"/>
              <a:sym typeface="Nunito Sans"/>
            </a:endParaRPr>
          </a:p>
          <a:p>
            <a:pPr algn="l">
              <a:lnSpc>
                <a:spcPts val="2323"/>
              </a:lnSpc>
            </a:pPr>
            <a:r>
              <a:rPr lang="en-US" sz="1659" dirty="0">
                <a:solidFill>
                  <a:schemeClr val="accent5">
                    <a:lumMod val="50000"/>
                  </a:schemeClr>
                </a:solidFill>
                <a:latin typeface="Nunito Sans"/>
                <a:ea typeface="Nunito Sans"/>
                <a:cs typeface="Nunito Sans"/>
                <a:sym typeface="Nunito Sans"/>
              </a:rPr>
              <a:t>The partnership quality assurance and scrutiny framework adopts a number of different methods to ensure the quality and effectiveness of multi-agency practice and systems to drive continuous improvement in outcomes for children and families e.g. safeguarding practice reviews, safeguarding audit with partners and schools, multi-agency practice audits and performance monitoring. </a:t>
            </a:r>
          </a:p>
          <a:p>
            <a:pPr algn="l">
              <a:lnSpc>
                <a:spcPts val="2323"/>
              </a:lnSpc>
            </a:pPr>
            <a:endParaRPr lang="en-US" sz="1659" dirty="0">
              <a:solidFill>
                <a:schemeClr val="accent5">
                  <a:lumMod val="50000"/>
                </a:schemeClr>
              </a:solidFill>
              <a:latin typeface="Nunito Sans"/>
              <a:ea typeface="Nunito Sans"/>
              <a:cs typeface="Nunito Sans"/>
              <a:sym typeface="Nunito Sans"/>
            </a:endParaRPr>
          </a:p>
          <a:p>
            <a:pPr>
              <a:lnSpc>
                <a:spcPts val="2323"/>
              </a:lnSpc>
            </a:pPr>
            <a:r>
              <a:rPr lang="en-US" sz="1659" dirty="0">
                <a:solidFill>
                  <a:schemeClr val="accent5">
                    <a:lumMod val="50000"/>
                  </a:schemeClr>
                </a:solidFill>
                <a:latin typeface="Nunito Sans"/>
                <a:ea typeface="Nunito Sans"/>
                <a:cs typeface="Nunito Sans"/>
                <a:sym typeface="Nunito Sans"/>
              </a:rPr>
              <a:t>During the last reporting period the Partnership reviewed its independent scrutiny model and agreed to adopt of model of three independent scrutineers who are assigned specific scrutiny tasks linked to the priorities.</a:t>
            </a:r>
          </a:p>
          <a:p>
            <a:pPr algn="l">
              <a:lnSpc>
                <a:spcPts val="2323"/>
              </a:lnSpc>
            </a:pPr>
            <a:endParaRPr lang="en-US" sz="1659" dirty="0">
              <a:solidFill>
                <a:srgbClr val="2B2B2B"/>
              </a:solidFill>
              <a:latin typeface="Nunito Sans"/>
              <a:ea typeface="Nunito Sans"/>
              <a:cs typeface="Nunito Sans"/>
              <a:sym typeface="Nunito Sans"/>
            </a:endParaRPr>
          </a:p>
          <a:p>
            <a:pPr algn="l">
              <a:lnSpc>
                <a:spcPts val="2323"/>
              </a:lnSpc>
            </a:pPr>
            <a:endParaRPr lang="en-US" sz="1659" dirty="0">
              <a:solidFill>
                <a:srgbClr val="2B2B2B"/>
              </a:solidFill>
              <a:latin typeface="Nunito Sans"/>
              <a:ea typeface="Nunito Sans"/>
              <a:cs typeface="Nunito Sans"/>
              <a:sym typeface="Nunito Sans"/>
            </a:endParaRPr>
          </a:p>
          <a:p>
            <a:pPr algn="l">
              <a:lnSpc>
                <a:spcPts val="2323"/>
              </a:lnSpc>
            </a:pPr>
            <a:endParaRPr lang="en-US" sz="1659" dirty="0">
              <a:solidFill>
                <a:srgbClr val="2B2B2B"/>
              </a:solidFill>
              <a:latin typeface="Nunito Sans"/>
              <a:ea typeface="Nunito Sans"/>
              <a:cs typeface="Nunito Sans"/>
              <a:sym typeface="Nunito Sans"/>
            </a:endParaRPr>
          </a:p>
        </p:txBody>
      </p:sp>
      <p:grpSp>
        <p:nvGrpSpPr>
          <p:cNvPr id="31" name="Group 31"/>
          <p:cNvGrpSpPr/>
          <p:nvPr/>
        </p:nvGrpSpPr>
        <p:grpSpPr>
          <a:xfrm>
            <a:off x="8833922" y="8021181"/>
            <a:ext cx="2774235" cy="2774235"/>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3F54"/>
            </a:solidFill>
          </p:spPr>
        </p:sp>
        <p:sp>
          <p:nvSpPr>
            <p:cNvPr id="33" name="TextBox 33"/>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34" name="Group 34"/>
          <p:cNvGrpSpPr/>
          <p:nvPr/>
        </p:nvGrpSpPr>
        <p:grpSpPr>
          <a:xfrm>
            <a:off x="9144043" y="8298899"/>
            <a:ext cx="2218799" cy="2218799"/>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D5DB"/>
            </a:solidFill>
          </p:spPr>
        </p:sp>
        <p:sp>
          <p:nvSpPr>
            <p:cNvPr id="36" name="TextBox 36"/>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37" name="Group 37"/>
          <p:cNvGrpSpPr/>
          <p:nvPr/>
        </p:nvGrpSpPr>
        <p:grpSpPr>
          <a:xfrm rot="-10800000">
            <a:off x="8649383" y="9247230"/>
            <a:ext cx="3206720" cy="1072342"/>
            <a:chOff x="0" y="0"/>
            <a:chExt cx="844568" cy="282428"/>
          </a:xfrm>
        </p:grpSpPr>
        <p:sp>
          <p:nvSpPr>
            <p:cNvPr id="38" name="Freeform 38"/>
            <p:cNvSpPr/>
            <p:nvPr/>
          </p:nvSpPr>
          <p:spPr>
            <a:xfrm>
              <a:off x="0" y="0"/>
              <a:ext cx="844568" cy="282428"/>
            </a:xfrm>
            <a:custGeom>
              <a:avLst/>
              <a:gdLst/>
              <a:ahLst/>
              <a:cxnLst/>
              <a:rect l="l" t="t" r="r" b="b"/>
              <a:pathLst>
                <a:path w="844568" h="282428">
                  <a:moveTo>
                    <a:pt x="0" y="0"/>
                  </a:moveTo>
                  <a:lnTo>
                    <a:pt x="844568" y="0"/>
                  </a:lnTo>
                  <a:lnTo>
                    <a:pt x="844568" y="282428"/>
                  </a:lnTo>
                  <a:lnTo>
                    <a:pt x="0" y="282428"/>
                  </a:lnTo>
                  <a:close/>
                </a:path>
              </a:pathLst>
            </a:custGeom>
            <a:solidFill>
              <a:srgbClr val="03989E"/>
            </a:solidFill>
          </p:spPr>
        </p:sp>
        <p:sp>
          <p:nvSpPr>
            <p:cNvPr id="39" name="TextBox 39"/>
            <p:cNvSpPr txBox="1"/>
            <p:nvPr/>
          </p:nvSpPr>
          <p:spPr>
            <a:xfrm>
              <a:off x="0" y="-28575"/>
              <a:ext cx="844568" cy="311003"/>
            </a:xfrm>
            <a:prstGeom prst="rect">
              <a:avLst/>
            </a:prstGeom>
          </p:spPr>
          <p:txBody>
            <a:bodyPr lIns="50800" tIns="50800" rIns="50800" bIns="50800" rtlCol="0" anchor="ctr"/>
            <a:lstStyle/>
            <a:p>
              <a:pPr algn="ctr">
                <a:lnSpc>
                  <a:spcPts val="1960"/>
                </a:lnSpc>
              </a:pPr>
              <a:endParaRPr/>
            </a:p>
          </p:txBody>
        </p:sp>
      </p:grpSp>
      <p:grpSp>
        <p:nvGrpSpPr>
          <p:cNvPr id="40" name="Group 40"/>
          <p:cNvGrpSpPr/>
          <p:nvPr/>
        </p:nvGrpSpPr>
        <p:grpSpPr>
          <a:xfrm>
            <a:off x="12623497" y="8021181"/>
            <a:ext cx="2774235" cy="2774235"/>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3F54"/>
            </a:solidFill>
          </p:spPr>
        </p:sp>
        <p:sp>
          <p:nvSpPr>
            <p:cNvPr id="42" name="TextBox 42"/>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43" name="Group 43"/>
          <p:cNvGrpSpPr/>
          <p:nvPr/>
        </p:nvGrpSpPr>
        <p:grpSpPr>
          <a:xfrm>
            <a:off x="12884803" y="8298899"/>
            <a:ext cx="2218799" cy="2218799"/>
            <a:chOff x="0" y="0"/>
            <a:chExt cx="812800" cy="812800"/>
          </a:xfrm>
        </p:grpSpPr>
        <p:sp>
          <p:nvSpPr>
            <p:cNvPr id="44" name="Freeform 4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D5DB"/>
            </a:solidFill>
          </p:spPr>
        </p:sp>
        <p:sp>
          <p:nvSpPr>
            <p:cNvPr id="45" name="TextBox 45"/>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46" name="Group 46"/>
          <p:cNvGrpSpPr/>
          <p:nvPr/>
        </p:nvGrpSpPr>
        <p:grpSpPr>
          <a:xfrm>
            <a:off x="12290336" y="9277350"/>
            <a:ext cx="3206720" cy="1072342"/>
            <a:chOff x="0" y="0"/>
            <a:chExt cx="844568" cy="282428"/>
          </a:xfrm>
        </p:grpSpPr>
        <p:sp>
          <p:nvSpPr>
            <p:cNvPr id="47" name="Freeform 47"/>
            <p:cNvSpPr/>
            <p:nvPr/>
          </p:nvSpPr>
          <p:spPr>
            <a:xfrm>
              <a:off x="0" y="0"/>
              <a:ext cx="844568" cy="282428"/>
            </a:xfrm>
            <a:custGeom>
              <a:avLst/>
              <a:gdLst/>
              <a:ahLst/>
              <a:cxnLst/>
              <a:rect l="l" t="t" r="r" b="b"/>
              <a:pathLst>
                <a:path w="844568" h="282428">
                  <a:moveTo>
                    <a:pt x="0" y="0"/>
                  </a:moveTo>
                  <a:lnTo>
                    <a:pt x="844568" y="0"/>
                  </a:lnTo>
                  <a:lnTo>
                    <a:pt x="844568" y="282428"/>
                  </a:lnTo>
                  <a:lnTo>
                    <a:pt x="0" y="282428"/>
                  </a:lnTo>
                  <a:close/>
                </a:path>
              </a:pathLst>
            </a:custGeom>
            <a:solidFill>
              <a:srgbClr val="03989E"/>
            </a:solidFill>
          </p:spPr>
        </p:sp>
        <p:sp>
          <p:nvSpPr>
            <p:cNvPr id="48" name="TextBox 48"/>
            <p:cNvSpPr txBox="1"/>
            <p:nvPr/>
          </p:nvSpPr>
          <p:spPr>
            <a:xfrm>
              <a:off x="0" y="-28575"/>
              <a:ext cx="844568" cy="311003"/>
            </a:xfrm>
            <a:prstGeom prst="rect">
              <a:avLst/>
            </a:prstGeom>
          </p:spPr>
          <p:txBody>
            <a:bodyPr lIns="50800" tIns="50800" rIns="50800" bIns="50800" rtlCol="0" anchor="ctr"/>
            <a:lstStyle/>
            <a:p>
              <a:pPr algn="ctr">
                <a:lnSpc>
                  <a:spcPts val="1960"/>
                </a:lnSpc>
              </a:pPr>
              <a:endParaRPr/>
            </a:p>
          </p:txBody>
        </p:sp>
      </p:grpSp>
      <p:sp>
        <p:nvSpPr>
          <p:cNvPr id="49" name="TextBox 49"/>
          <p:cNvSpPr txBox="1"/>
          <p:nvPr/>
        </p:nvSpPr>
        <p:spPr>
          <a:xfrm>
            <a:off x="1028683" y="1529542"/>
            <a:ext cx="7832710" cy="1571625"/>
          </a:xfrm>
          <a:prstGeom prst="rect">
            <a:avLst/>
          </a:prstGeom>
        </p:spPr>
        <p:txBody>
          <a:bodyPr lIns="0" tIns="0" rIns="0" bIns="0" rtlCol="0" anchor="t">
            <a:spAutoFit/>
          </a:bodyPr>
          <a:lstStyle/>
          <a:p>
            <a:pPr algn="l">
              <a:lnSpc>
                <a:spcPts val="6000"/>
              </a:lnSpc>
            </a:pPr>
            <a:r>
              <a:rPr lang="en-US" sz="5000" b="1">
                <a:solidFill>
                  <a:srgbClr val="0E3F54"/>
                </a:solidFill>
                <a:latin typeface="Poppins Bold"/>
                <a:ea typeface="Poppins Bold"/>
                <a:cs typeface="Poppins Bold"/>
                <a:sym typeface="Poppins Bold"/>
              </a:rPr>
              <a:t>STRATEGIC PRIORITIES</a:t>
            </a:r>
          </a:p>
          <a:p>
            <a:pPr algn="l">
              <a:lnSpc>
                <a:spcPts val="6000"/>
              </a:lnSpc>
            </a:pPr>
            <a:r>
              <a:rPr lang="en-US" sz="5000" b="1">
                <a:solidFill>
                  <a:srgbClr val="0E3F54"/>
                </a:solidFill>
                <a:latin typeface="Poppins Bold"/>
                <a:ea typeface="Poppins Bold"/>
                <a:cs typeface="Poppins Bold"/>
                <a:sym typeface="Poppins Bold"/>
              </a:rPr>
              <a:t>2022-2025</a:t>
            </a:r>
          </a:p>
        </p:txBody>
      </p:sp>
      <p:sp>
        <p:nvSpPr>
          <p:cNvPr id="51" name="TextBox 51"/>
          <p:cNvSpPr txBox="1"/>
          <p:nvPr/>
        </p:nvSpPr>
        <p:spPr>
          <a:xfrm>
            <a:off x="1028700" y="9515459"/>
            <a:ext cx="5012778" cy="507365"/>
          </a:xfrm>
          <a:prstGeom prst="rect">
            <a:avLst/>
          </a:prstGeom>
        </p:spPr>
        <p:txBody>
          <a:bodyPr lIns="0" tIns="0" rIns="0" bIns="0" rtlCol="0" anchor="t">
            <a:spAutoFit/>
          </a:bodyPr>
          <a:lstStyle/>
          <a:p>
            <a:pPr algn="l">
              <a:lnSpc>
                <a:spcPts val="1960"/>
              </a:lnSpc>
            </a:pPr>
            <a:r>
              <a:rPr lang="en-US" sz="1400" b="1">
                <a:solidFill>
                  <a:srgbClr val="2B2B2B"/>
                </a:solidFill>
                <a:latin typeface="Poppins Medium"/>
                <a:ea typeface="Poppins Medium"/>
                <a:cs typeface="Poppins Medium"/>
                <a:sym typeface="Poppins Medium"/>
              </a:rPr>
              <a:t>Stoke-on-Trent Safeguarding Children Partnership</a:t>
            </a:r>
          </a:p>
          <a:p>
            <a:pPr algn="l">
              <a:lnSpc>
                <a:spcPts val="1960"/>
              </a:lnSpc>
            </a:pPr>
            <a:r>
              <a:rPr lang="en-US" sz="1400" b="1">
                <a:solidFill>
                  <a:srgbClr val="2B2B2B"/>
                </a:solidFill>
                <a:latin typeface="Poppins Medium"/>
                <a:ea typeface="Poppins Medium"/>
                <a:cs typeface="Poppins Medium"/>
                <a:sym typeface="Poppins Medium"/>
              </a:rPr>
              <a:t>Yearly Report 2023/24</a:t>
            </a:r>
          </a:p>
        </p:txBody>
      </p:sp>
      <p:sp>
        <p:nvSpPr>
          <p:cNvPr id="52" name="TextBox 52"/>
          <p:cNvSpPr txBox="1"/>
          <p:nvPr/>
        </p:nvSpPr>
        <p:spPr>
          <a:xfrm>
            <a:off x="7070178" y="9629732"/>
            <a:ext cx="1045151" cy="242631"/>
          </a:xfrm>
          <a:prstGeom prst="rect">
            <a:avLst/>
          </a:prstGeom>
        </p:spPr>
        <p:txBody>
          <a:bodyPr lIns="0" tIns="0" rIns="0" bIns="0" rtlCol="0" anchor="t">
            <a:spAutoFit/>
          </a:bodyPr>
          <a:lstStyle/>
          <a:p>
            <a:pPr algn="r">
              <a:lnSpc>
                <a:spcPts val="1960"/>
              </a:lnSpc>
            </a:pPr>
            <a:r>
              <a:rPr lang="en-US" sz="1400" b="1">
                <a:solidFill>
                  <a:srgbClr val="2B2B2B"/>
                </a:solidFill>
                <a:latin typeface="Poppins Medium"/>
                <a:ea typeface="Poppins Medium"/>
                <a:cs typeface="Poppins Medium"/>
                <a:sym typeface="Poppins Medium"/>
              </a:rPr>
              <a:t>08</a:t>
            </a:r>
          </a:p>
        </p:txBody>
      </p:sp>
      <p:sp>
        <p:nvSpPr>
          <p:cNvPr id="54" name="TextBox 54"/>
          <p:cNvSpPr txBox="1"/>
          <p:nvPr/>
        </p:nvSpPr>
        <p:spPr>
          <a:xfrm rot="5400000">
            <a:off x="16367009" y="1366666"/>
            <a:ext cx="2826789" cy="456324"/>
          </a:xfrm>
          <a:prstGeom prst="rect">
            <a:avLst/>
          </a:prstGeom>
        </p:spPr>
        <p:txBody>
          <a:bodyPr lIns="0" tIns="0" rIns="0" bIns="0" rtlCol="0" anchor="t">
            <a:spAutoFit/>
          </a:bodyPr>
          <a:lstStyle/>
          <a:p>
            <a:pPr algn="ctr">
              <a:lnSpc>
                <a:spcPts val="3723"/>
              </a:lnSpc>
            </a:pPr>
            <a:r>
              <a:rPr lang="en-US" sz="2659" b="1">
                <a:solidFill>
                  <a:srgbClr val="0E3F54"/>
                </a:solidFill>
                <a:latin typeface="Nunito Sans Bold"/>
                <a:ea typeface="Nunito Sans Bold"/>
                <a:cs typeface="Nunito Sans Bold"/>
                <a:sym typeface="Nunito Sans Bold"/>
              </a:rPr>
              <a:t>Domestic Abuse</a:t>
            </a:r>
          </a:p>
        </p:txBody>
      </p:sp>
      <p:sp>
        <p:nvSpPr>
          <p:cNvPr id="55" name="TextBox 55"/>
          <p:cNvSpPr txBox="1"/>
          <p:nvPr/>
        </p:nvSpPr>
        <p:spPr>
          <a:xfrm rot="5400000">
            <a:off x="16443690" y="4911072"/>
            <a:ext cx="2826789" cy="456324"/>
          </a:xfrm>
          <a:prstGeom prst="rect">
            <a:avLst/>
          </a:prstGeom>
        </p:spPr>
        <p:txBody>
          <a:bodyPr lIns="0" tIns="0" rIns="0" bIns="0" rtlCol="0" anchor="t">
            <a:spAutoFit/>
          </a:bodyPr>
          <a:lstStyle/>
          <a:p>
            <a:pPr algn="ctr">
              <a:lnSpc>
                <a:spcPts val="3723"/>
              </a:lnSpc>
            </a:pPr>
            <a:r>
              <a:rPr lang="en-US" sz="2659" b="1">
                <a:solidFill>
                  <a:srgbClr val="0E3F54"/>
                </a:solidFill>
                <a:latin typeface="Nunito Sans Bold"/>
                <a:ea typeface="Nunito Sans Bold"/>
                <a:cs typeface="Nunito Sans Bold"/>
                <a:sym typeface="Nunito Sans Bold"/>
              </a:rPr>
              <a:t>Neglect</a:t>
            </a:r>
          </a:p>
        </p:txBody>
      </p:sp>
      <p:sp>
        <p:nvSpPr>
          <p:cNvPr id="56" name="TextBox 56"/>
          <p:cNvSpPr txBox="1"/>
          <p:nvPr/>
        </p:nvSpPr>
        <p:spPr>
          <a:xfrm rot="5400000">
            <a:off x="16443690" y="8451701"/>
            <a:ext cx="2826789" cy="456324"/>
          </a:xfrm>
          <a:prstGeom prst="rect">
            <a:avLst/>
          </a:prstGeom>
        </p:spPr>
        <p:txBody>
          <a:bodyPr lIns="0" tIns="0" rIns="0" bIns="0" rtlCol="0" anchor="t">
            <a:spAutoFit/>
          </a:bodyPr>
          <a:lstStyle/>
          <a:p>
            <a:pPr algn="ctr">
              <a:lnSpc>
                <a:spcPts val="3723"/>
              </a:lnSpc>
            </a:pPr>
            <a:r>
              <a:rPr lang="en-US" sz="2659" b="1">
                <a:solidFill>
                  <a:srgbClr val="0E3F54"/>
                </a:solidFill>
                <a:latin typeface="Nunito Sans Bold"/>
                <a:ea typeface="Nunito Sans Bold"/>
                <a:cs typeface="Nunito Sans Bold"/>
                <a:sym typeface="Nunito Sans Bold"/>
              </a:rPr>
              <a:t>0-2 years</a:t>
            </a:r>
          </a:p>
        </p:txBody>
      </p:sp>
      <p:sp>
        <p:nvSpPr>
          <p:cNvPr id="57" name="TextBox 57"/>
          <p:cNvSpPr txBox="1"/>
          <p:nvPr/>
        </p:nvSpPr>
        <p:spPr>
          <a:xfrm>
            <a:off x="8673169" y="9330253"/>
            <a:ext cx="3159148" cy="877948"/>
          </a:xfrm>
          <a:prstGeom prst="rect">
            <a:avLst/>
          </a:prstGeom>
        </p:spPr>
        <p:txBody>
          <a:bodyPr lIns="0" tIns="0" rIns="0" bIns="0" rtlCol="0" anchor="t">
            <a:spAutoFit/>
          </a:bodyPr>
          <a:lstStyle/>
          <a:p>
            <a:pPr algn="ctr">
              <a:lnSpc>
                <a:spcPts val="3584"/>
              </a:lnSpc>
            </a:pPr>
            <a:r>
              <a:rPr lang="en-US" sz="2560" b="1">
                <a:solidFill>
                  <a:srgbClr val="0E3F54"/>
                </a:solidFill>
                <a:latin typeface="Nunito Sans Bold"/>
                <a:ea typeface="Nunito Sans Bold"/>
                <a:cs typeface="Nunito Sans Bold"/>
                <a:sym typeface="Nunito Sans Bold"/>
              </a:rPr>
              <a:t>Missing, Exploitation and Youth Violence</a:t>
            </a:r>
          </a:p>
        </p:txBody>
      </p:sp>
      <p:sp>
        <p:nvSpPr>
          <p:cNvPr id="58" name="TextBox 58"/>
          <p:cNvSpPr txBox="1"/>
          <p:nvPr/>
        </p:nvSpPr>
        <p:spPr>
          <a:xfrm>
            <a:off x="12389503" y="9312364"/>
            <a:ext cx="2898056" cy="877948"/>
          </a:xfrm>
          <a:prstGeom prst="rect">
            <a:avLst/>
          </a:prstGeom>
        </p:spPr>
        <p:txBody>
          <a:bodyPr lIns="0" tIns="0" rIns="0" bIns="0" rtlCol="0" anchor="t">
            <a:spAutoFit/>
          </a:bodyPr>
          <a:lstStyle/>
          <a:p>
            <a:pPr algn="ctr">
              <a:lnSpc>
                <a:spcPts val="3584"/>
              </a:lnSpc>
            </a:pPr>
            <a:r>
              <a:rPr lang="en-US" sz="2560" b="1">
                <a:solidFill>
                  <a:srgbClr val="0E3F54"/>
                </a:solidFill>
                <a:latin typeface="Nunito Sans Bold"/>
                <a:ea typeface="Nunito Sans Bold"/>
                <a:cs typeface="Nunito Sans Bold"/>
                <a:sym typeface="Nunito Sans Bold"/>
              </a:rPr>
              <a:t>Child Mental Health</a:t>
            </a:r>
          </a:p>
        </p:txBody>
      </p:sp>
      <p:sp>
        <p:nvSpPr>
          <p:cNvPr id="59" name="TextBox 59"/>
          <p:cNvSpPr txBox="1"/>
          <p:nvPr/>
        </p:nvSpPr>
        <p:spPr>
          <a:xfrm>
            <a:off x="8853211" y="546983"/>
            <a:ext cx="7086647" cy="3529556"/>
          </a:xfrm>
          <a:prstGeom prst="rect">
            <a:avLst/>
          </a:prstGeom>
        </p:spPr>
        <p:txBody>
          <a:bodyPr lIns="0" tIns="0" rIns="0" bIns="0" rtlCol="0" anchor="t">
            <a:spAutoFit/>
          </a:bodyPr>
          <a:lstStyle/>
          <a:p>
            <a:pPr algn="l">
              <a:lnSpc>
                <a:spcPts val="2323"/>
              </a:lnSpc>
            </a:pPr>
            <a:endParaRPr dirty="0"/>
          </a:p>
          <a:p>
            <a:pPr algn="l">
              <a:lnSpc>
                <a:spcPts val="2323"/>
              </a:lnSpc>
            </a:pPr>
            <a:r>
              <a:rPr lang="en-US" sz="1659" dirty="0">
                <a:solidFill>
                  <a:schemeClr val="accent5">
                    <a:lumMod val="50000"/>
                  </a:schemeClr>
                </a:solidFill>
                <a:latin typeface="Nunito Sans"/>
                <a:ea typeface="Nunito Sans"/>
                <a:cs typeface="Nunito Sans"/>
                <a:sym typeface="Nunito Sans"/>
              </a:rPr>
              <a:t>It is anticipated that having three scrutineers will increase resilience and offer more challenge to the partnership by having a pool of scrutineers from different specialist knowledge.</a:t>
            </a:r>
          </a:p>
          <a:p>
            <a:pPr algn="l">
              <a:lnSpc>
                <a:spcPts val="2323"/>
              </a:lnSpc>
            </a:pPr>
            <a:endParaRPr lang="en-US" sz="1659" dirty="0">
              <a:solidFill>
                <a:schemeClr val="accent5">
                  <a:lumMod val="50000"/>
                </a:schemeClr>
              </a:solidFill>
              <a:latin typeface="Nunito Sans"/>
              <a:ea typeface="Nunito Sans"/>
              <a:cs typeface="Nunito Sans"/>
              <a:sym typeface="Nunito Sans"/>
            </a:endParaRPr>
          </a:p>
          <a:p>
            <a:pPr algn="l">
              <a:lnSpc>
                <a:spcPts val="2323"/>
              </a:lnSpc>
            </a:pPr>
            <a:r>
              <a:rPr lang="en-US" sz="1659" dirty="0">
                <a:solidFill>
                  <a:schemeClr val="accent5">
                    <a:lumMod val="50000"/>
                  </a:schemeClr>
                </a:solidFill>
                <a:latin typeface="Nunito Sans"/>
                <a:ea typeface="Nunito Sans"/>
                <a:cs typeface="Nunito Sans"/>
                <a:sym typeface="Nunito Sans"/>
              </a:rPr>
              <a:t>Multi agency audits have been ongoing every six weeks and some positive learning has come out of the rich discussions of the group. </a:t>
            </a:r>
          </a:p>
          <a:p>
            <a:pPr algn="l">
              <a:lnSpc>
                <a:spcPts val="2323"/>
              </a:lnSpc>
            </a:pPr>
            <a:endParaRPr lang="en-US" sz="1659" dirty="0">
              <a:solidFill>
                <a:schemeClr val="accent5">
                  <a:lumMod val="50000"/>
                </a:schemeClr>
              </a:solidFill>
              <a:latin typeface="Nunito Sans"/>
              <a:ea typeface="Nunito Sans"/>
              <a:cs typeface="Nunito Sans"/>
              <a:sym typeface="Nunito Sans"/>
            </a:endParaRPr>
          </a:p>
          <a:p>
            <a:pPr algn="l">
              <a:lnSpc>
                <a:spcPts val="2323"/>
              </a:lnSpc>
            </a:pPr>
            <a:r>
              <a:rPr lang="en-US" sz="1659" dirty="0">
                <a:solidFill>
                  <a:schemeClr val="accent5">
                    <a:lumMod val="50000"/>
                  </a:schemeClr>
                </a:solidFill>
                <a:latin typeface="Nunito Sans"/>
                <a:ea typeface="Nunito Sans"/>
                <a:cs typeface="Nunito Sans"/>
                <a:sym typeface="Nunito Sans"/>
              </a:rPr>
              <a:t>One area for development for the partnership in the coming year is to increase our approach to direct feedback from families which we would like to use to inform service design and delivery.</a:t>
            </a:r>
          </a:p>
          <a:p>
            <a:pPr algn="l">
              <a:lnSpc>
                <a:spcPts val="2323"/>
              </a:lnSpc>
            </a:pPr>
            <a:endParaRPr lang="en-US" sz="1659" dirty="0">
              <a:solidFill>
                <a:srgbClr val="2B2B2B"/>
              </a:solidFill>
              <a:latin typeface="Nunito Sans"/>
              <a:ea typeface="Nunito Sans"/>
              <a:cs typeface="Nunito Sans"/>
              <a:sym typeface="Nunito Sans"/>
            </a:endParaRPr>
          </a:p>
        </p:txBody>
      </p:sp>
      <p:sp>
        <p:nvSpPr>
          <p:cNvPr id="50" name="Rectangle 49">
            <a:extLst>
              <a:ext uri="{FF2B5EF4-FFF2-40B4-BE49-F238E27FC236}">
                <a16:creationId xmlns:a16="http://schemas.microsoft.com/office/drawing/2014/main" id="{66BEE1B5-2B80-400A-9E4A-96BE297ED9A1}"/>
              </a:ext>
            </a:extLst>
          </p:cNvPr>
          <p:cNvSpPr/>
          <p:nvPr/>
        </p:nvSpPr>
        <p:spPr>
          <a:xfrm>
            <a:off x="8800599" y="4133150"/>
            <a:ext cx="7212292" cy="3546292"/>
          </a:xfrm>
          <a:prstGeom prst="rect">
            <a:avLst/>
          </a:prstGeom>
        </p:spPr>
        <p:txBody>
          <a:bodyPr wrap="square">
            <a:spAutoFit/>
          </a:bodyPr>
          <a:lstStyle/>
          <a:p>
            <a:pPr>
              <a:lnSpc>
                <a:spcPct val="107000"/>
              </a:lnSpc>
              <a:spcAft>
                <a:spcPts val="0"/>
              </a:spcAft>
            </a:pPr>
            <a:r>
              <a:rPr lang="en-GB" sz="1400" dirty="0">
                <a:solidFill>
                  <a:schemeClr val="accent5">
                    <a:lumMod val="50000"/>
                  </a:schemeClr>
                </a:solidFill>
                <a:latin typeface="Nunito Sans" panose="020B0604020202020204" charset="0"/>
                <a:ea typeface="Arial" panose="020B0604020202020204" pitchFamily="34" charset="0"/>
                <a:cs typeface="Times New Roman" panose="02020603050405020304" pitchFamily="18" charset="0"/>
              </a:rPr>
              <a:t> </a:t>
            </a:r>
            <a:r>
              <a:rPr lang="en-GB" sz="1400" b="1" dirty="0">
                <a:solidFill>
                  <a:schemeClr val="accent5">
                    <a:lumMod val="50000"/>
                  </a:schemeClr>
                </a:solidFill>
                <a:latin typeface="Chewy" panose="020B0604020202020204" charset="0"/>
                <a:ea typeface="Chewy" panose="020B0604020202020204" charset="0"/>
                <a:cs typeface="Times New Roman" panose="02020603050405020304" pitchFamily="18" charset="0"/>
              </a:rPr>
              <a:t>Strategic priorities:</a:t>
            </a:r>
            <a:endParaRPr lang="en-GB" sz="1400" dirty="0">
              <a:solidFill>
                <a:schemeClr val="accent5">
                  <a:lumMod val="50000"/>
                </a:schemeClr>
              </a:solidFill>
              <a:latin typeface="Chewy" panose="020B0604020202020204" charset="0"/>
              <a:ea typeface="Chewy" panose="020B0604020202020204" charset="0"/>
              <a:cs typeface="Times New Roman" panose="02020603050405020304" pitchFamily="18" charset="0"/>
            </a:endParaRPr>
          </a:p>
          <a:p>
            <a:pPr marL="742950" marR="180975" indent="-285750">
              <a:lnSpc>
                <a:spcPct val="107000"/>
              </a:lnSpc>
              <a:spcBef>
                <a:spcPts val="5"/>
              </a:spcBef>
              <a:spcAft>
                <a:spcPts val="0"/>
              </a:spcAft>
              <a:buFont typeface="Arial" panose="020B0604020202020204" pitchFamily="34" charset="0"/>
              <a:buChar char="•"/>
            </a:pPr>
            <a:r>
              <a:rPr lang="en-GB" sz="1400" dirty="0">
                <a:solidFill>
                  <a:schemeClr val="accent5">
                    <a:lumMod val="50000"/>
                  </a:schemeClr>
                </a:solidFill>
                <a:latin typeface="Nunito Sans" panose="020B0604020202020204" charset="0"/>
                <a:ea typeface="Arial" panose="020B0604020202020204" pitchFamily="34" charset="0"/>
                <a:cs typeface="Times New Roman" panose="02020603050405020304" pitchFamily="18" charset="0"/>
              </a:rPr>
              <a:t>Lead and embed effective Partnership arrangements to safeguard children.</a:t>
            </a:r>
          </a:p>
          <a:p>
            <a:pPr marL="742950" marR="180975" indent="-285750">
              <a:lnSpc>
                <a:spcPct val="107000"/>
              </a:lnSpc>
              <a:spcBef>
                <a:spcPts val="5"/>
              </a:spcBef>
              <a:spcAft>
                <a:spcPts val="0"/>
              </a:spcAft>
              <a:buFont typeface="Arial" panose="020B0604020202020204" pitchFamily="34" charset="0"/>
              <a:buChar char="•"/>
            </a:pPr>
            <a:r>
              <a:rPr lang="en-GB" sz="1400" dirty="0">
                <a:solidFill>
                  <a:schemeClr val="accent5">
                    <a:lumMod val="50000"/>
                  </a:schemeClr>
                </a:solidFill>
                <a:latin typeface="Nunito Sans" panose="020B0604020202020204" charset="0"/>
                <a:ea typeface="Arial" panose="020B0604020202020204" pitchFamily="34" charset="0"/>
                <a:cs typeface="Times New Roman" panose="02020603050405020304" pitchFamily="18" charset="0"/>
              </a:rPr>
              <a:t>Develop and implement a Quality Assurance and Scrutiny Framework</a:t>
            </a:r>
            <a:endParaRPr lang="en-GB" sz="1400" dirty="0">
              <a:solidFill>
                <a:schemeClr val="accent5">
                  <a:lumMod val="50000"/>
                </a:schemeClr>
              </a:solidFill>
              <a:latin typeface="Nunito Sans" panose="020B0604020202020204" charset="0"/>
              <a:ea typeface="Calibri" panose="020F0502020204030204" pitchFamily="34" charset="0"/>
              <a:cs typeface="Times New Roman" panose="02020603050405020304" pitchFamily="18" charset="0"/>
            </a:endParaRPr>
          </a:p>
          <a:p>
            <a:pPr>
              <a:lnSpc>
                <a:spcPct val="107000"/>
              </a:lnSpc>
              <a:spcAft>
                <a:spcPts val="0"/>
              </a:spcAft>
            </a:pPr>
            <a:r>
              <a:rPr lang="en-GB" sz="1400" b="1" dirty="0">
                <a:solidFill>
                  <a:schemeClr val="accent5">
                    <a:lumMod val="50000"/>
                  </a:schemeClr>
                </a:solidFill>
                <a:latin typeface="Nunito Sans" panose="020B0604020202020204" charset="0"/>
                <a:ea typeface="Arial" panose="020B0604020202020204" pitchFamily="34" charset="0"/>
                <a:cs typeface="Times New Roman" panose="02020603050405020304" pitchFamily="18" charset="0"/>
              </a:rPr>
              <a:t> </a:t>
            </a:r>
            <a:endParaRPr lang="en-GB" sz="1400" dirty="0">
              <a:solidFill>
                <a:schemeClr val="accent5">
                  <a:lumMod val="50000"/>
                </a:schemeClr>
              </a:solidFill>
              <a:latin typeface="Nunito Sans" panose="020B0604020202020204" charset="0"/>
              <a:ea typeface="Calibri" panose="020F0502020204030204" pitchFamily="34" charset="0"/>
              <a:cs typeface="Times New Roman" panose="02020603050405020304" pitchFamily="18" charset="0"/>
            </a:endParaRPr>
          </a:p>
          <a:p>
            <a:pPr>
              <a:lnSpc>
                <a:spcPct val="107000"/>
              </a:lnSpc>
              <a:spcAft>
                <a:spcPts val="0"/>
              </a:spcAft>
            </a:pPr>
            <a:r>
              <a:rPr lang="en-GB" sz="1400" b="1" dirty="0">
                <a:solidFill>
                  <a:schemeClr val="accent5">
                    <a:lumMod val="50000"/>
                  </a:schemeClr>
                </a:solidFill>
                <a:latin typeface="Chewy" panose="020B0604020202020204" charset="0"/>
                <a:ea typeface="Chewy" panose="020B0604020202020204" charset="0"/>
                <a:cs typeface="Times New Roman" panose="02020603050405020304" pitchFamily="18" charset="0"/>
              </a:rPr>
              <a:t>Practice priorities: </a:t>
            </a:r>
            <a:endParaRPr lang="en-GB" sz="1400" dirty="0">
              <a:solidFill>
                <a:schemeClr val="accent5">
                  <a:lumMod val="50000"/>
                </a:schemeClr>
              </a:solidFill>
              <a:latin typeface="Chewy" panose="020B0604020202020204" charset="0"/>
              <a:ea typeface="Chewy" panose="020B0604020202020204" charset="0"/>
              <a:cs typeface="Times New Roman" panose="02020603050405020304" pitchFamily="18" charset="0"/>
            </a:endParaRPr>
          </a:p>
          <a:p>
            <a:pPr marL="800100" marR="180975" lvl="1" indent="-342900">
              <a:lnSpc>
                <a:spcPct val="107000"/>
              </a:lnSpc>
              <a:spcBef>
                <a:spcPts val="5"/>
              </a:spcBef>
              <a:buFont typeface="Arial" panose="020B0604020202020204" pitchFamily="34" charset="0"/>
              <a:buChar char="•"/>
            </a:pPr>
            <a:r>
              <a:rPr lang="en-GB" sz="1400" dirty="0">
                <a:solidFill>
                  <a:schemeClr val="accent5">
                    <a:lumMod val="50000"/>
                  </a:schemeClr>
                </a:solidFill>
                <a:latin typeface="Nunito Sans" panose="020B0604020202020204" charset="0"/>
                <a:ea typeface="Arial" panose="020B0604020202020204" pitchFamily="34" charset="0"/>
                <a:cs typeface="Times New Roman" panose="02020603050405020304" pitchFamily="18" charset="0"/>
              </a:rPr>
              <a:t>Child Exploitation (joint with Staffordshire Integrated Care Board)</a:t>
            </a:r>
            <a:endParaRPr lang="en-GB" sz="1400" dirty="0">
              <a:solidFill>
                <a:schemeClr val="accent5">
                  <a:lumMod val="50000"/>
                </a:schemeClr>
              </a:solidFill>
              <a:latin typeface="Nunito Sans" panose="020B0604020202020204" charset="0"/>
              <a:ea typeface="Calibri" panose="020F0502020204030204" pitchFamily="34" charset="0"/>
              <a:cs typeface="Times New Roman" panose="02020603050405020304" pitchFamily="18" charset="0"/>
            </a:endParaRPr>
          </a:p>
          <a:p>
            <a:pPr marL="800100" marR="180975" lvl="1" indent="-342900">
              <a:lnSpc>
                <a:spcPct val="107000"/>
              </a:lnSpc>
              <a:spcBef>
                <a:spcPts val="5"/>
              </a:spcBef>
              <a:buFont typeface="Arial" panose="020B0604020202020204" pitchFamily="34" charset="0"/>
              <a:buChar char="•"/>
            </a:pPr>
            <a:r>
              <a:rPr lang="en-GB" sz="1400" dirty="0">
                <a:solidFill>
                  <a:schemeClr val="accent5">
                    <a:lumMod val="50000"/>
                  </a:schemeClr>
                </a:solidFill>
                <a:latin typeface="Nunito Sans" panose="020B0604020202020204" charset="0"/>
                <a:ea typeface="Arial" panose="020B0604020202020204" pitchFamily="34" charset="0"/>
                <a:cs typeface="Times New Roman" panose="02020603050405020304" pitchFamily="18" charset="0"/>
              </a:rPr>
              <a:t>Neglect including the Graded Care Profile 2 (joint with Staffordshire Integrated Care Board)</a:t>
            </a:r>
            <a:endParaRPr lang="en-GB" sz="1400" dirty="0">
              <a:solidFill>
                <a:schemeClr val="accent5">
                  <a:lumMod val="50000"/>
                </a:schemeClr>
              </a:solidFill>
              <a:latin typeface="Nunito Sans" panose="020B0604020202020204" charset="0"/>
              <a:ea typeface="Calibri" panose="020F0502020204030204" pitchFamily="34" charset="0"/>
              <a:cs typeface="Times New Roman" panose="02020603050405020304" pitchFamily="18" charset="0"/>
            </a:endParaRPr>
          </a:p>
          <a:p>
            <a:pPr marL="800100" marR="180975" lvl="1" indent="-342900">
              <a:lnSpc>
                <a:spcPct val="107000"/>
              </a:lnSpc>
              <a:spcBef>
                <a:spcPts val="5"/>
              </a:spcBef>
              <a:buFont typeface="Arial" panose="020B0604020202020204" pitchFamily="34" charset="0"/>
              <a:buChar char="•"/>
            </a:pPr>
            <a:r>
              <a:rPr lang="en-GB" sz="1400" dirty="0">
                <a:solidFill>
                  <a:schemeClr val="accent5">
                    <a:lumMod val="50000"/>
                  </a:schemeClr>
                </a:solidFill>
                <a:latin typeface="Nunito Sans" panose="020B0604020202020204" charset="0"/>
                <a:ea typeface="Arial" panose="020B0604020202020204" pitchFamily="34" charset="0"/>
                <a:cs typeface="Times New Roman" panose="02020603050405020304" pitchFamily="18" charset="0"/>
              </a:rPr>
              <a:t>Safeguarding young children aged 0-2 years</a:t>
            </a:r>
          </a:p>
          <a:p>
            <a:pPr marR="180975" lvl="0">
              <a:lnSpc>
                <a:spcPct val="107000"/>
              </a:lnSpc>
              <a:spcBef>
                <a:spcPts val="5"/>
              </a:spcBef>
            </a:pPr>
            <a:endParaRPr lang="en-GB" sz="1400" b="1" dirty="0">
              <a:solidFill>
                <a:schemeClr val="accent5">
                  <a:lumMod val="50000"/>
                </a:schemeClr>
              </a:solidFill>
              <a:latin typeface="Chewy" panose="020B0604020202020204" charset="0"/>
              <a:ea typeface="Chewy" panose="020B0604020202020204" charset="0"/>
              <a:cs typeface="Times New Roman" panose="02020603050405020304" pitchFamily="18" charset="0"/>
            </a:endParaRPr>
          </a:p>
          <a:p>
            <a:pPr marR="180975" lvl="0">
              <a:lnSpc>
                <a:spcPct val="107000"/>
              </a:lnSpc>
              <a:spcBef>
                <a:spcPts val="5"/>
              </a:spcBef>
            </a:pPr>
            <a:r>
              <a:rPr lang="en-GB" sz="1400" b="1" dirty="0">
                <a:solidFill>
                  <a:schemeClr val="accent5">
                    <a:lumMod val="50000"/>
                  </a:schemeClr>
                </a:solidFill>
                <a:latin typeface="Chewy" panose="020B0604020202020204" charset="0"/>
                <a:ea typeface="Chewy" panose="020B0604020202020204" charset="0"/>
                <a:cs typeface="Times New Roman" panose="02020603050405020304" pitchFamily="18" charset="0"/>
              </a:rPr>
              <a:t>Assurance Priorities: </a:t>
            </a:r>
            <a:r>
              <a:rPr lang="en-GB" sz="1400" b="1" dirty="0">
                <a:solidFill>
                  <a:schemeClr val="accent5">
                    <a:lumMod val="50000"/>
                  </a:schemeClr>
                </a:solidFill>
                <a:latin typeface="Nunito Sans" panose="020B0604020202020204" charset="0"/>
                <a:ea typeface="Arial" panose="020B0604020202020204" pitchFamily="34" charset="0"/>
                <a:cs typeface="Times New Roman" panose="02020603050405020304" pitchFamily="18" charset="0"/>
              </a:rPr>
              <a:t> </a:t>
            </a:r>
            <a:endParaRPr lang="en-GB" sz="1400" dirty="0">
              <a:solidFill>
                <a:schemeClr val="accent5">
                  <a:lumMod val="50000"/>
                </a:schemeClr>
              </a:solidFill>
              <a:latin typeface="Nunito Sans" panose="020B0604020202020204" charset="0"/>
              <a:ea typeface="Calibri" panose="020F0502020204030204" pitchFamily="34" charset="0"/>
              <a:cs typeface="Times New Roman" panose="02020603050405020304" pitchFamily="18" charset="0"/>
            </a:endParaRPr>
          </a:p>
          <a:p>
            <a:pPr marR="180975" lvl="0">
              <a:lnSpc>
                <a:spcPct val="107000"/>
              </a:lnSpc>
              <a:spcBef>
                <a:spcPts val="5"/>
              </a:spcBef>
            </a:pPr>
            <a:r>
              <a:rPr lang="en-GB" sz="1400" dirty="0">
                <a:solidFill>
                  <a:schemeClr val="accent5">
                    <a:lumMod val="50000"/>
                  </a:schemeClr>
                </a:solidFill>
                <a:latin typeface="Nunito Sans" panose="020B0604020202020204" charset="0"/>
                <a:ea typeface="Calibri" panose="020F0502020204030204" pitchFamily="34" charset="0"/>
                <a:cs typeface="Times New Roman" panose="02020603050405020304" pitchFamily="18" charset="0"/>
              </a:rPr>
              <a:t>Assurance Area 1: Missing Children</a:t>
            </a:r>
          </a:p>
          <a:p>
            <a:pPr marR="180975" lvl="0">
              <a:lnSpc>
                <a:spcPct val="107000"/>
              </a:lnSpc>
              <a:spcBef>
                <a:spcPts val="5"/>
              </a:spcBef>
            </a:pPr>
            <a:r>
              <a:rPr lang="en-GB" sz="1400" dirty="0">
                <a:solidFill>
                  <a:schemeClr val="accent5">
                    <a:lumMod val="50000"/>
                  </a:schemeClr>
                </a:solidFill>
                <a:latin typeface="Nunito Sans" panose="020B0604020202020204" charset="0"/>
                <a:ea typeface="Calibri" panose="020F0502020204030204" pitchFamily="34" charset="0"/>
                <a:cs typeface="Times New Roman" panose="02020603050405020304" pitchFamily="18" charset="0"/>
              </a:rPr>
              <a:t>Assurance Area 2: Serious Youth Violence</a:t>
            </a:r>
          </a:p>
          <a:p>
            <a:pPr marR="180975" lvl="0">
              <a:lnSpc>
                <a:spcPct val="107000"/>
              </a:lnSpc>
              <a:spcBef>
                <a:spcPts val="5"/>
              </a:spcBef>
            </a:pPr>
            <a:r>
              <a:rPr lang="en-GB" sz="1400" dirty="0">
                <a:solidFill>
                  <a:schemeClr val="accent5">
                    <a:lumMod val="50000"/>
                  </a:schemeClr>
                </a:solidFill>
                <a:latin typeface="Nunito Sans" panose="020B0604020202020204" charset="0"/>
                <a:ea typeface="Arial" panose="020B0604020202020204" pitchFamily="34" charset="0"/>
                <a:cs typeface="Times New Roman" panose="02020603050405020304" pitchFamily="18" charset="0"/>
              </a:rPr>
              <a:t>Assurance Area 3:  Child Mental Health</a:t>
            </a:r>
          </a:p>
          <a:p>
            <a:pPr marR="180975" lvl="0">
              <a:lnSpc>
                <a:spcPct val="107000"/>
              </a:lnSpc>
              <a:spcBef>
                <a:spcPts val="5"/>
              </a:spcBef>
            </a:pPr>
            <a:endParaRPr lang="en-GB" sz="1400" b="1" dirty="0">
              <a:solidFill>
                <a:schemeClr val="accent5">
                  <a:lumMod val="50000"/>
                </a:schemeClr>
              </a:solidFill>
              <a:latin typeface="Nunito Sans" panose="020B0604020202020204" charset="0"/>
              <a:ea typeface="Calibri" panose="020F0502020204030204" pitchFamily="34" charset="0"/>
              <a:cs typeface="Times New Roman" panose="02020603050405020304" pitchFamily="18" charset="0"/>
            </a:endParaRPr>
          </a:p>
        </p:txBody>
      </p:sp>
    </p:spTree>
  </p:cSld>
  <p:clrMapOvr>
    <a:masterClrMapping/>
  </p:clrMapOvr>
  <p:extLst mod="1">
    <p:ext uri="{6950BFC3-D8DA-4A85-94F7-54DA5524770B}">
      <p188:commentRel xmlns:p188="http://schemas.microsoft.com/office/powerpoint/2018/8/main" xmlns=""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620">
            <a:off x="1028680" y="9263062"/>
            <a:ext cx="7086653" cy="0"/>
          </a:xfrm>
          <a:prstGeom prst="line">
            <a:avLst/>
          </a:prstGeom>
          <a:ln w="19050" cap="flat">
            <a:solidFill>
              <a:srgbClr val="00C2CB"/>
            </a:solidFill>
            <a:prstDash val="solid"/>
            <a:headEnd type="none" w="sm" len="sm"/>
            <a:tailEnd type="none" w="sm" len="sm"/>
          </a:ln>
        </p:spPr>
      </p:sp>
      <p:sp>
        <p:nvSpPr>
          <p:cNvPr id="7" name="TextBox 7"/>
          <p:cNvSpPr txBox="1"/>
          <p:nvPr/>
        </p:nvSpPr>
        <p:spPr>
          <a:xfrm>
            <a:off x="1028700" y="885825"/>
            <a:ext cx="6939643" cy="1750479"/>
          </a:xfrm>
          <a:prstGeom prst="rect">
            <a:avLst/>
          </a:prstGeom>
        </p:spPr>
        <p:txBody>
          <a:bodyPr wrap="square" lIns="0" tIns="0" rIns="0" bIns="0" rtlCol="0" anchor="t">
            <a:spAutoFit/>
          </a:bodyPr>
          <a:lstStyle/>
          <a:p>
            <a:pPr algn="l">
              <a:lnSpc>
                <a:spcPts val="7000"/>
              </a:lnSpc>
            </a:pPr>
            <a:r>
              <a:rPr lang="en-US" sz="5000" b="1">
                <a:solidFill>
                  <a:srgbClr val="0E3F54"/>
                </a:solidFill>
                <a:latin typeface="Poppins Ultra-Bold"/>
                <a:ea typeface="Poppins Ultra-Bold"/>
                <a:cs typeface="Poppins Ultra-Bold"/>
                <a:sym typeface="Poppins Ultra-Bold"/>
              </a:rPr>
              <a:t>Quality Assurance Group</a:t>
            </a:r>
          </a:p>
        </p:txBody>
      </p:sp>
      <p:sp>
        <p:nvSpPr>
          <p:cNvPr id="8" name="TextBox 8"/>
          <p:cNvSpPr txBox="1"/>
          <p:nvPr/>
        </p:nvSpPr>
        <p:spPr>
          <a:xfrm>
            <a:off x="6816242" y="9629732"/>
            <a:ext cx="1299088" cy="242631"/>
          </a:xfrm>
          <a:prstGeom prst="rect">
            <a:avLst/>
          </a:prstGeom>
        </p:spPr>
        <p:txBody>
          <a:bodyPr lIns="0" tIns="0" rIns="0" bIns="0" rtlCol="0" anchor="t">
            <a:spAutoFit/>
          </a:bodyPr>
          <a:lstStyle/>
          <a:p>
            <a:pPr algn="r">
              <a:lnSpc>
                <a:spcPts val="1960"/>
              </a:lnSpc>
            </a:pPr>
            <a:r>
              <a:rPr lang="en-US" sz="1400" b="1">
                <a:solidFill>
                  <a:srgbClr val="2B2B2B"/>
                </a:solidFill>
                <a:latin typeface="Poppins Medium"/>
                <a:ea typeface="Poppins Medium"/>
                <a:cs typeface="Poppins Medium"/>
                <a:sym typeface="Poppins Medium"/>
              </a:rPr>
              <a:t>09</a:t>
            </a:r>
          </a:p>
        </p:txBody>
      </p:sp>
      <p:sp>
        <p:nvSpPr>
          <p:cNvPr id="9" name="TextBox 9"/>
          <p:cNvSpPr txBox="1"/>
          <p:nvPr/>
        </p:nvSpPr>
        <p:spPr>
          <a:xfrm>
            <a:off x="1068128" y="2952982"/>
            <a:ext cx="7047202" cy="5237588"/>
          </a:xfrm>
          <a:prstGeom prst="rect">
            <a:avLst/>
          </a:prstGeom>
        </p:spPr>
        <p:txBody>
          <a:bodyPr wrap="square" lIns="0" tIns="0" rIns="0" bIns="0" rtlCol="0" anchor="t">
            <a:spAutoFit/>
          </a:bodyPr>
          <a:lstStyle/>
          <a:p>
            <a:pPr algn="l">
              <a:lnSpc>
                <a:spcPts val="2323"/>
              </a:lnSpc>
            </a:pPr>
            <a:r>
              <a:rPr lang="en-US" sz="1659">
                <a:solidFill>
                  <a:schemeClr val="accent5">
                    <a:lumMod val="50000"/>
                  </a:schemeClr>
                </a:solidFill>
                <a:latin typeface="Nunito Sans"/>
                <a:ea typeface="Nunito Sans"/>
                <a:cs typeface="Nunito Sans"/>
                <a:sym typeface="Nunito Sans"/>
              </a:rPr>
              <a:t>The Partnership multi-agency safeguarding arrangements are delivered through subgroups. </a:t>
            </a:r>
          </a:p>
          <a:p>
            <a:pPr algn="l">
              <a:lnSpc>
                <a:spcPts val="2323"/>
              </a:lnSpc>
            </a:pPr>
            <a:endParaRPr lang="en-US" sz="1659">
              <a:solidFill>
                <a:schemeClr val="accent5">
                  <a:lumMod val="50000"/>
                </a:schemeClr>
              </a:solidFill>
              <a:latin typeface="Nunito Sans"/>
              <a:ea typeface="Nunito Sans"/>
              <a:cs typeface="Nunito Sans"/>
              <a:sym typeface="Nunito Sans"/>
            </a:endParaRPr>
          </a:p>
          <a:p>
            <a:pPr algn="l">
              <a:lnSpc>
                <a:spcPts val="2323"/>
              </a:lnSpc>
            </a:pPr>
            <a:r>
              <a:rPr lang="en-US" sz="1659">
                <a:solidFill>
                  <a:schemeClr val="accent5">
                    <a:lumMod val="50000"/>
                  </a:schemeClr>
                </a:solidFill>
                <a:latin typeface="Nunito Sans"/>
                <a:ea typeface="Nunito Sans"/>
                <a:cs typeface="Nunito Sans"/>
                <a:sym typeface="Nunito Sans"/>
              </a:rPr>
              <a:t>In order to strengthen the partnership, discussions will take place during 2024 regarding the inclusion of Education on the DSP to support their active involvement. </a:t>
            </a:r>
          </a:p>
          <a:p>
            <a:pPr algn="l">
              <a:lnSpc>
                <a:spcPts val="2323"/>
              </a:lnSpc>
            </a:pPr>
            <a:endParaRPr lang="en-US" sz="1659">
              <a:solidFill>
                <a:schemeClr val="accent5">
                  <a:lumMod val="50000"/>
                </a:schemeClr>
              </a:solidFill>
              <a:latin typeface="Nunito Sans"/>
              <a:ea typeface="Nunito Sans"/>
              <a:cs typeface="Nunito Sans"/>
              <a:sym typeface="Nunito Sans"/>
            </a:endParaRPr>
          </a:p>
          <a:p>
            <a:pPr fontAlgn="ctr"/>
            <a:r>
              <a:rPr lang="en-US" sz="1659">
                <a:solidFill>
                  <a:schemeClr val="accent5">
                    <a:lumMod val="50000"/>
                  </a:schemeClr>
                </a:solidFill>
                <a:latin typeface="Chewy" panose="020B0604020202020204" charset="0"/>
                <a:ea typeface="Chewy" panose="020B0604020202020204" charset="0"/>
                <a:cs typeface="Nunito Sans"/>
                <a:sym typeface="Nunito Sans"/>
              </a:rPr>
              <a:t>The Quality Assurance Group </a:t>
            </a:r>
            <a:r>
              <a:rPr lang="en-US" sz="1659">
                <a:solidFill>
                  <a:schemeClr val="accent5">
                    <a:lumMod val="50000"/>
                  </a:schemeClr>
                </a:solidFill>
                <a:latin typeface="Nunito Sans"/>
                <a:ea typeface="Nunito Sans"/>
                <a:cs typeface="Nunito Sans"/>
                <a:sym typeface="Nunito Sans"/>
              </a:rPr>
              <a:t>has an important function in the partnership to deliver the operational business of the partnership. The group oversees the outcomes from the Learning and Development Group and Practice Review Group.</a:t>
            </a:r>
          </a:p>
          <a:p>
            <a:pPr fontAlgn="ctr"/>
            <a:endParaRPr lang="en-US" sz="1659">
              <a:solidFill>
                <a:schemeClr val="accent5">
                  <a:lumMod val="50000"/>
                </a:schemeClr>
              </a:solidFill>
              <a:latin typeface="Nunito Sans"/>
              <a:sym typeface="Nunito Sans"/>
            </a:endParaRPr>
          </a:p>
          <a:p>
            <a:pPr fontAlgn="ctr"/>
            <a:r>
              <a:rPr lang="en-US" sz="1659">
                <a:solidFill>
                  <a:schemeClr val="accent5">
                    <a:lumMod val="50000"/>
                  </a:schemeClr>
                </a:solidFill>
                <a:latin typeface="Nunito Sans"/>
                <a:sym typeface="Nunito Sans"/>
              </a:rPr>
              <a:t>The members of the group are active in undertaking quality assurance activities that include multiagency audits, self assessments. More information on the work of the Quality Assurance Group can be found in the following slides.</a:t>
            </a:r>
          </a:p>
          <a:p>
            <a:pPr algn="l">
              <a:lnSpc>
                <a:spcPts val="2323"/>
              </a:lnSpc>
            </a:pPr>
            <a:endParaRPr lang="en-US" sz="1659">
              <a:solidFill>
                <a:schemeClr val="accent5">
                  <a:lumMod val="50000"/>
                </a:schemeClr>
              </a:solidFill>
              <a:latin typeface="Nunito Sans"/>
              <a:ea typeface="Nunito Sans"/>
              <a:cs typeface="Nunito Sans"/>
              <a:sym typeface="Nunito Sans"/>
            </a:endParaRPr>
          </a:p>
          <a:p>
            <a:pPr algn="l">
              <a:lnSpc>
                <a:spcPts val="2323"/>
              </a:lnSpc>
            </a:pPr>
            <a:endParaRPr lang="en-US" sz="1659">
              <a:solidFill>
                <a:srgbClr val="2B2B2B"/>
              </a:solidFill>
              <a:latin typeface="Nunito Sans"/>
              <a:ea typeface="Nunito Sans"/>
              <a:cs typeface="Nunito Sans"/>
              <a:sym typeface="Nunito Sans"/>
            </a:endParaRPr>
          </a:p>
          <a:p>
            <a:pPr algn="l">
              <a:lnSpc>
                <a:spcPts val="2323"/>
              </a:lnSpc>
            </a:pPr>
            <a:endParaRPr lang="en-US" sz="1659">
              <a:solidFill>
                <a:srgbClr val="2B2B2B"/>
              </a:solidFill>
              <a:latin typeface="Nunito Sans"/>
              <a:ea typeface="Nunito Sans"/>
              <a:cs typeface="Nunito Sans"/>
              <a:sym typeface="Nunito Sans"/>
            </a:endParaRPr>
          </a:p>
        </p:txBody>
      </p:sp>
      <p:sp>
        <p:nvSpPr>
          <p:cNvPr id="27" name="TextBox 27"/>
          <p:cNvSpPr txBox="1"/>
          <p:nvPr/>
        </p:nvSpPr>
        <p:spPr>
          <a:xfrm>
            <a:off x="1028683" y="9382032"/>
            <a:ext cx="4057650" cy="755015"/>
          </a:xfrm>
          <a:prstGeom prst="rect">
            <a:avLst/>
          </a:prstGeom>
        </p:spPr>
        <p:txBody>
          <a:bodyPr lIns="0" tIns="0" rIns="0" bIns="0" rtlCol="0" anchor="t">
            <a:spAutoFit/>
          </a:bodyPr>
          <a:lstStyle/>
          <a:p>
            <a:pPr algn="l">
              <a:lnSpc>
                <a:spcPts val="1960"/>
              </a:lnSpc>
            </a:pPr>
            <a:r>
              <a:rPr lang="en-US" sz="1400" b="1">
                <a:solidFill>
                  <a:srgbClr val="2B2B2B"/>
                </a:solidFill>
                <a:latin typeface="Poppins Medium"/>
                <a:ea typeface="Poppins Medium"/>
                <a:cs typeface="Poppins Medium"/>
                <a:sym typeface="Poppins Medium"/>
              </a:rPr>
              <a:t>Stoke-on-Trent Safeguarding Children Partnership Yearly Report 2023/24</a:t>
            </a:r>
          </a:p>
          <a:p>
            <a:pPr algn="l">
              <a:lnSpc>
                <a:spcPts val="1960"/>
              </a:lnSpc>
            </a:pPr>
            <a:endParaRPr lang="en-US" sz="1400" b="1">
              <a:solidFill>
                <a:srgbClr val="2B2B2B"/>
              </a:solidFill>
              <a:latin typeface="Poppins Medium"/>
              <a:ea typeface="Poppins Medium"/>
              <a:cs typeface="Poppins Medium"/>
              <a:sym typeface="Poppins Medium"/>
            </a:endParaRPr>
          </a:p>
        </p:txBody>
      </p:sp>
      <p:sp>
        <p:nvSpPr>
          <p:cNvPr id="28" name="Freeform 28"/>
          <p:cNvSpPr/>
          <p:nvPr/>
        </p:nvSpPr>
        <p:spPr>
          <a:xfrm>
            <a:off x="15305857" y="7749892"/>
            <a:ext cx="1770679" cy="1089927"/>
          </a:xfrm>
          <a:custGeom>
            <a:avLst/>
            <a:gdLst/>
            <a:ahLst/>
            <a:cxnLst/>
            <a:rect l="l" t="t" r="r" b="b"/>
            <a:pathLst>
              <a:path w="1770679" h="1089927">
                <a:moveTo>
                  <a:pt x="0" y="0"/>
                </a:moveTo>
                <a:lnTo>
                  <a:pt x="1770679" y="0"/>
                </a:lnTo>
                <a:lnTo>
                  <a:pt x="1770679" y="1089927"/>
                </a:lnTo>
                <a:lnTo>
                  <a:pt x="0" y="1089927"/>
                </a:lnTo>
                <a:lnTo>
                  <a:pt x="0" y="0"/>
                </a:lnTo>
                <a:close/>
              </a:path>
            </a:pathLst>
          </a:custGeom>
          <a:blipFill>
            <a:blip r:embed="rId2"/>
            <a:stretch>
              <a:fillRect/>
            </a:stretch>
          </a:blipFill>
        </p:spPr>
      </p:sp>
      <p:grpSp>
        <p:nvGrpSpPr>
          <p:cNvPr id="29" name="Group 24">
            <a:extLst>
              <a:ext uri="{FF2B5EF4-FFF2-40B4-BE49-F238E27FC236}">
                <a16:creationId xmlns:a16="http://schemas.microsoft.com/office/drawing/2014/main" id="{593A6315-EA58-40D3-A78D-938721F1A283}"/>
              </a:ext>
            </a:extLst>
          </p:cNvPr>
          <p:cNvGrpSpPr/>
          <p:nvPr/>
        </p:nvGrpSpPr>
        <p:grpSpPr>
          <a:xfrm>
            <a:off x="14947192" y="4813639"/>
            <a:ext cx="2097877" cy="981436"/>
            <a:chOff x="0" y="0"/>
            <a:chExt cx="882386" cy="108223"/>
          </a:xfrm>
          <a:solidFill>
            <a:schemeClr val="tx2"/>
          </a:solidFill>
        </p:grpSpPr>
        <p:sp>
          <p:nvSpPr>
            <p:cNvPr id="30" name="Freeform 25">
              <a:extLst>
                <a:ext uri="{FF2B5EF4-FFF2-40B4-BE49-F238E27FC236}">
                  <a16:creationId xmlns:a16="http://schemas.microsoft.com/office/drawing/2014/main" id="{3BE7F276-8988-4780-83C2-CC06EBEA1A6B}"/>
                </a:ext>
              </a:extLst>
            </p:cNvPr>
            <p:cNvSpPr/>
            <p:nvPr/>
          </p:nvSpPr>
          <p:spPr>
            <a:xfrm>
              <a:off x="0" y="0"/>
              <a:ext cx="882386" cy="108223"/>
            </a:xfrm>
            <a:custGeom>
              <a:avLst/>
              <a:gdLst/>
              <a:ahLst/>
              <a:cxnLst/>
              <a:rect l="l" t="t" r="r" b="b"/>
              <a:pathLst>
                <a:path w="882386" h="108223">
                  <a:moveTo>
                    <a:pt x="0" y="0"/>
                  </a:moveTo>
                  <a:lnTo>
                    <a:pt x="882386" y="0"/>
                  </a:lnTo>
                  <a:lnTo>
                    <a:pt x="882386" y="108223"/>
                  </a:lnTo>
                  <a:lnTo>
                    <a:pt x="0" y="108223"/>
                  </a:lnTo>
                  <a:close/>
                </a:path>
              </a:pathLst>
            </a:custGeom>
            <a:grpFill/>
            <a:ln>
              <a:solidFill>
                <a:schemeClr val="tx2"/>
              </a:solidFill>
            </a:ln>
          </p:spPr>
        </p:sp>
        <p:sp>
          <p:nvSpPr>
            <p:cNvPr id="31" name="TextBox 26">
              <a:extLst>
                <a:ext uri="{FF2B5EF4-FFF2-40B4-BE49-F238E27FC236}">
                  <a16:creationId xmlns:a16="http://schemas.microsoft.com/office/drawing/2014/main" id="{BE46A8C2-972B-4BF7-BC0E-3F153BFF3A41}"/>
                </a:ext>
              </a:extLst>
            </p:cNvPr>
            <p:cNvSpPr txBox="1"/>
            <p:nvPr/>
          </p:nvSpPr>
          <p:spPr>
            <a:xfrm>
              <a:off x="0" y="-28575"/>
              <a:ext cx="882386" cy="136798"/>
            </a:xfrm>
            <a:prstGeom prst="rect">
              <a:avLst/>
            </a:prstGeom>
            <a:grpFill/>
            <a:ln>
              <a:solidFill>
                <a:schemeClr val="tx2"/>
              </a:solidFill>
            </a:ln>
          </p:spPr>
          <p:txBody>
            <a:bodyPr lIns="50800" tIns="50800" rIns="50800" bIns="50800" rtlCol="0" anchor="ctr"/>
            <a:lstStyle/>
            <a:p>
              <a:pPr algn="ctr">
                <a:lnSpc>
                  <a:spcPts val="1960"/>
                </a:lnSpc>
              </a:pPr>
              <a:endParaRPr>
                <a:solidFill>
                  <a:schemeClr val="bg1"/>
                </a:solidFill>
              </a:endParaRPr>
            </a:p>
          </p:txBody>
        </p:sp>
      </p:grpSp>
      <p:grpSp>
        <p:nvGrpSpPr>
          <p:cNvPr id="35" name="Group 14">
            <a:extLst>
              <a:ext uri="{FF2B5EF4-FFF2-40B4-BE49-F238E27FC236}">
                <a16:creationId xmlns:a16="http://schemas.microsoft.com/office/drawing/2014/main" id="{D5DD1AB3-9F66-4776-AF31-151E944C9F0B}"/>
              </a:ext>
            </a:extLst>
          </p:cNvPr>
          <p:cNvGrpSpPr/>
          <p:nvPr/>
        </p:nvGrpSpPr>
        <p:grpSpPr>
          <a:xfrm>
            <a:off x="11352068" y="6481134"/>
            <a:ext cx="2568043" cy="708717"/>
            <a:chOff x="0" y="0"/>
            <a:chExt cx="750840" cy="186658"/>
          </a:xfrm>
        </p:grpSpPr>
        <p:sp>
          <p:nvSpPr>
            <p:cNvPr id="36" name="Freeform 15">
              <a:extLst>
                <a:ext uri="{FF2B5EF4-FFF2-40B4-BE49-F238E27FC236}">
                  <a16:creationId xmlns:a16="http://schemas.microsoft.com/office/drawing/2014/main" id="{19E62CB8-7DF4-4369-89C3-37F4CA1CEC92}"/>
                </a:ext>
              </a:extLst>
            </p:cNvPr>
            <p:cNvSpPr/>
            <p:nvPr/>
          </p:nvSpPr>
          <p:spPr>
            <a:xfrm>
              <a:off x="0" y="0"/>
              <a:ext cx="750840" cy="186658"/>
            </a:xfrm>
            <a:custGeom>
              <a:avLst/>
              <a:gdLst/>
              <a:ahLst/>
              <a:cxnLst/>
              <a:rect l="l" t="t" r="r" b="b"/>
              <a:pathLst>
                <a:path w="750840" h="186658">
                  <a:moveTo>
                    <a:pt x="0" y="0"/>
                  </a:moveTo>
                  <a:lnTo>
                    <a:pt x="750840" y="0"/>
                  </a:lnTo>
                  <a:lnTo>
                    <a:pt x="750840" y="186658"/>
                  </a:lnTo>
                  <a:lnTo>
                    <a:pt x="0" y="186658"/>
                  </a:lnTo>
                  <a:close/>
                </a:path>
              </a:pathLst>
            </a:custGeom>
            <a:gradFill rotWithShape="1">
              <a:gsLst>
                <a:gs pos="0">
                  <a:srgbClr val="0CC0DF">
                    <a:alpha val="100000"/>
                  </a:srgbClr>
                </a:gs>
                <a:gs pos="100000">
                  <a:srgbClr val="FFDE59">
                    <a:alpha val="100000"/>
                  </a:srgbClr>
                </a:gs>
              </a:gsLst>
              <a:lin ang="0"/>
            </a:gradFill>
            <a:ln>
              <a:solidFill>
                <a:schemeClr val="tx1"/>
              </a:solidFill>
            </a:ln>
          </p:spPr>
        </p:sp>
        <p:sp>
          <p:nvSpPr>
            <p:cNvPr id="37" name="TextBox 16">
              <a:extLst>
                <a:ext uri="{FF2B5EF4-FFF2-40B4-BE49-F238E27FC236}">
                  <a16:creationId xmlns:a16="http://schemas.microsoft.com/office/drawing/2014/main" id="{FB979262-292A-4627-ADF6-5E1AA388FB77}"/>
                </a:ext>
              </a:extLst>
            </p:cNvPr>
            <p:cNvSpPr txBox="1"/>
            <p:nvPr/>
          </p:nvSpPr>
          <p:spPr>
            <a:xfrm>
              <a:off x="0" y="-28575"/>
              <a:ext cx="750840" cy="215233"/>
            </a:xfrm>
            <a:prstGeom prst="rect">
              <a:avLst/>
            </a:prstGeom>
            <a:ln>
              <a:solidFill>
                <a:schemeClr val="tx1"/>
              </a:solidFill>
            </a:ln>
          </p:spPr>
          <p:txBody>
            <a:bodyPr lIns="50800" tIns="50800" rIns="50800" bIns="50800" rtlCol="0" anchor="ctr"/>
            <a:lstStyle/>
            <a:p>
              <a:pPr algn="ctr">
                <a:lnSpc>
                  <a:spcPts val="1960"/>
                </a:lnSpc>
              </a:pPr>
              <a:endParaRPr/>
            </a:p>
          </p:txBody>
        </p:sp>
      </p:grpSp>
      <p:grpSp>
        <p:nvGrpSpPr>
          <p:cNvPr id="38" name="Group 14">
            <a:extLst>
              <a:ext uri="{FF2B5EF4-FFF2-40B4-BE49-F238E27FC236}">
                <a16:creationId xmlns:a16="http://schemas.microsoft.com/office/drawing/2014/main" id="{D82987A5-CFFD-4849-9471-F7AD7FFCA8DD}"/>
              </a:ext>
            </a:extLst>
          </p:cNvPr>
          <p:cNvGrpSpPr/>
          <p:nvPr/>
        </p:nvGrpSpPr>
        <p:grpSpPr>
          <a:xfrm>
            <a:off x="8381316" y="6487140"/>
            <a:ext cx="2572525" cy="708717"/>
            <a:chOff x="0" y="0"/>
            <a:chExt cx="750840" cy="186658"/>
          </a:xfrm>
        </p:grpSpPr>
        <p:sp>
          <p:nvSpPr>
            <p:cNvPr id="39" name="Freeform 15">
              <a:extLst>
                <a:ext uri="{FF2B5EF4-FFF2-40B4-BE49-F238E27FC236}">
                  <a16:creationId xmlns:a16="http://schemas.microsoft.com/office/drawing/2014/main" id="{A9DCC82C-B1EF-4F75-8886-D596131CB885}"/>
                </a:ext>
              </a:extLst>
            </p:cNvPr>
            <p:cNvSpPr/>
            <p:nvPr/>
          </p:nvSpPr>
          <p:spPr>
            <a:xfrm>
              <a:off x="0" y="0"/>
              <a:ext cx="750840" cy="186658"/>
            </a:xfrm>
            <a:custGeom>
              <a:avLst/>
              <a:gdLst/>
              <a:ahLst/>
              <a:cxnLst/>
              <a:rect l="l" t="t" r="r" b="b"/>
              <a:pathLst>
                <a:path w="750840" h="186658">
                  <a:moveTo>
                    <a:pt x="0" y="0"/>
                  </a:moveTo>
                  <a:lnTo>
                    <a:pt x="750840" y="0"/>
                  </a:lnTo>
                  <a:lnTo>
                    <a:pt x="750840" y="186658"/>
                  </a:lnTo>
                  <a:lnTo>
                    <a:pt x="0" y="186658"/>
                  </a:lnTo>
                  <a:close/>
                </a:path>
              </a:pathLst>
            </a:custGeom>
            <a:gradFill rotWithShape="1">
              <a:gsLst>
                <a:gs pos="0">
                  <a:srgbClr val="0CC0DF">
                    <a:alpha val="100000"/>
                  </a:srgbClr>
                </a:gs>
                <a:gs pos="100000">
                  <a:srgbClr val="FFDE59">
                    <a:alpha val="100000"/>
                  </a:srgbClr>
                </a:gs>
              </a:gsLst>
              <a:lin ang="0"/>
            </a:gradFill>
            <a:ln>
              <a:solidFill>
                <a:schemeClr val="tx1"/>
              </a:solidFill>
            </a:ln>
          </p:spPr>
        </p:sp>
        <p:sp>
          <p:nvSpPr>
            <p:cNvPr id="40" name="TextBox 16">
              <a:extLst>
                <a:ext uri="{FF2B5EF4-FFF2-40B4-BE49-F238E27FC236}">
                  <a16:creationId xmlns:a16="http://schemas.microsoft.com/office/drawing/2014/main" id="{69A3D643-91F4-44D7-803D-24EE38E04656}"/>
                </a:ext>
              </a:extLst>
            </p:cNvPr>
            <p:cNvSpPr txBox="1"/>
            <p:nvPr/>
          </p:nvSpPr>
          <p:spPr>
            <a:xfrm>
              <a:off x="0" y="-28575"/>
              <a:ext cx="750840" cy="215233"/>
            </a:xfrm>
            <a:prstGeom prst="rect">
              <a:avLst/>
            </a:prstGeom>
            <a:ln>
              <a:solidFill>
                <a:schemeClr val="tx1"/>
              </a:solidFill>
            </a:ln>
          </p:spPr>
          <p:txBody>
            <a:bodyPr lIns="50800" tIns="50800" rIns="50800" bIns="50800" rtlCol="0" anchor="ctr"/>
            <a:lstStyle/>
            <a:p>
              <a:pPr algn="ctr">
                <a:lnSpc>
                  <a:spcPts val="1960"/>
                </a:lnSpc>
              </a:pPr>
              <a:endParaRPr/>
            </a:p>
          </p:txBody>
        </p:sp>
      </p:grpSp>
      <p:sp>
        <p:nvSpPr>
          <p:cNvPr id="41" name="TextBox 29">
            <a:extLst>
              <a:ext uri="{FF2B5EF4-FFF2-40B4-BE49-F238E27FC236}">
                <a16:creationId xmlns:a16="http://schemas.microsoft.com/office/drawing/2014/main" id="{0066522F-C8A4-40EA-ADC1-2A1B039CDB65}"/>
              </a:ext>
            </a:extLst>
          </p:cNvPr>
          <p:cNvSpPr txBox="1"/>
          <p:nvPr/>
        </p:nvSpPr>
        <p:spPr>
          <a:xfrm>
            <a:off x="8420735" y="6642731"/>
            <a:ext cx="2377379" cy="502702"/>
          </a:xfrm>
          <a:prstGeom prst="rect">
            <a:avLst/>
          </a:prstGeom>
        </p:spPr>
        <p:txBody>
          <a:bodyPr wrap="square" lIns="0" tIns="0" rIns="0" bIns="0" rtlCol="0" anchor="t">
            <a:spAutoFit/>
          </a:bodyPr>
          <a:lstStyle/>
          <a:p>
            <a:pPr algn="ctr">
              <a:lnSpc>
                <a:spcPts val="1960"/>
              </a:lnSpc>
              <a:spcBef>
                <a:spcPct val="0"/>
              </a:spcBef>
            </a:pPr>
            <a:r>
              <a:rPr lang="en-US" sz="1400" b="1">
                <a:solidFill>
                  <a:srgbClr val="000000"/>
                </a:solidFill>
                <a:latin typeface="Nunito Sans Bold"/>
                <a:ea typeface="Nunito Sans Bold"/>
                <a:cs typeface="Nunito Sans Bold"/>
                <a:sym typeface="Nunito Sans Bold"/>
              </a:rPr>
              <a:t>Education Safeguarding Subgroup</a:t>
            </a:r>
          </a:p>
        </p:txBody>
      </p:sp>
      <p:sp>
        <p:nvSpPr>
          <p:cNvPr id="42" name="Rectangle: Rounded Corners 41">
            <a:extLst>
              <a:ext uri="{FF2B5EF4-FFF2-40B4-BE49-F238E27FC236}">
                <a16:creationId xmlns:a16="http://schemas.microsoft.com/office/drawing/2014/main" id="{E02A6865-B790-4CA8-A925-D8467FF6F298}"/>
              </a:ext>
            </a:extLst>
          </p:cNvPr>
          <p:cNvSpPr/>
          <p:nvPr/>
        </p:nvSpPr>
        <p:spPr>
          <a:xfrm>
            <a:off x="10890927" y="3656468"/>
            <a:ext cx="3599637" cy="850309"/>
          </a:xfrm>
          <a:prstGeom prst="roundRect">
            <a:avLst/>
          </a:prstGeom>
          <a:gradFill flip="none" rotWithShape="1">
            <a:gsLst>
              <a:gs pos="0">
                <a:schemeClr val="accent1">
                  <a:lumMod val="5000"/>
                  <a:lumOff val="95000"/>
                </a:schemeClr>
              </a:gs>
              <a:gs pos="74000">
                <a:srgbClr val="FFC000"/>
              </a:gs>
              <a:gs pos="83000">
                <a:schemeClr val="accent5">
                  <a:lumMod val="40000"/>
                  <a:lumOff val="60000"/>
                </a:schemeClr>
              </a:gs>
              <a:gs pos="100000">
                <a:schemeClr val="accent2">
                  <a:lumMod val="20000"/>
                  <a:lumOff val="8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2DC622F0-5080-41CC-BB37-CEB9FD3273D7}"/>
              </a:ext>
            </a:extLst>
          </p:cNvPr>
          <p:cNvSpPr/>
          <p:nvPr/>
        </p:nvSpPr>
        <p:spPr>
          <a:xfrm>
            <a:off x="10904374" y="2318017"/>
            <a:ext cx="3599637" cy="850309"/>
          </a:xfrm>
          <a:prstGeom prst="roundRect">
            <a:avLst/>
          </a:prstGeom>
          <a:gradFill flip="none" rotWithShape="1">
            <a:gsLst>
              <a:gs pos="0">
                <a:schemeClr val="accent1">
                  <a:lumMod val="5000"/>
                  <a:lumOff val="95000"/>
                </a:schemeClr>
              </a:gs>
              <a:gs pos="74000">
                <a:srgbClr val="FFC000"/>
              </a:gs>
              <a:gs pos="83000">
                <a:schemeClr val="accent5">
                  <a:lumMod val="40000"/>
                  <a:lumOff val="60000"/>
                </a:schemeClr>
              </a:gs>
              <a:gs pos="100000">
                <a:schemeClr val="accent2">
                  <a:lumMod val="20000"/>
                  <a:lumOff val="8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13">
            <a:extLst>
              <a:ext uri="{FF2B5EF4-FFF2-40B4-BE49-F238E27FC236}">
                <a16:creationId xmlns:a16="http://schemas.microsoft.com/office/drawing/2014/main" id="{F83B09B7-5C43-4022-97D3-FA258D7F6B8D}"/>
              </a:ext>
            </a:extLst>
          </p:cNvPr>
          <p:cNvSpPr txBox="1"/>
          <p:nvPr/>
        </p:nvSpPr>
        <p:spPr>
          <a:xfrm>
            <a:off x="11182663" y="2381190"/>
            <a:ext cx="2971649" cy="735965"/>
          </a:xfrm>
          <a:prstGeom prst="rect">
            <a:avLst/>
          </a:prstGeom>
        </p:spPr>
        <p:txBody>
          <a:bodyPr lIns="0" tIns="0" rIns="0" bIns="0" rtlCol="0" anchor="t">
            <a:spAutoFit/>
          </a:bodyPr>
          <a:lstStyle/>
          <a:p>
            <a:pPr algn="ctr">
              <a:lnSpc>
                <a:spcPts val="1960"/>
              </a:lnSpc>
            </a:pPr>
            <a:r>
              <a:rPr lang="en-US" sz="1400" b="1">
                <a:solidFill>
                  <a:srgbClr val="000000"/>
                </a:solidFill>
                <a:latin typeface="Nunito Sans Bold"/>
                <a:ea typeface="Nunito Sans Bold"/>
                <a:cs typeface="Nunito Sans Bold"/>
                <a:sym typeface="Nunito Sans Bold"/>
              </a:rPr>
              <a:t>LEAD SAFEGUARDING PARTNERSHIP</a:t>
            </a:r>
          </a:p>
          <a:p>
            <a:pPr algn="ctr">
              <a:lnSpc>
                <a:spcPts val="1960"/>
              </a:lnSpc>
              <a:spcBef>
                <a:spcPct val="0"/>
              </a:spcBef>
            </a:pPr>
            <a:r>
              <a:rPr lang="en-US" sz="1400" b="1">
                <a:solidFill>
                  <a:srgbClr val="000000"/>
                </a:solidFill>
                <a:latin typeface="Nunito Sans Bold"/>
                <a:ea typeface="Nunito Sans Bold"/>
                <a:cs typeface="Nunito Sans Bold"/>
                <a:sym typeface="Nunito Sans Bold"/>
              </a:rPr>
              <a:t>BI-ANNUAL MEETING</a:t>
            </a:r>
          </a:p>
        </p:txBody>
      </p:sp>
      <p:grpSp>
        <p:nvGrpSpPr>
          <p:cNvPr id="45" name="Group 14">
            <a:extLst>
              <a:ext uri="{FF2B5EF4-FFF2-40B4-BE49-F238E27FC236}">
                <a16:creationId xmlns:a16="http://schemas.microsoft.com/office/drawing/2014/main" id="{25A8A577-A2AC-4174-85BD-D601FD1D7D37}"/>
              </a:ext>
            </a:extLst>
          </p:cNvPr>
          <p:cNvGrpSpPr/>
          <p:nvPr/>
        </p:nvGrpSpPr>
        <p:grpSpPr>
          <a:xfrm>
            <a:off x="10931199" y="5131354"/>
            <a:ext cx="3599627" cy="708717"/>
            <a:chOff x="0" y="0"/>
            <a:chExt cx="750840" cy="186658"/>
          </a:xfrm>
        </p:grpSpPr>
        <p:sp>
          <p:nvSpPr>
            <p:cNvPr id="46" name="Freeform 15">
              <a:extLst>
                <a:ext uri="{FF2B5EF4-FFF2-40B4-BE49-F238E27FC236}">
                  <a16:creationId xmlns:a16="http://schemas.microsoft.com/office/drawing/2014/main" id="{3708A1DC-E713-4AB9-A843-23F01F38FB10}"/>
                </a:ext>
              </a:extLst>
            </p:cNvPr>
            <p:cNvSpPr/>
            <p:nvPr/>
          </p:nvSpPr>
          <p:spPr>
            <a:xfrm>
              <a:off x="0" y="0"/>
              <a:ext cx="750840" cy="186658"/>
            </a:xfrm>
            <a:custGeom>
              <a:avLst/>
              <a:gdLst/>
              <a:ahLst/>
              <a:cxnLst/>
              <a:rect l="l" t="t" r="r" b="b"/>
              <a:pathLst>
                <a:path w="750840" h="186658">
                  <a:moveTo>
                    <a:pt x="0" y="0"/>
                  </a:moveTo>
                  <a:lnTo>
                    <a:pt x="750840" y="0"/>
                  </a:lnTo>
                  <a:lnTo>
                    <a:pt x="750840" y="186658"/>
                  </a:lnTo>
                  <a:lnTo>
                    <a:pt x="0" y="186658"/>
                  </a:lnTo>
                  <a:close/>
                </a:path>
              </a:pathLst>
            </a:custGeom>
            <a:gradFill rotWithShape="1">
              <a:gsLst>
                <a:gs pos="0">
                  <a:srgbClr val="0CC0DF">
                    <a:alpha val="100000"/>
                  </a:srgbClr>
                </a:gs>
                <a:gs pos="100000">
                  <a:srgbClr val="FFDE59">
                    <a:alpha val="100000"/>
                  </a:srgbClr>
                </a:gs>
              </a:gsLst>
              <a:lin ang="0"/>
            </a:gradFill>
            <a:ln>
              <a:solidFill>
                <a:schemeClr val="tx1"/>
              </a:solidFill>
            </a:ln>
          </p:spPr>
        </p:sp>
        <p:sp>
          <p:nvSpPr>
            <p:cNvPr id="47" name="TextBox 16">
              <a:extLst>
                <a:ext uri="{FF2B5EF4-FFF2-40B4-BE49-F238E27FC236}">
                  <a16:creationId xmlns:a16="http://schemas.microsoft.com/office/drawing/2014/main" id="{6374FECF-9230-4C25-9D90-73C5C3D2E7F2}"/>
                </a:ext>
              </a:extLst>
            </p:cNvPr>
            <p:cNvSpPr txBox="1"/>
            <p:nvPr/>
          </p:nvSpPr>
          <p:spPr>
            <a:xfrm>
              <a:off x="0" y="-28575"/>
              <a:ext cx="750840" cy="215233"/>
            </a:xfrm>
            <a:prstGeom prst="rect">
              <a:avLst/>
            </a:prstGeom>
            <a:ln>
              <a:solidFill>
                <a:schemeClr val="tx1"/>
              </a:solidFill>
            </a:ln>
          </p:spPr>
          <p:txBody>
            <a:bodyPr lIns="50800" tIns="50800" rIns="50800" bIns="50800" rtlCol="0" anchor="ctr"/>
            <a:lstStyle/>
            <a:p>
              <a:pPr algn="ctr">
                <a:lnSpc>
                  <a:spcPts val="1960"/>
                </a:lnSpc>
              </a:pPr>
              <a:endParaRPr/>
            </a:p>
          </p:txBody>
        </p:sp>
      </p:grpSp>
      <p:sp>
        <p:nvSpPr>
          <p:cNvPr id="48" name="TextBox 17">
            <a:extLst>
              <a:ext uri="{FF2B5EF4-FFF2-40B4-BE49-F238E27FC236}">
                <a16:creationId xmlns:a16="http://schemas.microsoft.com/office/drawing/2014/main" id="{C4B95AE3-C8AF-4727-B000-79048F4BB1B7}"/>
              </a:ext>
            </a:extLst>
          </p:cNvPr>
          <p:cNvSpPr txBox="1"/>
          <p:nvPr/>
        </p:nvSpPr>
        <p:spPr>
          <a:xfrm>
            <a:off x="11352069" y="3764964"/>
            <a:ext cx="2704244" cy="760144"/>
          </a:xfrm>
          <a:prstGeom prst="rect">
            <a:avLst/>
          </a:prstGeom>
        </p:spPr>
        <p:txBody>
          <a:bodyPr lIns="0" tIns="0" rIns="0" bIns="0" rtlCol="0" anchor="t">
            <a:spAutoFit/>
          </a:bodyPr>
          <a:lstStyle/>
          <a:p>
            <a:pPr algn="ctr">
              <a:lnSpc>
                <a:spcPts val="1996"/>
              </a:lnSpc>
            </a:pPr>
            <a:r>
              <a:rPr lang="en-US" sz="1400" b="1">
                <a:solidFill>
                  <a:srgbClr val="000002"/>
                </a:solidFill>
                <a:latin typeface="Nunito Sans Bold"/>
                <a:ea typeface="Nunito Sans Bold"/>
                <a:cs typeface="Nunito Sans Bold"/>
                <a:sym typeface="Nunito Sans Bold"/>
              </a:rPr>
              <a:t>DESIGNATED SAFEGUARDING  LEAD QUARTERLY MEETING</a:t>
            </a:r>
          </a:p>
          <a:p>
            <a:pPr algn="ctr">
              <a:lnSpc>
                <a:spcPts val="1996"/>
              </a:lnSpc>
              <a:spcBef>
                <a:spcPct val="0"/>
              </a:spcBef>
            </a:pPr>
            <a:endParaRPr lang="en-US" sz="1425" b="1">
              <a:solidFill>
                <a:srgbClr val="000002"/>
              </a:solidFill>
              <a:latin typeface="Nunito Sans Bold"/>
              <a:ea typeface="Nunito Sans Bold"/>
              <a:cs typeface="Nunito Sans Bold"/>
              <a:sym typeface="Nunito Sans Bold"/>
            </a:endParaRPr>
          </a:p>
        </p:txBody>
      </p:sp>
      <p:sp>
        <p:nvSpPr>
          <p:cNvPr id="49" name="TextBox 18">
            <a:extLst>
              <a:ext uri="{FF2B5EF4-FFF2-40B4-BE49-F238E27FC236}">
                <a16:creationId xmlns:a16="http://schemas.microsoft.com/office/drawing/2014/main" id="{0FA9C538-78DA-45B2-9A65-6C988E9ACF06}"/>
              </a:ext>
            </a:extLst>
          </p:cNvPr>
          <p:cNvSpPr txBox="1"/>
          <p:nvPr/>
        </p:nvSpPr>
        <p:spPr>
          <a:xfrm>
            <a:off x="14943757" y="4813639"/>
            <a:ext cx="2037653" cy="759182"/>
          </a:xfrm>
          <a:prstGeom prst="rect">
            <a:avLst/>
          </a:prstGeom>
        </p:spPr>
        <p:txBody>
          <a:bodyPr wrap="square" lIns="0" tIns="0" rIns="0" bIns="0" rtlCol="0" anchor="t">
            <a:spAutoFit/>
          </a:bodyPr>
          <a:lstStyle/>
          <a:p>
            <a:pPr algn="ctr">
              <a:lnSpc>
                <a:spcPts val="1960"/>
              </a:lnSpc>
              <a:spcBef>
                <a:spcPct val="0"/>
              </a:spcBef>
            </a:pPr>
            <a:r>
              <a:rPr lang="en-US" sz="1400" b="1">
                <a:solidFill>
                  <a:schemeClr val="bg1"/>
                </a:solidFill>
                <a:latin typeface="Nunito Sans Bold"/>
                <a:ea typeface="Nunito Sans Bold"/>
                <a:cs typeface="Nunito Sans Bold"/>
                <a:sym typeface="Nunito Sans Bold"/>
              </a:rPr>
              <a:t>JOINT STAFFS/STOKE CHILD DEATH OVERVIEW PANEL </a:t>
            </a:r>
          </a:p>
        </p:txBody>
      </p:sp>
      <p:sp>
        <p:nvSpPr>
          <p:cNvPr id="50" name="TextBox 19">
            <a:extLst>
              <a:ext uri="{FF2B5EF4-FFF2-40B4-BE49-F238E27FC236}">
                <a16:creationId xmlns:a16="http://schemas.microsoft.com/office/drawing/2014/main" id="{89D750BA-87F9-449B-832B-5F572ECADE1C}"/>
              </a:ext>
            </a:extLst>
          </p:cNvPr>
          <p:cNvSpPr txBox="1"/>
          <p:nvPr/>
        </p:nvSpPr>
        <p:spPr>
          <a:xfrm>
            <a:off x="11503859" y="5184264"/>
            <a:ext cx="2400654" cy="488315"/>
          </a:xfrm>
          <a:prstGeom prst="rect">
            <a:avLst/>
          </a:prstGeom>
        </p:spPr>
        <p:txBody>
          <a:bodyPr lIns="0" tIns="0" rIns="0" bIns="0" rtlCol="0" anchor="t">
            <a:spAutoFit/>
          </a:bodyPr>
          <a:lstStyle/>
          <a:p>
            <a:pPr algn="ctr">
              <a:lnSpc>
                <a:spcPts val="1960"/>
              </a:lnSpc>
              <a:spcBef>
                <a:spcPct val="0"/>
              </a:spcBef>
            </a:pPr>
            <a:r>
              <a:rPr lang="en-US" sz="1400" b="1">
                <a:solidFill>
                  <a:srgbClr val="000000"/>
                </a:solidFill>
                <a:latin typeface="Nunito Sans Bold"/>
                <a:ea typeface="Nunito Sans Bold"/>
                <a:cs typeface="Nunito Sans Bold"/>
                <a:sym typeface="Nunito Sans Bold"/>
              </a:rPr>
              <a:t>QUALITY ASSURANCE GROUP</a:t>
            </a:r>
          </a:p>
        </p:txBody>
      </p:sp>
      <p:sp>
        <p:nvSpPr>
          <p:cNvPr id="51" name="TextBox 28">
            <a:extLst>
              <a:ext uri="{FF2B5EF4-FFF2-40B4-BE49-F238E27FC236}">
                <a16:creationId xmlns:a16="http://schemas.microsoft.com/office/drawing/2014/main" id="{9C483FBD-C327-425A-83CA-7D1CD92BBBE5}"/>
              </a:ext>
            </a:extLst>
          </p:cNvPr>
          <p:cNvSpPr txBox="1"/>
          <p:nvPr/>
        </p:nvSpPr>
        <p:spPr>
          <a:xfrm>
            <a:off x="11423936" y="6667440"/>
            <a:ext cx="2533616" cy="502702"/>
          </a:xfrm>
          <a:prstGeom prst="rect">
            <a:avLst/>
          </a:prstGeom>
        </p:spPr>
        <p:txBody>
          <a:bodyPr wrap="square" lIns="0" tIns="0" rIns="0" bIns="0" rtlCol="0" anchor="t">
            <a:spAutoFit/>
          </a:bodyPr>
          <a:lstStyle/>
          <a:p>
            <a:pPr algn="ctr">
              <a:lnSpc>
                <a:spcPts val="1960"/>
              </a:lnSpc>
              <a:spcBef>
                <a:spcPct val="0"/>
              </a:spcBef>
            </a:pPr>
            <a:r>
              <a:rPr lang="en-US" sz="1400" b="1">
                <a:solidFill>
                  <a:srgbClr val="000000"/>
                </a:solidFill>
                <a:latin typeface="Nunito Sans Bold"/>
                <a:ea typeface="Nunito Sans Bold"/>
                <a:cs typeface="Nunito Sans Bold"/>
                <a:sym typeface="Nunito Sans Bold"/>
              </a:rPr>
              <a:t>Learning and Development Subgroup</a:t>
            </a:r>
          </a:p>
        </p:txBody>
      </p:sp>
      <p:cxnSp>
        <p:nvCxnSpPr>
          <p:cNvPr id="52" name="Straight Connector 51">
            <a:extLst>
              <a:ext uri="{FF2B5EF4-FFF2-40B4-BE49-F238E27FC236}">
                <a16:creationId xmlns:a16="http://schemas.microsoft.com/office/drawing/2014/main" id="{6EA2E884-3304-4BD2-A5CB-BDDF36B65F2E}"/>
              </a:ext>
            </a:extLst>
          </p:cNvPr>
          <p:cNvCxnSpPr>
            <a:cxnSpLocks/>
            <a:endCxn id="42" idx="0"/>
          </p:cNvCxnSpPr>
          <p:nvPr/>
        </p:nvCxnSpPr>
        <p:spPr>
          <a:xfrm>
            <a:off x="12690745" y="3168326"/>
            <a:ext cx="1" cy="488142"/>
          </a:xfrm>
          <a:prstGeom prst="line">
            <a:avLst/>
          </a:prstGeom>
          <a:ln w="25400">
            <a:headEnd w="sm" len="sm"/>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6F05373-70EB-4D70-A776-AE6B58C1658D}"/>
              </a:ext>
            </a:extLst>
          </p:cNvPr>
          <p:cNvCxnSpPr>
            <a:cxnSpLocks/>
          </p:cNvCxnSpPr>
          <p:nvPr/>
        </p:nvCxnSpPr>
        <p:spPr>
          <a:xfrm>
            <a:off x="12690744" y="4511854"/>
            <a:ext cx="1" cy="488142"/>
          </a:xfrm>
          <a:prstGeom prst="line">
            <a:avLst/>
          </a:prstGeom>
          <a:ln w="25400">
            <a:headEnd w="sm" len="sm"/>
          </a:ln>
        </p:spPr>
        <p:style>
          <a:lnRef idx="1">
            <a:schemeClr val="accent1"/>
          </a:lnRef>
          <a:fillRef idx="0">
            <a:schemeClr val="accent1"/>
          </a:fillRef>
          <a:effectRef idx="0">
            <a:schemeClr val="accent1"/>
          </a:effectRef>
          <a:fontRef idx="minor">
            <a:schemeClr val="tx1"/>
          </a:fontRef>
        </p:style>
      </p:cxnSp>
      <p:grpSp>
        <p:nvGrpSpPr>
          <p:cNvPr id="54" name="Group 14">
            <a:extLst>
              <a:ext uri="{FF2B5EF4-FFF2-40B4-BE49-F238E27FC236}">
                <a16:creationId xmlns:a16="http://schemas.microsoft.com/office/drawing/2014/main" id="{56FE209A-2DD4-46E4-9C71-82B7C4C7BC7D}"/>
              </a:ext>
            </a:extLst>
          </p:cNvPr>
          <p:cNvGrpSpPr/>
          <p:nvPr/>
        </p:nvGrpSpPr>
        <p:grpSpPr>
          <a:xfrm>
            <a:off x="14508493" y="6481134"/>
            <a:ext cx="2568043" cy="708717"/>
            <a:chOff x="0" y="0"/>
            <a:chExt cx="750840" cy="186658"/>
          </a:xfrm>
        </p:grpSpPr>
        <p:sp>
          <p:nvSpPr>
            <p:cNvPr id="55" name="Freeform 15">
              <a:extLst>
                <a:ext uri="{FF2B5EF4-FFF2-40B4-BE49-F238E27FC236}">
                  <a16:creationId xmlns:a16="http://schemas.microsoft.com/office/drawing/2014/main" id="{0979696B-1F41-43D6-9954-990FA1BC0D8B}"/>
                </a:ext>
              </a:extLst>
            </p:cNvPr>
            <p:cNvSpPr/>
            <p:nvPr/>
          </p:nvSpPr>
          <p:spPr>
            <a:xfrm>
              <a:off x="0" y="0"/>
              <a:ext cx="750840" cy="186658"/>
            </a:xfrm>
            <a:custGeom>
              <a:avLst/>
              <a:gdLst/>
              <a:ahLst/>
              <a:cxnLst/>
              <a:rect l="l" t="t" r="r" b="b"/>
              <a:pathLst>
                <a:path w="750840" h="186658">
                  <a:moveTo>
                    <a:pt x="0" y="0"/>
                  </a:moveTo>
                  <a:lnTo>
                    <a:pt x="750840" y="0"/>
                  </a:lnTo>
                  <a:lnTo>
                    <a:pt x="750840" y="186658"/>
                  </a:lnTo>
                  <a:lnTo>
                    <a:pt x="0" y="186658"/>
                  </a:lnTo>
                  <a:close/>
                </a:path>
              </a:pathLst>
            </a:custGeom>
            <a:gradFill rotWithShape="1">
              <a:gsLst>
                <a:gs pos="0">
                  <a:srgbClr val="0CC0DF">
                    <a:alpha val="100000"/>
                  </a:srgbClr>
                </a:gs>
                <a:gs pos="100000">
                  <a:srgbClr val="FFDE59">
                    <a:alpha val="100000"/>
                  </a:srgbClr>
                </a:gs>
              </a:gsLst>
              <a:lin ang="0"/>
            </a:gradFill>
            <a:ln>
              <a:solidFill>
                <a:schemeClr val="tx1"/>
              </a:solidFill>
            </a:ln>
          </p:spPr>
        </p:sp>
        <p:sp>
          <p:nvSpPr>
            <p:cNvPr id="56" name="TextBox 16">
              <a:extLst>
                <a:ext uri="{FF2B5EF4-FFF2-40B4-BE49-F238E27FC236}">
                  <a16:creationId xmlns:a16="http://schemas.microsoft.com/office/drawing/2014/main" id="{0B3095B5-EBCD-43FA-913B-1988AED593B3}"/>
                </a:ext>
              </a:extLst>
            </p:cNvPr>
            <p:cNvSpPr txBox="1"/>
            <p:nvPr/>
          </p:nvSpPr>
          <p:spPr>
            <a:xfrm>
              <a:off x="0" y="-28575"/>
              <a:ext cx="750840" cy="215233"/>
            </a:xfrm>
            <a:prstGeom prst="rect">
              <a:avLst/>
            </a:prstGeom>
            <a:ln>
              <a:solidFill>
                <a:schemeClr val="tx1"/>
              </a:solidFill>
            </a:ln>
          </p:spPr>
          <p:txBody>
            <a:bodyPr lIns="50800" tIns="50800" rIns="50800" bIns="50800" rtlCol="0" anchor="ctr"/>
            <a:lstStyle/>
            <a:p>
              <a:pPr algn="ctr">
                <a:lnSpc>
                  <a:spcPts val="1960"/>
                </a:lnSpc>
              </a:pPr>
              <a:endParaRPr/>
            </a:p>
          </p:txBody>
        </p:sp>
      </p:grpSp>
      <p:cxnSp>
        <p:nvCxnSpPr>
          <p:cNvPr id="57" name="Straight Connector 56">
            <a:extLst>
              <a:ext uri="{FF2B5EF4-FFF2-40B4-BE49-F238E27FC236}">
                <a16:creationId xmlns:a16="http://schemas.microsoft.com/office/drawing/2014/main" id="{CA9C9361-E2EA-48DD-9462-205FDDBEE58A}"/>
              </a:ext>
            </a:extLst>
          </p:cNvPr>
          <p:cNvCxnSpPr>
            <a:cxnSpLocks/>
          </p:cNvCxnSpPr>
          <p:nvPr/>
        </p:nvCxnSpPr>
        <p:spPr>
          <a:xfrm>
            <a:off x="12563447" y="5846863"/>
            <a:ext cx="1" cy="488142"/>
          </a:xfrm>
          <a:prstGeom prst="line">
            <a:avLst/>
          </a:prstGeom>
          <a:ln w="25400">
            <a:headEnd w="sm" len="sm"/>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0B1784E-DC64-41FA-A3FC-ACE39185930C}"/>
              </a:ext>
            </a:extLst>
          </p:cNvPr>
          <p:cNvCxnSpPr>
            <a:cxnSpLocks/>
          </p:cNvCxnSpPr>
          <p:nvPr/>
        </p:nvCxnSpPr>
        <p:spPr>
          <a:xfrm flipH="1">
            <a:off x="9827748" y="5833286"/>
            <a:ext cx="1390619" cy="501719"/>
          </a:xfrm>
          <a:prstGeom prst="line">
            <a:avLst/>
          </a:prstGeom>
          <a:ln w="25400">
            <a:headEnd w="sm" len="sm"/>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694155D-9A17-42EF-BF31-202ADCF3D8A1}"/>
              </a:ext>
            </a:extLst>
          </p:cNvPr>
          <p:cNvCxnSpPr>
            <a:cxnSpLocks/>
            <a:endCxn id="56" idx="0"/>
          </p:cNvCxnSpPr>
          <p:nvPr/>
        </p:nvCxnSpPr>
        <p:spPr>
          <a:xfrm>
            <a:off x="14256829" y="5828919"/>
            <a:ext cx="1535686" cy="543719"/>
          </a:xfrm>
          <a:prstGeom prst="line">
            <a:avLst/>
          </a:prstGeom>
          <a:ln w="25400">
            <a:headEnd w="sm" len="sm"/>
          </a:ln>
        </p:spPr>
        <p:style>
          <a:lnRef idx="1">
            <a:schemeClr val="accent1"/>
          </a:lnRef>
          <a:fillRef idx="0">
            <a:schemeClr val="accent1"/>
          </a:fillRef>
          <a:effectRef idx="0">
            <a:schemeClr val="accent1"/>
          </a:effectRef>
          <a:fontRef idx="minor">
            <a:schemeClr val="tx1"/>
          </a:fontRef>
        </p:style>
      </p:cxnSp>
      <p:sp>
        <p:nvSpPr>
          <p:cNvPr id="60" name="TextBox 27">
            <a:extLst>
              <a:ext uri="{FF2B5EF4-FFF2-40B4-BE49-F238E27FC236}">
                <a16:creationId xmlns:a16="http://schemas.microsoft.com/office/drawing/2014/main" id="{54CFA2EF-31AB-4D5F-A650-9EFC450F8C27}"/>
              </a:ext>
            </a:extLst>
          </p:cNvPr>
          <p:cNvSpPr txBox="1"/>
          <p:nvPr/>
        </p:nvSpPr>
        <p:spPr>
          <a:xfrm>
            <a:off x="14692184" y="6605589"/>
            <a:ext cx="2212127" cy="502702"/>
          </a:xfrm>
          <a:prstGeom prst="rect">
            <a:avLst/>
          </a:prstGeom>
        </p:spPr>
        <p:txBody>
          <a:bodyPr wrap="square" lIns="0" tIns="0" rIns="0" bIns="0" rtlCol="0" anchor="t">
            <a:spAutoFit/>
          </a:bodyPr>
          <a:lstStyle/>
          <a:p>
            <a:pPr algn="ctr">
              <a:lnSpc>
                <a:spcPts val="1960"/>
              </a:lnSpc>
              <a:spcBef>
                <a:spcPct val="0"/>
              </a:spcBef>
            </a:pPr>
            <a:r>
              <a:rPr lang="en-US" sz="1400" b="1">
                <a:solidFill>
                  <a:srgbClr val="000000"/>
                </a:solidFill>
                <a:latin typeface="Nunito Sans Bold"/>
                <a:ea typeface="Nunito Sans Bold"/>
                <a:cs typeface="Nunito Sans Bold"/>
                <a:sym typeface="Nunito Sans Bold"/>
              </a:rPr>
              <a:t>Child Safeguarding Practice Review</a:t>
            </a:r>
          </a:p>
        </p:txBody>
      </p:sp>
      <p:cxnSp>
        <p:nvCxnSpPr>
          <p:cNvPr id="61" name="Straight Connector 60">
            <a:extLst>
              <a:ext uri="{FF2B5EF4-FFF2-40B4-BE49-F238E27FC236}">
                <a16:creationId xmlns:a16="http://schemas.microsoft.com/office/drawing/2014/main" id="{E171FA3B-474A-488F-8BD7-426AE4450A0E}"/>
              </a:ext>
            </a:extLst>
          </p:cNvPr>
          <p:cNvCxnSpPr>
            <a:cxnSpLocks/>
          </p:cNvCxnSpPr>
          <p:nvPr/>
        </p:nvCxnSpPr>
        <p:spPr>
          <a:xfrm>
            <a:off x="10531010" y="5428421"/>
            <a:ext cx="422831"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34DDE0A-CB08-4DA7-83AB-ED73A12378D0}"/>
              </a:ext>
            </a:extLst>
          </p:cNvPr>
          <p:cNvCxnSpPr>
            <a:cxnSpLocks/>
          </p:cNvCxnSpPr>
          <p:nvPr/>
        </p:nvCxnSpPr>
        <p:spPr>
          <a:xfrm>
            <a:off x="14530826" y="5324234"/>
            <a:ext cx="422831"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nvGrpSpPr>
          <p:cNvPr id="32" name="Group 24">
            <a:extLst>
              <a:ext uri="{FF2B5EF4-FFF2-40B4-BE49-F238E27FC236}">
                <a16:creationId xmlns:a16="http://schemas.microsoft.com/office/drawing/2014/main" id="{42C9526E-8CAF-4CD7-975D-8A5508F699C5}"/>
              </a:ext>
            </a:extLst>
          </p:cNvPr>
          <p:cNvGrpSpPr/>
          <p:nvPr/>
        </p:nvGrpSpPr>
        <p:grpSpPr>
          <a:xfrm>
            <a:off x="8366038" y="4865427"/>
            <a:ext cx="2164972" cy="981436"/>
            <a:chOff x="0" y="0"/>
            <a:chExt cx="882386" cy="108223"/>
          </a:xfrm>
          <a:solidFill>
            <a:schemeClr val="tx2"/>
          </a:solidFill>
        </p:grpSpPr>
        <p:sp>
          <p:nvSpPr>
            <p:cNvPr id="33" name="Freeform 25">
              <a:extLst>
                <a:ext uri="{FF2B5EF4-FFF2-40B4-BE49-F238E27FC236}">
                  <a16:creationId xmlns:a16="http://schemas.microsoft.com/office/drawing/2014/main" id="{7D8670DB-D21A-4A2C-B286-965EC14A104F}"/>
                </a:ext>
              </a:extLst>
            </p:cNvPr>
            <p:cNvSpPr/>
            <p:nvPr/>
          </p:nvSpPr>
          <p:spPr>
            <a:xfrm>
              <a:off x="0" y="0"/>
              <a:ext cx="882386" cy="108223"/>
            </a:xfrm>
            <a:custGeom>
              <a:avLst/>
              <a:gdLst/>
              <a:ahLst/>
              <a:cxnLst/>
              <a:rect l="l" t="t" r="r" b="b"/>
              <a:pathLst>
                <a:path w="882386" h="108223">
                  <a:moveTo>
                    <a:pt x="0" y="0"/>
                  </a:moveTo>
                  <a:lnTo>
                    <a:pt x="882386" y="0"/>
                  </a:lnTo>
                  <a:lnTo>
                    <a:pt x="882386" y="108223"/>
                  </a:lnTo>
                  <a:lnTo>
                    <a:pt x="0" y="108223"/>
                  </a:lnTo>
                  <a:close/>
                </a:path>
              </a:pathLst>
            </a:custGeom>
            <a:grpFill/>
            <a:ln>
              <a:solidFill>
                <a:schemeClr val="tx1"/>
              </a:solidFill>
            </a:ln>
          </p:spPr>
        </p:sp>
        <p:sp>
          <p:nvSpPr>
            <p:cNvPr id="34" name="TextBox 26">
              <a:extLst>
                <a:ext uri="{FF2B5EF4-FFF2-40B4-BE49-F238E27FC236}">
                  <a16:creationId xmlns:a16="http://schemas.microsoft.com/office/drawing/2014/main" id="{4152AB76-BECE-4AE5-9449-A3F30C335FF1}"/>
                </a:ext>
              </a:extLst>
            </p:cNvPr>
            <p:cNvSpPr txBox="1"/>
            <p:nvPr/>
          </p:nvSpPr>
          <p:spPr>
            <a:xfrm>
              <a:off x="0" y="-28575"/>
              <a:ext cx="882386" cy="136798"/>
            </a:xfrm>
            <a:prstGeom prst="rect">
              <a:avLst/>
            </a:prstGeom>
            <a:grpFill/>
            <a:ln>
              <a:solidFill>
                <a:schemeClr val="tx1"/>
              </a:solidFill>
            </a:ln>
          </p:spPr>
          <p:txBody>
            <a:bodyPr lIns="50800" tIns="50800" rIns="50800" bIns="50800" rtlCol="0" anchor="ctr"/>
            <a:lstStyle/>
            <a:p>
              <a:pPr algn="ctr">
                <a:lnSpc>
                  <a:spcPts val="1960"/>
                </a:lnSpc>
              </a:pPr>
              <a:endParaRPr>
                <a:solidFill>
                  <a:schemeClr val="bg1"/>
                </a:solidFill>
              </a:endParaRPr>
            </a:p>
          </p:txBody>
        </p:sp>
      </p:grpSp>
      <p:sp>
        <p:nvSpPr>
          <p:cNvPr id="97" name="TextBox 20">
            <a:extLst>
              <a:ext uri="{FF2B5EF4-FFF2-40B4-BE49-F238E27FC236}">
                <a16:creationId xmlns:a16="http://schemas.microsoft.com/office/drawing/2014/main" id="{E88FE013-3099-42AF-A834-BAB72FD3FD98}"/>
              </a:ext>
            </a:extLst>
          </p:cNvPr>
          <p:cNvSpPr txBox="1"/>
          <p:nvPr/>
        </p:nvSpPr>
        <p:spPr>
          <a:xfrm>
            <a:off x="8232019" y="4957128"/>
            <a:ext cx="2400654" cy="502702"/>
          </a:xfrm>
          <a:prstGeom prst="rect">
            <a:avLst/>
          </a:prstGeom>
        </p:spPr>
        <p:txBody>
          <a:bodyPr lIns="0" tIns="0" rIns="0" bIns="0" rtlCol="0" anchor="t">
            <a:spAutoFit/>
          </a:bodyPr>
          <a:lstStyle/>
          <a:p>
            <a:pPr algn="ctr">
              <a:lnSpc>
                <a:spcPts val="1960"/>
              </a:lnSpc>
              <a:spcBef>
                <a:spcPct val="0"/>
              </a:spcBef>
            </a:pPr>
            <a:r>
              <a:rPr lang="en-US" sz="1400" b="1">
                <a:solidFill>
                  <a:schemeClr val="bg1"/>
                </a:solidFill>
                <a:latin typeface="Nunito Sans Bold"/>
                <a:ea typeface="Nunito Sans Bold"/>
                <a:cs typeface="Nunito Sans Bold"/>
                <a:sym typeface="Nunito Sans Bold"/>
              </a:rPr>
              <a:t>CHILD EXPLOITATION SUBGROUP</a:t>
            </a:r>
          </a:p>
        </p:txBody>
      </p:sp>
      <p:grpSp>
        <p:nvGrpSpPr>
          <p:cNvPr id="98" name="Group 3">
            <a:extLst>
              <a:ext uri="{FF2B5EF4-FFF2-40B4-BE49-F238E27FC236}">
                <a16:creationId xmlns:a16="http://schemas.microsoft.com/office/drawing/2014/main" id="{E3CFABFA-6F38-4B92-BFFD-06A2341E7E9E}"/>
              </a:ext>
            </a:extLst>
          </p:cNvPr>
          <p:cNvGrpSpPr/>
          <p:nvPr/>
        </p:nvGrpSpPr>
        <p:grpSpPr>
          <a:xfrm>
            <a:off x="-17" y="81635"/>
            <a:ext cx="683355" cy="10210808"/>
            <a:chOff x="0" y="0"/>
            <a:chExt cx="1763625" cy="2709333"/>
          </a:xfrm>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p:grpSpPr>
        <p:sp>
          <p:nvSpPr>
            <p:cNvPr id="99" name="Freeform 4">
              <a:extLst>
                <a:ext uri="{FF2B5EF4-FFF2-40B4-BE49-F238E27FC236}">
                  <a16:creationId xmlns:a16="http://schemas.microsoft.com/office/drawing/2014/main" id="{ED0DA765-8C65-4045-9AD3-70F4D44777F0}"/>
                </a:ext>
              </a:extLst>
            </p:cNvPr>
            <p:cNvSpPr/>
            <p:nvPr/>
          </p:nvSpPr>
          <p:spPr>
            <a:xfrm>
              <a:off x="0" y="0"/>
              <a:ext cx="1763625" cy="2709333"/>
            </a:xfrm>
            <a:custGeom>
              <a:avLst/>
              <a:gdLst/>
              <a:ahLst/>
              <a:cxnLst/>
              <a:rect l="l" t="t" r="r" b="b"/>
              <a:pathLst>
                <a:path w="1763625" h="2709333">
                  <a:moveTo>
                    <a:pt x="0" y="0"/>
                  </a:moveTo>
                  <a:lnTo>
                    <a:pt x="1763625" y="0"/>
                  </a:lnTo>
                  <a:lnTo>
                    <a:pt x="1763625" y="2709333"/>
                  </a:lnTo>
                  <a:lnTo>
                    <a:pt x="0" y="2709333"/>
                  </a:lnTo>
                  <a:close/>
                </a:path>
              </a:pathLst>
            </a:custGeom>
            <a:grpFill/>
          </p:spPr>
        </p:sp>
        <p:sp>
          <p:nvSpPr>
            <p:cNvPr id="100" name="TextBox 5">
              <a:extLst>
                <a:ext uri="{FF2B5EF4-FFF2-40B4-BE49-F238E27FC236}">
                  <a16:creationId xmlns:a16="http://schemas.microsoft.com/office/drawing/2014/main" id="{6E0CB9F0-C6E3-45EF-A398-054C912D8314}"/>
                </a:ext>
              </a:extLst>
            </p:cNvPr>
            <p:cNvSpPr txBox="1"/>
            <p:nvPr/>
          </p:nvSpPr>
          <p:spPr>
            <a:xfrm>
              <a:off x="0" y="-28575"/>
              <a:ext cx="1763625" cy="2737908"/>
            </a:xfrm>
            <a:prstGeom prst="rect">
              <a:avLst/>
            </a:prstGeom>
            <a:grpFill/>
          </p:spPr>
          <p:txBody>
            <a:bodyPr lIns="50800" tIns="50800" rIns="50800" bIns="50800" rtlCol="0" anchor="ctr"/>
            <a:lstStyle/>
            <a:p>
              <a:pPr algn="ctr">
                <a:lnSpc>
                  <a:spcPts val="1960"/>
                </a:lnSpc>
              </a:pPr>
              <a:endParaRPr/>
            </a:p>
          </p:txBody>
        </p:sp>
      </p:grpSp>
      <p:grpSp>
        <p:nvGrpSpPr>
          <p:cNvPr id="101" name="Group 3">
            <a:extLst>
              <a:ext uri="{FF2B5EF4-FFF2-40B4-BE49-F238E27FC236}">
                <a16:creationId xmlns:a16="http://schemas.microsoft.com/office/drawing/2014/main" id="{05DF491E-6322-4110-9B48-5358C1661F80}"/>
              </a:ext>
            </a:extLst>
          </p:cNvPr>
          <p:cNvGrpSpPr/>
          <p:nvPr/>
        </p:nvGrpSpPr>
        <p:grpSpPr>
          <a:xfrm>
            <a:off x="17614729" y="81635"/>
            <a:ext cx="683355" cy="10210808"/>
            <a:chOff x="0" y="0"/>
            <a:chExt cx="1763625" cy="2709333"/>
          </a:xfrm>
          <a:gradFill>
            <a:gsLst>
              <a:gs pos="78000">
                <a:schemeClr val="accent1">
                  <a:lumMod val="5000"/>
                  <a:lumOff val="95000"/>
                </a:schemeClr>
              </a:gs>
              <a:gs pos="8000">
                <a:schemeClr val="accent1">
                  <a:lumMod val="45000"/>
                  <a:lumOff val="55000"/>
                </a:schemeClr>
              </a:gs>
              <a:gs pos="7000">
                <a:schemeClr val="accent5">
                  <a:lumMod val="75000"/>
                </a:schemeClr>
              </a:gs>
              <a:gs pos="3000">
                <a:srgbClr val="FFC000"/>
              </a:gs>
            </a:gsLst>
            <a:path path="circle">
              <a:fillToRect l="100000" t="100000"/>
            </a:path>
          </a:gradFill>
        </p:grpSpPr>
        <p:sp>
          <p:nvSpPr>
            <p:cNvPr id="102" name="Freeform 4">
              <a:extLst>
                <a:ext uri="{FF2B5EF4-FFF2-40B4-BE49-F238E27FC236}">
                  <a16:creationId xmlns:a16="http://schemas.microsoft.com/office/drawing/2014/main" id="{1584F0C6-A120-4EDA-93BF-AF863698FEF6}"/>
                </a:ext>
              </a:extLst>
            </p:cNvPr>
            <p:cNvSpPr/>
            <p:nvPr/>
          </p:nvSpPr>
          <p:spPr>
            <a:xfrm>
              <a:off x="0" y="0"/>
              <a:ext cx="1763625" cy="2709333"/>
            </a:xfrm>
            <a:custGeom>
              <a:avLst/>
              <a:gdLst/>
              <a:ahLst/>
              <a:cxnLst/>
              <a:rect l="l" t="t" r="r" b="b"/>
              <a:pathLst>
                <a:path w="1763625" h="2709333">
                  <a:moveTo>
                    <a:pt x="0" y="0"/>
                  </a:moveTo>
                  <a:lnTo>
                    <a:pt x="1763625" y="0"/>
                  </a:lnTo>
                  <a:lnTo>
                    <a:pt x="1763625" y="2709333"/>
                  </a:lnTo>
                  <a:lnTo>
                    <a:pt x="0" y="2709333"/>
                  </a:lnTo>
                  <a:close/>
                </a:path>
              </a:pathLst>
            </a:custGeom>
            <a:grpFill/>
          </p:spPr>
        </p:sp>
        <p:sp>
          <p:nvSpPr>
            <p:cNvPr id="103" name="TextBox 5">
              <a:extLst>
                <a:ext uri="{FF2B5EF4-FFF2-40B4-BE49-F238E27FC236}">
                  <a16:creationId xmlns:a16="http://schemas.microsoft.com/office/drawing/2014/main" id="{B0DE9A28-1934-4824-BB60-E8CEA4214F1D}"/>
                </a:ext>
              </a:extLst>
            </p:cNvPr>
            <p:cNvSpPr txBox="1"/>
            <p:nvPr/>
          </p:nvSpPr>
          <p:spPr>
            <a:xfrm>
              <a:off x="0" y="-28575"/>
              <a:ext cx="1763625" cy="2737908"/>
            </a:xfrm>
            <a:prstGeom prst="rect">
              <a:avLst/>
            </a:prstGeom>
            <a:grpFill/>
          </p:spPr>
          <p:txBody>
            <a:bodyPr lIns="50800" tIns="50800" rIns="50800" bIns="50800" rtlCol="0" anchor="ctr"/>
            <a:lstStyle/>
            <a:p>
              <a:pPr algn="ctr">
                <a:lnSpc>
                  <a:spcPts val="1960"/>
                </a:lnSpc>
              </a:pPr>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90638A6BC7F24ABA28BF7A0B5F6FF8" ma:contentTypeVersion="3" ma:contentTypeDescription="Create a new document." ma:contentTypeScope="" ma:versionID="2daf8b4804f4478ca2f0312d970b3e32">
  <xsd:schema xmlns:xsd="http://www.w3.org/2001/XMLSchema" xmlns:xs="http://www.w3.org/2001/XMLSchema" xmlns:p="http://schemas.microsoft.com/office/2006/metadata/properties" xmlns:ns2="f9c57b6e-1b4c-4750-a477-e614105cd857" targetNamespace="http://schemas.microsoft.com/office/2006/metadata/properties" ma:root="true" ma:fieldsID="2efce11f0111b8879e756341493fb65f" ns2:_="">
    <xsd:import namespace="f9c57b6e-1b4c-4750-a477-e614105cd857"/>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57b6e-1b4c-4750-a477-e614105cd85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E0B508C-7979-4379-862E-24ACD8C1315E}"/>
</file>

<file path=customXml/itemProps2.xml><?xml version="1.0" encoding="utf-8"?>
<ds:datastoreItem xmlns:ds="http://schemas.openxmlformats.org/officeDocument/2006/customXml" ds:itemID="{06665FBE-A67B-4E79-A047-4D8694FF6839}"/>
</file>

<file path=customXml/itemProps3.xml><?xml version="1.0" encoding="utf-8"?>
<ds:datastoreItem xmlns:ds="http://schemas.openxmlformats.org/officeDocument/2006/customXml" ds:itemID="{8ACEC0EB-CCD2-47E6-B9E7-B6C265164045}"/>
</file>

<file path=docProps/app.xml><?xml version="1.0" encoding="utf-8"?>
<Properties xmlns="http://schemas.openxmlformats.org/officeDocument/2006/extended-properties" xmlns:vt="http://schemas.openxmlformats.org/officeDocument/2006/docPropsVTypes">
  <TotalTime>55</TotalTime>
  <Words>9737</Words>
  <Application>Microsoft Office PowerPoint</Application>
  <PresentationFormat>Custom</PresentationFormat>
  <Paragraphs>880</Paragraphs>
  <Slides>38</Slides>
  <Notes>0</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38</vt:i4>
      </vt:variant>
    </vt:vector>
  </HeadingPairs>
  <TitlesOfParts>
    <vt:vector size="58" baseType="lpstr">
      <vt:lpstr>Arial</vt:lpstr>
      <vt:lpstr>Nunito Sans Semi-Bold</vt:lpstr>
      <vt:lpstr>Symbol</vt:lpstr>
      <vt:lpstr>Ink Free</vt:lpstr>
      <vt:lpstr>MS ??</vt:lpstr>
      <vt:lpstr>Nunito Sans Heavy</vt:lpstr>
      <vt:lpstr>Poppins Ultra-Bold</vt:lpstr>
      <vt:lpstr>Calibri</vt:lpstr>
      <vt:lpstr>League Spartan</vt:lpstr>
      <vt:lpstr>Nunito Sans</vt:lpstr>
      <vt:lpstr>Chewy </vt:lpstr>
      <vt:lpstr>Nunito Sans Bold</vt:lpstr>
      <vt:lpstr>Times New Roman</vt:lpstr>
      <vt:lpstr>Texta Book</vt:lpstr>
      <vt:lpstr>Poppins Medium</vt:lpstr>
      <vt:lpstr>Poppins Bold</vt:lpstr>
      <vt:lpstr>Poppins</vt:lpstr>
      <vt:lpstr>Chewy</vt:lpstr>
      <vt:lpstr>Roboto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Templates &amp; Apps</dc:title>
  <dc:creator>Joanna Georgiades</dc:creator>
  <cp:lastModifiedBy>Joanna Georgiades</cp:lastModifiedBy>
  <cp:revision>7</cp:revision>
  <dcterms:created xsi:type="dcterms:W3CDTF">2006-08-16T00:00:00Z</dcterms:created>
  <dcterms:modified xsi:type="dcterms:W3CDTF">2024-12-23T15:10:38Z</dcterms:modified>
  <dc:identifier>DAGWE8sqrNw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0x010100EA90638A6BC7F24ABA28BF7A0B5F6FF8</vt:lpwstr>
  </property>
</Properties>
</file>